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6"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350" r:id="rId29"/>
    <p:sldId id="283" r:id="rId30"/>
    <p:sldId id="3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CC00"/>
    <a:srgbClr val="CCECFF"/>
    <a:srgbClr val="FF00FF"/>
    <a:srgbClr val="0083E6"/>
    <a:srgbClr val="9900CC"/>
    <a:srgbClr val="66FF33"/>
    <a:srgbClr val="010101"/>
    <a:srgbClr val="CC99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6" autoAdjust="0"/>
    <p:restoredTop sz="94660"/>
  </p:normalViewPr>
  <p:slideViewPr>
    <p:cSldViewPr snapToGrid="0">
      <p:cViewPr varScale="1">
        <p:scale>
          <a:sx n="90" d="100"/>
          <a:sy n="90" d="100"/>
        </p:scale>
        <p:origin x="8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8/26/2018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30</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8771C-962E-4CBC-AA76-63AFFE8C0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69CE1C98-3789-47A5-BC90-864FDD035381}"/>
              </a:ext>
            </a:extLst>
          </p:cNvPr>
          <p:cNvSpPr txBox="1">
            <a:spLocks/>
          </p:cNvSpPr>
          <p:nvPr/>
        </p:nvSpPr>
        <p:spPr>
          <a:xfrm>
            <a:off x="1342686" y="4101122"/>
            <a:ext cx="30915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repentance</a:t>
            </a:r>
          </a:p>
        </p:txBody>
      </p:sp>
      <p:sp>
        <p:nvSpPr>
          <p:cNvPr id="3074" name="Rectangle 2"/>
          <p:cNvSpPr>
            <a:spLocks noGrp="1" noChangeArrowheads="1"/>
          </p:cNvSpPr>
          <p:nvPr>
            <p:ph type="title"/>
          </p:nvPr>
        </p:nvSpPr>
        <p:spPr>
          <a:xfrm>
            <a:off x="457200" y="1427149"/>
            <a:ext cx="8229600" cy="35571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go and learn what this means: 'I desire mercy and not sacrifice.' For I did not come to call the righteous, but sinners, to repentance."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Matthew 9:13 </a:t>
            </a:r>
          </a:p>
        </p:txBody>
      </p:sp>
      <p:sp>
        <p:nvSpPr>
          <p:cNvPr id="5" name="Rectangle 2">
            <a:extLst>
              <a:ext uri="{FF2B5EF4-FFF2-40B4-BE49-F238E27FC236}">
                <a16:creationId xmlns:a16="http://schemas.microsoft.com/office/drawing/2014/main" id="{A61EA89F-FE68-4602-91AD-484C11311EE5}"/>
              </a:ext>
            </a:extLst>
          </p:cNvPr>
          <p:cNvSpPr txBox="1">
            <a:spLocks noChangeArrowheads="1"/>
          </p:cNvSpPr>
          <p:nvPr/>
        </p:nvSpPr>
        <p:spPr bwMode="auto">
          <a:xfrm>
            <a:off x="2980336" y="2084645"/>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desire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2940AC1B-5450-4C7D-B26B-AF68AE9E90ED}"/>
              </a:ext>
            </a:extLst>
          </p:cNvPr>
          <p:cNvSpPr txBox="1">
            <a:spLocks noChangeArrowheads="1"/>
          </p:cNvSpPr>
          <p:nvPr/>
        </p:nvSpPr>
        <p:spPr bwMode="auto">
          <a:xfrm>
            <a:off x="6033405" y="2644562"/>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desire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74858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1.11111E-6 L 0.14601 0.03264 " pathEditMode="relative" rAng="0" ptsTypes="AA">
                                      <p:cBhvr>
                                        <p:cTn id="10" dur="1000" spd="-100000" fill="hold"/>
                                        <p:tgtEl>
                                          <p:spTgt spid="3074"/>
                                        </p:tgtEl>
                                        <p:attrNameLst>
                                          <p:attrName>ppt_x</p:attrName>
                                          <p:attrName>ppt_y</p:attrName>
                                        </p:attrNameLst>
                                      </p:cBhvr>
                                      <p:rCtr x="7292" y="1620"/>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
                                        <p:tgtEl>
                                          <p:spTgt spid="5"/>
                                        </p:tgtEl>
                                      </p:cBhvr>
                                    </p:animEffect>
                                  </p:childTnLst>
                                </p:cTn>
                              </p:par>
                              <p:par>
                                <p:cTn id="23" presetID="42" presetClass="path" presetSubtype="0" accel="50000" decel="50000" fill="hold" grpId="0" nodeType="withEffect">
                                  <p:stCondLst>
                                    <p:cond delay="0"/>
                                  </p:stCondLst>
                                  <p:childTnLst>
                                    <p:animMotion origin="layout" path="M -2.77778E-6 -2.96296E-6 L 0.3342 0.08148 " pathEditMode="relative" rAng="0" ptsTypes="AA">
                                      <p:cBhvr>
                                        <p:cTn id="24" dur="2000" fill="hold"/>
                                        <p:tgtEl>
                                          <p:spTgt spid="5"/>
                                        </p:tgtEl>
                                        <p:attrNameLst>
                                          <p:attrName>ppt_x</p:attrName>
                                          <p:attrName>ppt_y</p:attrName>
                                        </p:attrNameLst>
                                      </p:cBhvr>
                                      <p:rCtr x="16701" y="4074"/>
                                    </p:animMotion>
                                  </p:childTnLst>
                                </p:cTn>
                              </p:par>
                              <p:par>
                                <p:cTn id="25" presetID="10" presetClass="exit" presetSubtype="0" fill="hold" grpId="1" nodeType="withEffect">
                                  <p:stCondLst>
                                    <p:cond delay="0"/>
                                  </p:stCondLst>
                                  <p:childTnLst>
                                    <p:animEffect transition="out" filter="fade">
                                      <p:cBhvr>
                                        <p:cTn id="26" dur="1250"/>
                                        <p:tgtEl>
                                          <p:spTgt spid="3074"/>
                                        </p:tgtEl>
                                      </p:cBhvr>
                                    </p:animEffect>
                                    <p:set>
                                      <p:cBhvr>
                                        <p:cTn id="27" dur="1" fill="hold">
                                          <p:stCondLst>
                                            <p:cond delay="1249"/>
                                          </p:stCondLst>
                                        </p:cTn>
                                        <p:tgtEl>
                                          <p:spTgt spid="3074"/>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2AF116-6485-4366-9041-75240DB5F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a:extLst>
              <a:ext uri="{FF2B5EF4-FFF2-40B4-BE49-F238E27FC236}">
                <a16:creationId xmlns:a16="http://schemas.microsoft.com/office/drawing/2014/main" id="{2B7BDC43-F164-4664-BEA9-B3F160636F34}"/>
              </a:ext>
            </a:extLst>
          </p:cNvPr>
          <p:cNvSpPr txBox="1">
            <a:spLocks noChangeArrowheads="1"/>
          </p:cNvSpPr>
          <p:nvPr/>
        </p:nvSpPr>
        <p:spPr bwMode="auto">
          <a:xfrm>
            <a:off x="6033405" y="2644562"/>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desire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244033"/>
            <a:ext cx="8229600" cy="43699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When He had called the people to Himself, with His disciples also, He said to them, "Whoever desires to come after Me, let him deny himself, and take up his cross,  and follow Me.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Mark 8:34 </a:t>
            </a:r>
          </a:p>
        </p:txBody>
      </p:sp>
      <p:sp>
        <p:nvSpPr>
          <p:cNvPr id="5" name="Rectangle 2">
            <a:extLst>
              <a:ext uri="{FF2B5EF4-FFF2-40B4-BE49-F238E27FC236}">
                <a16:creationId xmlns:a16="http://schemas.microsoft.com/office/drawing/2014/main" id="{AC1EBE43-8897-4417-9BB0-83733FF05AB3}"/>
              </a:ext>
            </a:extLst>
          </p:cNvPr>
          <p:cNvSpPr txBox="1">
            <a:spLocks noChangeArrowheads="1"/>
          </p:cNvSpPr>
          <p:nvPr/>
        </p:nvSpPr>
        <p:spPr bwMode="auto">
          <a:xfrm>
            <a:off x="6148084" y="2645936"/>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desires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6E87ECBA-CF80-4FDA-A41F-1C02F6141583}"/>
              </a:ext>
            </a:extLst>
          </p:cNvPr>
          <p:cNvSpPr txBox="1">
            <a:spLocks noChangeArrowheads="1"/>
          </p:cNvSpPr>
          <p:nvPr/>
        </p:nvSpPr>
        <p:spPr bwMode="auto">
          <a:xfrm>
            <a:off x="3972070" y="634091"/>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desires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194336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childTnLst>
                                </p:cTn>
                              </p:par>
                              <p:par>
                                <p:cTn id="18" presetID="42" presetClass="path" presetSubtype="0" accel="50000" decel="50000" fill="hold" grpId="0" nodeType="withEffect">
                                  <p:stCondLst>
                                    <p:cond delay="0"/>
                                  </p:stCondLst>
                                  <p:childTnLst>
                                    <p:animMotion origin="layout" path="M 3.05556E-6 4.07407E-6 L -0.2375 -0.29375 " pathEditMode="relative" rAng="0" ptsTypes="AA">
                                      <p:cBhvr>
                                        <p:cTn id="19" dur="2000" fill="hold"/>
                                        <p:tgtEl>
                                          <p:spTgt spid="5"/>
                                        </p:tgtEl>
                                        <p:attrNameLst>
                                          <p:attrName>ppt_x</p:attrName>
                                          <p:attrName>ppt_y</p:attrName>
                                        </p:attrNameLst>
                                      </p:cBhvr>
                                      <p:rCtr x="-11875" y="-14699"/>
                                    </p:animMotion>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3074" grpId="0"/>
      <p:bldP spid="3074"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9A51AA-E96C-4493-B372-2FCDC2E9E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074" name="Rectangle 2"/>
          <p:cNvSpPr>
            <a:spLocks noGrp="1" noChangeArrowheads="1"/>
          </p:cNvSpPr>
          <p:nvPr>
            <p:ph type="title"/>
          </p:nvPr>
        </p:nvSpPr>
        <p:spPr>
          <a:xfrm>
            <a:off x="373743" y="612662"/>
            <a:ext cx="8396514" cy="56326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whoever desires to save his life will lose it, but whoever loses his life for My sake and the gospel's will save it. For what will it profit a man if he gains the whole world, and loses his own soul? Or what will a man give in exchange for his soul?"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Mark 8:35-37 </a:t>
            </a:r>
          </a:p>
        </p:txBody>
      </p:sp>
      <p:sp>
        <p:nvSpPr>
          <p:cNvPr id="4" name="Rectangle 2">
            <a:extLst>
              <a:ext uri="{FF2B5EF4-FFF2-40B4-BE49-F238E27FC236}">
                <a16:creationId xmlns:a16="http://schemas.microsoft.com/office/drawing/2014/main" id="{EAC3AB54-BEB1-41A9-A217-624F5031161D}"/>
              </a:ext>
            </a:extLst>
          </p:cNvPr>
          <p:cNvSpPr txBox="1">
            <a:spLocks noChangeArrowheads="1"/>
          </p:cNvSpPr>
          <p:nvPr/>
        </p:nvSpPr>
        <p:spPr bwMode="auto">
          <a:xfrm>
            <a:off x="3972070" y="634091"/>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desires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9349DA72-BA30-4295-B9A6-3EA8F4708948}"/>
              </a:ext>
            </a:extLst>
          </p:cNvPr>
          <p:cNvSpPr txBox="1">
            <a:spLocks noChangeArrowheads="1"/>
          </p:cNvSpPr>
          <p:nvPr/>
        </p:nvSpPr>
        <p:spPr bwMode="auto">
          <a:xfrm>
            <a:off x="4525040" y="2641938"/>
            <a:ext cx="154476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fruits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F2668ADB-70A1-470C-B59F-975B8EB24F0E}"/>
              </a:ext>
            </a:extLst>
          </p:cNvPr>
          <p:cNvSpPr txBox="1">
            <a:spLocks noChangeArrowheads="1"/>
          </p:cNvSpPr>
          <p:nvPr/>
        </p:nvSpPr>
        <p:spPr bwMode="auto">
          <a:xfrm>
            <a:off x="762523" y="1304721"/>
            <a:ext cx="610967"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F73C9724-AE77-49CC-8965-4564B07F46A5}"/>
              </a:ext>
            </a:extLst>
          </p:cNvPr>
          <p:cNvSpPr txBox="1">
            <a:spLocks noChangeArrowheads="1"/>
          </p:cNvSpPr>
          <p:nvPr/>
        </p:nvSpPr>
        <p:spPr bwMode="auto">
          <a:xfrm>
            <a:off x="4912967" y="634090"/>
            <a:ext cx="47455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6020531D-AC21-4A90-BBF5-580230C5280D}"/>
              </a:ext>
            </a:extLst>
          </p:cNvPr>
          <p:cNvSpPr txBox="1">
            <a:spLocks noChangeArrowheads="1"/>
          </p:cNvSpPr>
          <p:nvPr/>
        </p:nvSpPr>
        <p:spPr bwMode="auto">
          <a:xfrm>
            <a:off x="3648631" y="5326556"/>
            <a:ext cx="45925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09BE3331-6DA6-494C-A769-0E37D0099E73}"/>
              </a:ext>
            </a:extLst>
          </p:cNvPr>
          <p:cNvSpPr txBox="1">
            <a:spLocks noChangeArrowheads="1"/>
          </p:cNvSpPr>
          <p:nvPr/>
        </p:nvSpPr>
        <p:spPr bwMode="auto">
          <a:xfrm>
            <a:off x="5472012" y="4656929"/>
            <a:ext cx="47455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82EC91C4-9806-4B3F-8F7E-92D31AE42833}"/>
              </a:ext>
            </a:extLst>
          </p:cNvPr>
          <p:cNvSpPr txBox="1">
            <a:spLocks noChangeArrowheads="1"/>
          </p:cNvSpPr>
          <p:nvPr/>
        </p:nvSpPr>
        <p:spPr bwMode="auto">
          <a:xfrm>
            <a:off x="6934589" y="2644319"/>
            <a:ext cx="45925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88A42ACE-C9FB-4757-9D8C-66E9AC61C217}"/>
              </a:ext>
            </a:extLst>
          </p:cNvPr>
          <p:cNvSpPr txBox="1">
            <a:spLocks noChangeArrowheads="1"/>
          </p:cNvSpPr>
          <p:nvPr/>
        </p:nvSpPr>
        <p:spPr bwMode="auto">
          <a:xfrm>
            <a:off x="8087474" y="1304721"/>
            <a:ext cx="47455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Title 1">
            <a:extLst>
              <a:ext uri="{FF2B5EF4-FFF2-40B4-BE49-F238E27FC236}">
                <a16:creationId xmlns:a16="http://schemas.microsoft.com/office/drawing/2014/main" id="{8A491E05-4FC0-45B6-AF8B-FD9D5D1454FC}"/>
              </a:ext>
            </a:extLst>
          </p:cNvPr>
          <p:cNvSpPr txBox="1">
            <a:spLocks/>
          </p:cNvSpPr>
          <p:nvPr/>
        </p:nvSpPr>
        <p:spPr>
          <a:xfrm>
            <a:off x="1035349" y="4565902"/>
            <a:ext cx="7073302"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chemeClr val="tx1">
                    <a:lumMod val="85000"/>
                    <a:lumOff val="15000"/>
                  </a:schemeClr>
                </a:solidFill>
                <a:effectLst>
                  <a:glow rad="63500">
                    <a:srgbClr val="9966FF"/>
                  </a:glow>
                  <a:outerShdw blurRad="50800" algn="tl" rotWithShape="0">
                    <a:srgbClr val="000000"/>
                  </a:outerShdw>
                </a:effectLst>
                <a:latin typeface="Ravie" panose="04040805050809020602" pitchFamily="82" charset="0"/>
              </a:rPr>
              <a:t>Greed &amp; Envy</a:t>
            </a:r>
          </a:p>
        </p:txBody>
      </p:sp>
    </p:spTree>
    <p:extLst>
      <p:ext uri="{BB962C8B-B14F-4D97-AF65-F5344CB8AC3E}">
        <p14:creationId xmlns:p14="http://schemas.microsoft.com/office/powerpoint/2010/main" val="233616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stCondLst>
                                            <p:cond delay="0"/>
                                          </p:stCondLst>
                                        </p:cTn>
                                        <p:tgtEl>
                                          <p:spTgt spid="5"/>
                                        </p:tgtEl>
                                      </p:cBhvr>
                                    </p:animEffect>
                                    <p:anim to="" calcmode="lin" valueType="num">
                                      <p:cBhvr>
                                        <p:cTn id="20"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
                                        <p:tgtEl>
                                          <p:spTgt spid="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
                                        <p:tgtEl>
                                          <p:spTgt spid="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
                                        <p:tgtEl>
                                          <p:spTgt spid="10"/>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
                                        <p:tgtEl>
                                          <p:spTgt spid="11"/>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
                                        <p:tgtEl>
                                          <p:spTgt spid="12"/>
                                        </p:tgtEl>
                                      </p:cBhvr>
                                    </p:animEffect>
                                  </p:childTnLst>
                                </p:cTn>
                              </p:par>
                              <p:par>
                                <p:cTn id="42" presetID="42" presetClass="path" presetSubtype="0" accel="50000" decel="50000" fill="hold" grpId="0" nodeType="withEffect">
                                  <p:stCondLst>
                                    <p:cond delay="0"/>
                                  </p:stCondLst>
                                  <p:childTnLst>
                                    <p:animMotion origin="layout" path="M 3.33333E-6 -4.07407E-6 L 0.40538 0.19491 " pathEditMode="relative" rAng="0" ptsTypes="AA">
                                      <p:cBhvr>
                                        <p:cTn id="43" dur="2000" fill="hold"/>
                                        <p:tgtEl>
                                          <p:spTgt spid="7"/>
                                        </p:tgtEl>
                                        <p:attrNameLst>
                                          <p:attrName>ppt_x</p:attrName>
                                          <p:attrName>ppt_y</p:attrName>
                                        </p:attrNameLst>
                                      </p:cBhvr>
                                      <p:rCtr x="20260" y="9745"/>
                                    </p:animMotion>
                                  </p:childTnLst>
                                </p:cTn>
                              </p:par>
                              <p:par>
                                <p:cTn id="44" presetID="42" presetClass="path" presetSubtype="0" accel="50000" decel="50000" fill="hold" grpId="0" nodeType="withEffect">
                                  <p:stCondLst>
                                    <p:cond delay="0"/>
                                  </p:stCondLst>
                                  <p:childTnLst>
                                    <p:animMotion origin="layout" path="M -4.44444E-6 1.11111E-6 L -0.02048 0.29259 " pathEditMode="relative" rAng="0" ptsTypes="AA">
                                      <p:cBhvr>
                                        <p:cTn id="45" dur="2000" fill="hold"/>
                                        <p:tgtEl>
                                          <p:spTgt spid="8"/>
                                        </p:tgtEl>
                                        <p:attrNameLst>
                                          <p:attrName>ppt_x</p:attrName>
                                          <p:attrName>ppt_y</p:attrName>
                                        </p:attrNameLst>
                                      </p:cBhvr>
                                      <p:rCtr x="-1024" y="14630"/>
                                    </p:animMotion>
                                  </p:childTnLst>
                                </p:cTn>
                              </p:par>
                              <p:par>
                                <p:cTn id="46" presetID="42" presetClass="path" presetSubtype="0" accel="50000" decel="50000" fill="hold" grpId="0" nodeType="withEffect">
                                  <p:stCondLst>
                                    <p:cond delay="0"/>
                                  </p:stCondLst>
                                  <p:childTnLst>
                                    <p:animMotion origin="layout" path="M -1.94444E-6 1.85185E-6 L 0.14566 -0.39167 " pathEditMode="relative" rAng="0" ptsTypes="AA">
                                      <p:cBhvr>
                                        <p:cTn id="47" dur="2000" fill="hold"/>
                                        <p:tgtEl>
                                          <p:spTgt spid="9"/>
                                        </p:tgtEl>
                                        <p:attrNameLst>
                                          <p:attrName>ppt_x</p:attrName>
                                          <p:attrName>ppt_y</p:attrName>
                                        </p:attrNameLst>
                                      </p:cBhvr>
                                      <p:rCtr x="7274" y="-19583"/>
                                    </p:animMotion>
                                  </p:childTnLst>
                                </p:cTn>
                              </p:par>
                              <p:par>
                                <p:cTn id="48" presetID="42" presetClass="path" presetSubtype="0" accel="50000" decel="50000" fill="hold" grpId="0" nodeType="withEffect">
                                  <p:stCondLst>
                                    <p:cond delay="0"/>
                                  </p:stCondLst>
                                  <p:childTnLst>
                                    <p:animMotion origin="layout" path="M 4.44444E-6 -2.96296E-6 L -0.03056 -0.29398 " pathEditMode="relative" rAng="0" ptsTypes="AA">
                                      <p:cBhvr>
                                        <p:cTn id="49" dur="2000" fill="hold"/>
                                        <p:tgtEl>
                                          <p:spTgt spid="10"/>
                                        </p:tgtEl>
                                        <p:attrNameLst>
                                          <p:attrName>ppt_x</p:attrName>
                                          <p:attrName>ppt_y</p:attrName>
                                        </p:attrNameLst>
                                      </p:cBhvr>
                                      <p:rCtr x="-1528" y="-14699"/>
                                    </p:animMotion>
                                  </p:childTnLst>
                                </p:cTn>
                              </p:par>
                              <p:par>
                                <p:cTn id="50" presetID="42" presetClass="path" presetSubtype="0" accel="50000" decel="50000" fill="hold" grpId="0" nodeType="withEffect">
                                  <p:stCondLst>
                                    <p:cond delay="0"/>
                                  </p:stCondLst>
                                  <p:childTnLst>
                                    <p:animMotion origin="layout" path="M 3.05556E-6 -4.44444E-6 L -0.17188 -0.00046 " pathEditMode="relative" rAng="0" ptsTypes="AA">
                                      <p:cBhvr>
                                        <p:cTn id="51" dur="2000" fill="hold"/>
                                        <p:tgtEl>
                                          <p:spTgt spid="11"/>
                                        </p:tgtEl>
                                        <p:attrNameLst>
                                          <p:attrName>ppt_x</p:attrName>
                                          <p:attrName>ppt_y</p:attrName>
                                        </p:attrNameLst>
                                      </p:cBhvr>
                                      <p:rCtr x="-8594" y="-23"/>
                                    </p:animMotion>
                                  </p:childTnLst>
                                </p:cTn>
                              </p:par>
                              <p:par>
                                <p:cTn id="52" presetID="42" presetClass="path" presetSubtype="0" accel="50000" decel="50000" fill="hold" grpId="0" nodeType="withEffect">
                                  <p:stCondLst>
                                    <p:cond delay="0"/>
                                  </p:stCondLst>
                                  <p:childTnLst>
                                    <p:animMotion origin="layout" path="M -3.05556E-6 -4.07407E-6 L -0.27586 0.19537 " pathEditMode="relative" rAng="0" ptsTypes="AA">
                                      <p:cBhvr>
                                        <p:cTn id="53" dur="2000" fill="hold"/>
                                        <p:tgtEl>
                                          <p:spTgt spid="12"/>
                                        </p:tgtEl>
                                        <p:attrNameLst>
                                          <p:attrName>ppt_x</p:attrName>
                                          <p:attrName>ppt_y</p:attrName>
                                        </p:attrNameLst>
                                      </p:cBhvr>
                                      <p:rCtr x="-13802" y="9769"/>
                                    </p:animMotion>
                                  </p:childTnLst>
                                </p:cTn>
                              </p:par>
                              <p:par>
                                <p:cTn id="54" presetID="10" presetClass="exit" presetSubtype="0" fill="hold" grpId="0" nodeType="withEffect">
                                  <p:stCondLst>
                                    <p:cond delay="0"/>
                                  </p:stCondLst>
                                  <p:childTnLst>
                                    <p:animEffect transition="out" filter="fade">
                                      <p:cBhvr>
                                        <p:cTn id="55" dur="1250"/>
                                        <p:tgtEl>
                                          <p:spTgt spid="3074"/>
                                        </p:tgtEl>
                                      </p:cBhvr>
                                    </p:animEffect>
                                    <p:set>
                                      <p:cBhvr>
                                        <p:cTn id="56" dur="1" fill="hold">
                                          <p:stCondLst>
                                            <p:cond delay="1249"/>
                                          </p:stCondLst>
                                        </p:cTn>
                                        <p:tgtEl>
                                          <p:spTgt spid="3074"/>
                                        </p:tgtEl>
                                        <p:attrNameLst>
                                          <p:attrName>style.visibility</p:attrName>
                                        </p:attrNameLst>
                                      </p:cBhvr>
                                      <p:to>
                                        <p:strVal val="hidden"/>
                                      </p:to>
                                    </p:set>
                                  </p:childTnLst>
                                </p:cTn>
                              </p:par>
                              <p:par>
                                <p:cTn id="57" presetID="55" presetClass="exit" presetSubtype="0" fill="hold" grpId="1" nodeType="withEffect">
                                  <p:stCondLst>
                                    <p:cond delay="0"/>
                                  </p:stCondLst>
                                  <p:childTnLst>
                                    <p:anim calcmode="lin" valueType="num">
                                      <p:cBhvr>
                                        <p:cTn id="58" dur="1000"/>
                                        <p:tgtEl>
                                          <p:spTgt spid="5"/>
                                        </p:tgtEl>
                                        <p:attrNameLst>
                                          <p:attrName>ppt_w</p:attrName>
                                        </p:attrNameLst>
                                      </p:cBhvr>
                                      <p:tavLst>
                                        <p:tav tm="0">
                                          <p:val>
                                            <p:strVal val="ppt_w"/>
                                          </p:val>
                                        </p:tav>
                                        <p:tav tm="100000">
                                          <p:val>
                                            <p:strVal val="ppt_w*0.70"/>
                                          </p:val>
                                        </p:tav>
                                      </p:tavLst>
                                    </p:anim>
                                    <p:anim calcmode="lin" valueType="num">
                                      <p:cBhvr>
                                        <p:cTn id="59" dur="1000"/>
                                        <p:tgtEl>
                                          <p:spTgt spid="5"/>
                                        </p:tgtEl>
                                        <p:attrNameLst>
                                          <p:attrName>ppt_h</p:attrName>
                                        </p:attrNameLst>
                                      </p:cBhvr>
                                      <p:tavLst>
                                        <p:tav tm="0">
                                          <p:val>
                                            <p:strVal val="ppt_h"/>
                                          </p:val>
                                        </p:tav>
                                        <p:tav tm="100000">
                                          <p:val>
                                            <p:strVal val="ppt_h"/>
                                          </p:val>
                                        </p:tav>
                                      </p:tavLst>
                                    </p:anim>
                                    <p:animEffect transition="out" filter="fade">
                                      <p:cBhvr>
                                        <p:cTn id="60" dur="1000"/>
                                        <p:tgtEl>
                                          <p:spTgt spid="5"/>
                                        </p:tgtEl>
                                      </p:cBhvr>
                                    </p:animEffect>
                                    <p:set>
                                      <p:cBhvr>
                                        <p:cTn id="61" dur="1" fill="hold">
                                          <p:stCondLst>
                                            <p:cond delay="999"/>
                                          </p:stCondLst>
                                        </p:cTn>
                                        <p:tgtEl>
                                          <p:spTgt spid="5"/>
                                        </p:tgtEl>
                                        <p:attrNameLst>
                                          <p:attrName>style.visibility</p:attrName>
                                        </p:attrNameLst>
                                      </p:cBhvr>
                                      <p:to>
                                        <p:strVal val="hidden"/>
                                      </p:to>
                                    </p:set>
                                  </p:childTnLst>
                                </p:cTn>
                              </p:par>
                            </p:childTnLst>
                          </p:cTn>
                        </p:par>
                        <p:par>
                          <p:cTn id="62" fill="hold">
                            <p:stCondLst>
                              <p:cond delay="2000"/>
                            </p:stCondLst>
                            <p:childTnLst>
                              <p:par>
                                <p:cTn id="63" presetID="10" presetClass="entr" presetSubtype="0" fill="hold" grpId="1"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250"/>
                                        <p:tgtEl>
                                          <p:spTgt spid="13"/>
                                        </p:tgtEl>
                                      </p:cBhvr>
                                    </p:animEffect>
                                  </p:childTnLst>
                                </p:cTn>
                              </p:par>
                              <p:par>
                                <p:cTn id="66" presetID="10" presetClass="exit" presetSubtype="0" fill="hold" grpId="2" nodeType="with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2"/>
      <p:bldP spid="13" grpId="1"/>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527C07-0310-48F5-8276-82371857A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622890"/>
            <a:ext cx="8229600" cy="16122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bear fruits worthy of repentance, …"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Matthew 3:8  </a:t>
            </a:r>
          </a:p>
        </p:txBody>
      </p:sp>
      <p:sp>
        <p:nvSpPr>
          <p:cNvPr id="4" name="Rectangle 2">
            <a:extLst>
              <a:ext uri="{FF2B5EF4-FFF2-40B4-BE49-F238E27FC236}">
                <a16:creationId xmlns:a16="http://schemas.microsoft.com/office/drawing/2014/main" id="{78D9AD12-E7E5-4653-B4F7-71F95398CC8B}"/>
              </a:ext>
            </a:extLst>
          </p:cNvPr>
          <p:cNvSpPr txBox="1">
            <a:spLocks noChangeArrowheads="1"/>
          </p:cNvSpPr>
          <p:nvPr/>
        </p:nvSpPr>
        <p:spPr bwMode="auto">
          <a:xfrm>
            <a:off x="4525040" y="2641938"/>
            <a:ext cx="154476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fruits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10233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250"/>
                                        <p:tgtEl>
                                          <p:spTgt spid="3074"/>
                                        </p:tgtEl>
                                      </p:cBhvr>
                                    </p:animEffect>
                                    <p:anim calcmode="lin" valueType="num">
                                      <p:cBhvr>
                                        <p:cTn id="8" dur="1250" fill="hold"/>
                                        <p:tgtEl>
                                          <p:spTgt spid="3074"/>
                                        </p:tgtEl>
                                        <p:attrNameLst>
                                          <p:attrName>style.rotation</p:attrName>
                                        </p:attrNameLst>
                                      </p:cBhvr>
                                      <p:tavLst>
                                        <p:tav tm="0">
                                          <p:val>
                                            <p:fltVal val="720"/>
                                          </p:val>
                                        </p:tav>
                                        <p:tav tm="100000">
                                          <p:val>
                                            <p:fltVal val="0"/>
                                          </p:val>
                                        </p:tav>
                                      </p:tavLst>
                                    </p:anim>
                                    <p:anim calcmode="lin" valueType="num">
                                      <p:cBhvr>
                                        <p:cTn id="9" dur="1250" fill="hold"/>
                                        <p:tgtEl>
                                          <p:spTgt spid="3074"/>
                                        </p:tgtEl>
                                        <p:attrNameLst>
                                          <p:attrName>ppt_h</p:attrName>
                                        </p:attrNameLst>
                                      </p:cBhvr>
                                      <p:tavLst>
                                        <p:tav tm="0">
                                          <p:val>
                                            <p:fltVal val="0"/>
                                          </p:val>
                                        </p:tav>
                                        <p:tav tm="100000">
                                          <p:val>
                                            <p:strVal val="#ppt_h"/>
                                          </p:val>
                                        </p:tav>
                                      </p:tavLst>
                                    </p:anim>
                                    <p:anim calcmode="lin" valueType="num">
                                      <p:cBhvr>
                                        <p:cTn id="10" dur="1250" fill="hold"/>
                                        <p:tgtEl>
                                          <p:spTgt spid="3074"/>
                                        </p:tgtEl>
                                        <p:attrNameLst>
                                          <p:attrName>ppt_w</p:attrName>
                                        </p:attrNameLst>
                                      </p:cBhvr>
                                      <p:tavLst>
                                        <p:tav tm="0">
                                          <p:val>
                                            <p:fltVal val="0"/>
                                          </p:val>
                                        </p:tav>
                                        <p:tav tm="100000">
                                          <p:val>
                                            <p:strVal val="#ppt_w"/>
                                          </p:val>
                                        </p:tav>
                                      </p:tavLst>
                                    </p:anim>
                                  </p:childTnLst>
                                </p:cTn>
                              </p:par>
                            </p:childTnLst>
                          </p:cTn>
                        </p:par>
                        <p:par>
                          <p:cTn id="11" fill="hold">
                            <p:stCondLst>
                              <p:cond delay="125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2F33E-E70F-48AF-BBCB-30D88E36B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Title 1">
            <a:extLst>
              <a:ext uri="{FF2B5EF4-FFF2-40B4-BE49-F238E27FC236}">
                <a16:creationId xmlns:a16="http://schemas.microsoft.com/office/drawing/2014/main" id="{F32E3296-6F5B-41D1-BDEB-C69C92231698}"/>
              </a:ext>
            </a:extLst>
          </p:cNvPr>
          <p:cNvSpPr txBox="1">
            <a:spLocks/>
          </p:cNvSpPr>
          <p:nvPr/>
        </p:nvSpPr>
        <p:spPr>
          <a:xfrm>
            <a:off x="5082607" y="2892450"/>
            <a:ext cx="1465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a:t>
            </a:r>
          </a:p>
        </p:txBody>
      </p:sp>
      <p:sp>
        <p:nvSpPr>
          <p:cNvPr id="3074" name="Rectangle 2"/>
          <p:cNvSpPr>
            <a:spLocks noGrp="1" noChangeArrowheads="1"/>
          </p:cNvSpPr>
          <p:nvPr>
            <p:ph type="title"/>
          </p:nvPr>
        </p:nvSpPr>
        <p:spPr>
          <a:xfrm>
            <a:off x="457200" y="910204"/>
            <a:ext cx="8229600" cy="48526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to love Him with all the heart, with all the understanding, with all the soul, and with all the strength, and to love one's neighbor as oneself, is more than all the whole burnt offerings and sacrifices."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Mark 12:33 </a:t>
            </a:r>
          </a:p>
        </p:txBody>
      </p:sp>
      <p:sp>
        <p:nvSpPr>
          <p:cNvPr id="6" name="Rectangle 2">
            <a:extLst>
              <a:ext uri="{FF2B5EF4-FFF2-40B4-BE49-F238E27FC236}">
                <a16:creationId xmlns:a16="http://schemas.microsoft.com/office/drawing/2014/main" id="{FC4C6EFB-413D-4D8E-9D0B-C5EF76AD93E1}"/>
              </a:ext>
            </a:extLst>
          </p:cNvPr>
          <p:cNvSpPr txBox="1">
            <a:spLocks noChangeArrowheads="1"/>
          </p:cNvSpPr>
          <p:nvPr/>
        </p:nvSpPr>
        <p:spPr bwMode="auto">
          <a:xfrm>
            <a:off x="5062390" y="2886992"/>
            <a:ext cx="152066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CAE63AFD-BB98-4184-9E81-D74A6F843516}"/>
              </a:ext>
            </a:extLst>
          </p:cNvPr>
          <p:cNvSpPr txBox="1">
            <a:spLocks noChangeArrowheads="1"/>
          </p:cNvSpPr>
          <p:nvPr/>
        </p:nvSpPr>
        <p:spPr bwMode="auto">
          <a:xfrm>
            <a:off x="2869065" y="869661"/>
            <a:ext cx="152066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E530C70C-FEF5-4405-A927-FA51236A293E}"/>
              </a:ext>
            </a:extLst>
          </p:cNvPr>
          <p:cNvSpPr txBox="1">
            <a:spLocks noChangeArrowheads="1"/>
          </p:cNvSpPr>
          <p:nvPr/>
        </p:nvSpPr>
        <p:spPr bwMode="auto">
          <a:xfrm>
            <a:off x="3341625" y="3658293"/>
            <a:ext cx="152066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9128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0" presetClass="path" presetSubtype="0" accel="50000" decel="50000" fill="hold" grpId="2" nodeType="withEffect">
                                  <p:stCondLst>
                                    <p:cond delay="0"/>
                                  </p:stCondLst>
                                  <p:childTnLst>
                                    <p:animMotion origin="layout" path="M 4.44444E-6 -1.11111E-6 C 0.02656 0.03218 0.05243 0.06111 0.06822 0.09097 C 0.08402 0.12083 0.09322 0.14792 0.09444 0.17917 C 0.09566 0.21042 0.09045 0.25023 0.07569 0.27917 C 0.06093 0.3081 0.0342 0.33982 0.0059 0.35278 C -0.0224 0.36574 -0.06615 0.36736 -0.0941 0.35695 C -0.12205 0.34653 -0.14671 0.31597 -0.16181 0.29028 C -0.17691 0.26458 -0.18021 0.23241 -0.18473 0.20278 C -0.18924 0.17315 -0.18768 0.13102 -0.18855 0.11227 " pathEditMode="relative" rAng="0" ptsTypes="aaaaaaaaa">
                                      <p:cBhvr>
                                        <p:cTn id="26" dur="2000" fill="hold"/>
                                        <p:tgtEl>
                                          <p:spTgt spid="6"/>
                                        </p:tgtEl>
                                        <p:attrNameLst>
                                          <p:attrName>ppt_x</p:attrName>
                                          <p:attrName>ppt_y</p:attrName>
                                        </p:attrNameLst>
                                      </p:cBhvr>
                                      <p:rCtr x="-4688" y="18356"/>
                                    </p:animMotion>
                                  </p:childTnLst>
                                </p:cTn>
                              </p:par>
                              <p:par>
                                <p:cTn id="27" presetID="0" presetClass="path" presetSubtype="0" accel="50000" decel="50000" fill="hold" grpId="2" nodeType="withEffect">
                                  <p:stCondLst>
                                    <p:cond delay="0"/>
                                  </p:stCondLst>
                                  <p:childTnLst>
                                    <p:animMotion origin="layout" path="M 5E-6 1.85185E-6 C -0.01545 0.0125 -0.06494 0.04421 -0.09271 0.07477 C -0.12049 0.10532 -0.14688 0.14097 -0.16667 0.1831 C -0.18646 0.22523 -0.20313 0.27592 -0.21146 0.32754 C -0.2198 0.37916 -0.22223 0.44329 -0.21667 0.49282 C -0.21112 0.54236 -0.19688 0.59653 -0.17813 0.62477 C -0.15938 0.65301 -0.13212 0.6618 -0.10417 0.66227 C -0.07622 0.66273 -0.03386 0.64768 -0.01041 0.62754 C 0.01303 0.60741 0.02622 0.57801 0.03646 0.5412 C 0.04671 0.50416 0.04827 0.43403 0.05139 0.40579 " pathEditMode="relative" rAng="0" ptsTypes="aaaaaaaaaa">
                                      <p:cBhvr>
                                        <p:cTn id="28" dur="2000" fill="hold"/>
                                        <p:tgtEl>
                                          <p:spTgt spid="7"/>
                                        </p:tgtEl>
                                        <p:attrNameLst>
                                          <p:attrName>ppt_x</p:attrName>
                                          <p:attrName>ppt_y</p:attrName>
                                        </p:attrNameLst>
                                      </p:cBhvr>
                                      <p:rCtr x="-8542" y="33125"/>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250"/>
                                        <p:tgtEl>
                                          <p:spTgt spid="4"/>
                                        </p:tgtEl>
                                      </p:cBhvr>
                                    </p:animEffect>
                                    <p:set>
                                      <p:cBhvr>
                                        <p:cTn id="34"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6" grpId="1"/>
      <p:bldP spid="6" grpId="2"/>
      <p:bldP spid="7" grpId="1"/>
      <p:bldP spid="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A4A4C-9AD3-4704-BA3A-EC5D5D31E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68633"/>
          </a:xfrm>
          <a:prstGeom prst="rect">
            <a:avLst/>
          </a:prstGeom>
        </p:spPr>
      </p:pic>
      <p:sp>
        <p:nvSpPr>
          <p:cNvPr id="3074" name="Rectangle 2"/>
          <p:cNvSpPr>
            <a:spLocks noGrp="1" noChangeArrowheads="1"/>
          </p:cNvSpPr>
          <p:nvPr>
            <p:ph type="title"/>
          </p:nvPr>
        </p:nvSpPr>
        <p:spPr>
          <a:xfrm>
            <a:off x="457199" y="1592376"/>
            <a:ext cx="8229600" cy="36732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though I bestow all my goods to feed the poor, and though I give my body to be burned, but have not love, it profits me nothing.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13:3 </a:t>
            </a:r>
          </a:p>
        </p:txBody>
      </p:sp>
      <p:sp>
        <p:nvSpPr>
          <p:cNvPr id="4" name="Rectangle 2">
            <a:extLst>
              <a:ext uri="{FF2B5EF4-FFF2-40B4-BE49-F238E27FC236}">
                <a16:creationId xmlns:a16="http://schemas.microsoft.com/office/drawing/2014/main" id="{31BDF6EB-959F-418C-9CBA-92BAD0B919FE}"/>
              </a:ext>
            </a:extLst>
          </p:cNvPr>
          <p:cNvSpPr txBox="1">
            <a:spLocks noChangeArrowheads="1"/>
          </p:cNvSpPr>
          <p:nvPr/>
        </p:nvSpPr>
        <p:spPr bwMode="auto">
          <a:xfrm>
            <a:off x="3341625" y="3658293"/>
            <a:ext cx="152066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DBB098D8-61E9-46EE-8D71-4E0D3E844836}"/>
              </a:ext>
            </a:extLst>
          </p:cNvPr>
          <p:cNvSpPr txBox="1">
            <a:spLocks noChangeArrowheads="1"/>
          </p:cNvSpPr>
          <p:nvPr/>
        </p:nvSpPr>
        <p:spPr bwMode="auto">
          <a:xfrm>
            <a:off x="2623280" y="232921"/>
            <a:ext cx="133197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love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074563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3"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childTnLst>
                                </p:cTn>
                              </p:par>
                              <p:par>
                                <p:cTn id="18" presetID="6" presetClass="emph" presetSubtype="0" fill="hold" grpId="2" nodeType="withEffect">
                                  <p:stCondLst>
                                    <p:cond delay="0"/>
                                  </p:stCondLst>
                                  <p:childTnLst>
                                    <p:animScale>
                                      <p:cBhvr>
                                        <p:cTn id="19" dur="2000" fill="hold"/>
                                        <p:tgtEl>
                                          <p:spTgt spid="4"/>
                                        </p:tgtEl>
                                      </p:cBhvr>
                                      <p:by x="90000" y="90000"/>
                                    </p:animScale>
                                  </p:childTnLst>
                                </p:cTn>
                              </p:par>
                              <p:par>
                                <p:cTn id="20" presetID="42" presetClass="path" presetSubtype="0" accel="50000" decel="50000" fill="hold" grpId="0" nodeType="withEffect">
                                  <p:stCondLst>
                                    <p:cond delay="0"/>
                                  </p:stCondLst>
                                  <p:childTnLst>
                                    <p:animMotion origin="layout" path="M -1.11111E-6 -1.11111E-6 L -0.08941 -0.50023 " pathEditMode="relative" rAng="0" ptsTypes="AA">
                                      <p:cBhvr>
                                        <p:cTn id="21" dur="2000" fill="hold"/>
                                        <p:tgtEl>
                                          <p:spTgt spid="4"/>
                                        </p:tgtEl>
                                        <p:attrNameLst>
                                          <p:attrName>ppt_x</p:attrName>
                                          <p:attrName>ppt_y</p:attrName>
                                        </p:attrNameLst>
                                      </p:cBhvr>
                                      <p:rCtr x="-4479" y="-25023"/>
                                    </p:animMotion>
                                  </p:childTnLst>
                                </p:cTn>
                              </p:par>
                              <p:par>
                                <p:cTn id="22" presetID="10" presetClass="exit" presetSubtype="0" fill="hold" grpId="1" nodeType="withEffect">
                                  <p:stCondLst>
                                    <p:cond delay="0"/>
                                  </p:stCondLst>
                                  <p:childTnLst>
                                    <p:animEffect transition="out" filter="fade">
                                      <p:cBhvr>
                                        <p:cTn id="23" dur="1250"/>
                                        <p:tgtEl>
                                          <p:spTgt spid="3074"/>
                                        </p:tgtEl>
                                      </p:cBhvr>
                                    </p:animEffect>
                                    <p:set>
                                      <p:cBhvr>
                                        <p:cTn id="24"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4"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15AF1-E5FB-4A10-B319-64BD52E00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F8000DC6-2023-41A3-9013-A6985CFF7466}"/>
              </a:ext>
            </a:extLst>
          </p:cNvPr>
          <p:cNvSpPr txBox="1">
            <a:spLocks/>
          </p:cNvSpPr>
          <p:nvPr/>
        </p:nvSpPr>
        <p:spPr>
          <a:xfrm>
            <a:off x="4668838" y="1453412"/>
            <a:ext cx="190137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friend</a:t>
            </a:r>
          </a:p>
        </p:txBody>
      </p:sp>
      <p:sp>
        <p:nvSpPr>
          <p:cNvPr id="4" name="Rectangle 2">
            <a:extLst>
              <a:ext uri="{FF2B5EF4-FFF2-40B4-BE49-F238E27FC236}">
                <a16:creationId xmlns:a16="http://schemas.microsoft.com/office/drawing/2014/main" id="{0249F9EB-4D1D-4650-BE00-23C2BC720177}"/>
              </a:ext>
            </a:extLst>
          </p:cNvPr>
          <p:cNvSpPr txBox="1">
            <a:spLocks noChangeArrowheads="1"/>
          </p:cNvSpPr>
          <p:nvPr/>
        </p:nvSpPr>
        <p:spPr bwMode="auto">
          <a:xfrm>
            <a:off x="2623280" y="232921"/>
            <a:ext cx="133197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89719"/>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"Greater love has no one than this, than to lay down one's life for his friends. You are My friends if you do whatever I command you. No longer do I call you servants, for a servant does not know what his master is doing; but I have called you friends, for all things that I heard from My Father I have made known to you."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John 15:13-15</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92586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18" presetClass="emph" presetSubtype="0" fill="hold" grpId="1" nodeType="withEffect">
                                  <p:stCondLst>
                                    <p:cond delay="0"/>
                                  </p:stCondLst>
                                  <p:childTnLst>
                                    <p:set>
                                      <p:cBhvr override="childStyle">
                                        <p:cTn id="20"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1"/>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D76A6-9E2C-468A-BBF4-21909E18B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71894" cy="6858000"/>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12:1-2 </a:t>
            </a:r>
          </a:p>
        </p:txBody>
      </p:sp>
      <p:sp>
        <p:nvSpPr>
          <p:cNvPr id="4" name="Rectangle 2">
            <a:extLst>
              <a:ext uri="{FF2B5EF4-FFF2-40B4-BE49-F238E27FC236}">
                <a16:creationId xmlns:a16="http://schemas.microsoft.com/office/drawing/2014/main" id="{C37390CC-3BA1-480F-8268-A6E0FDC920CF}"/>
              </a:ext>
            </a:extLst>
          </p:cNvPr>
          <p:cNvSpPr txBox="1">
            <a:spLocks noChangeArrowheads="1"/>
          </p:cNvSpPr>
          <p:nvPr/>
        </p:nvSpPr>
        <p:spPr bwMode="auto">
          <a:xfrm>
            <a:off x="5987238" y="3883548"/>
            <a:ext cx="85381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69D2F340-D13C-4398-BE5A-A3C1CBC2AD80}"/>
              </a:ext>
            </a:extLst>
          </p:cNvPr>
          <p:cNvSpPr txBox="1">
            <a:spLocks noChangeArrowheads="1"/>
          </p:cNvSpPr>
          <p:nvPr/>
        </p:nvSpPr>
        <p:spPr bwMode="auto">
          <a:xfrm>
            <a:off x="4035181" y="3010876"/>
            <a:ext cx="85381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in</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09636690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6" presetClass="emph" presetSubtype="0" fill="hold" grpId="2" nodeType="withEffect">
                                  <p:stCondLst>
                                    <p:cond delay="0"/>
                                  </p:stCondLst>
                                  <p:childTnLst>
                                    <p:animScale>
                                      <p:cBhvr>
                                        <p:cTn id="15" dur="2000" fill="hold"/>
                                        <p:tgtEl>
                                          <p:spTgt spid="4"/>
                                        </p:tgtEl>
                                      </p:cBhvr>
                                      <p:by x="107000" y="107000"/>
                                    </p:animScale>
                                  </p:childTnLst>
                                </p:cTn>
                              </p:par>
                              <p:par>
                                <p:cTn id="16" presetID="42" presetClass="path" presetSubtype="0" accel="50000" decel="50000" fill="hold" grpId="0" nodeType="withEffect">
                                  <p:stCondLst>
                                    <p:cond delay="0"/>
                                  </p:stCondLst>
                                  <p:childTnLst>
                                    <p:animMotion origin="layout" path="M 1.11111E-6 -1.48148E-6 L -0.21337 -0.12662 " pathEditMode="relative" rAng="0" ptsTypes="AA">
                                      <p:cBhvr>
                                        <p:cTn id="17" dur="2000" fill="hold"/>
                                        <p:tgtEl>
                                          <p:spTgt spid="4"/>
                                        </p:tgtEl>
                                        <p:attrNameLst>
                                          <p:attrName>ppt_x</p:attrName>
                                          <p:attrName>ppt_y</p:attrName>
                                        </p:attrNameLst>
                                      </p:cBhvr>
                                      <p:rCtr x="-10677" y="-6343"/>
                                    </p:animMotion>
                                  </p:childTnLst>
                                </p:cTn>
                              </p:par>
                              <p:par>
                                <p:cTn id="18" presetID="10" presetClass="exit" presetSubtype="0" fill="hold" grpId="1" nodeType="withEffect">
                                  <p:stCondLst>
                                    <p:cond delay="0"/>
                                  </p:stCondLst>
                                  <p:childTnLst>
                                    <p:animEffect transition="out" filter="fade">
                                      <p:cBhvr>
                                        <p:cTn id="19" dur="1250"/>
                                        <p:tgtEl>
                                          <p:spTgt spid="3074"/>
                                        </p:tgtEl>
                                      </p:cBhvr>
                                    </p:animEffect>
                                    <p:set>
                                      <p:cBhvr>
                                        <p:cTn id="20"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3FF1C-91A7-49F5-8189-00F9B1620B06}"/>
              </a:ext>
            </a:extLst>
          </p:cNvPr>
          <p:cNvPicPr>
            <a:picLocks noChangeAspect="1"/>
          </p:cNvPicPr>
          <p:nvPr/>
        </p:nvPicPr>
        <p:blipFill rotWithShape="1">
          <a:blip r:embed="rId2">
            <a:extLst>
              <a:ext uri="{28A0092B-C50C-407E-A947-70E740481C1C}">
                <a14:useLocalDpi xmlns:a14="http://schemas.microsoft.com/office/drawing/2010/main" val="0"/>
              </a:ext>
            </a:extLst>
          </a:blip>
          <a:srcRect t="5649" b="5801"/>
          <a:stretch/>
        </p:blipFill>
        <p:spPr>
          <a:xfrm>
            <a:off x="0" y="0"/>
            <a:ext cx="9144000" cy="6858000"/>
          </a:xfrm>
          <a:prstGeom prst="rect">
            <a:avLst/>
          </a:prstGeom>
        </p:spPr>
      </p:pic>
      <p:sp>
        <p:nvSpPr>
          <p:cNvPr id="4" name="Rectangle 2">
            <a:extLst>
              <a:ext uri="{FF2B5EF4-FFF2-40B4-BE49-F238E27FC236}">
                <a16:creationId xmlns:a16="http://schemas.microsoft.com/office/drawing/2014/main" id="{A4CE4F3A-1A15-4139-A848-2F4C94BC0EE6}"/>
              </a:ext>
            </a:extLst>
          </p:cNvPr>
          <p:cNvSpPr txBox="1">
            <a:spLocks noChangeArrowheads="1"/>
          </p:cNvSpPr>
          <p:nvPr/>
        </p:nvSpPr>
        <p:spPr bwMode="auto">
          <a:xfrm>
            <a:off x="4035181" y="3010876"/>
            <a:ext cx="85381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381000" y="1012088"/>
            <a:ext cx="8382000" cy="483382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those who are Christ's have crucified the flesh with its passions and desires. If we live in the Spirit, let us also walk in the Spirit. Let us not become conceited, provoking one another, envying one another.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Galatians 5:24-26</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F551F2F3-95E2-4450-BCA9-681A2B4FC1DC}"/>
              </a:ext>
            </a:extLst>
          </p:cNvPr>
          <p:cNvSpPr txBox="1">
            <a:spLocks noChangeArrowheads="1"/>
          </p:cNvSpPr>
          <p:nvPr/>
        </p:nvSpPr>
        <p:spPr bwMode="auto">
          <a:xfrm>
            <a:off x="359227" y="1986499"/>
            <a:ext cx="8400143" cy="294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walk in the Spirit:</a:t>
            </a:r>
          </a:p>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	   ● not become conceited</a:t>
            </a:r>
          </a:p>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	   ● not provoking one another</a:t>
            </a:r>
          </a:p>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	   ● not envying one another</a:t>
            </a:r>
            <a:endParaRPr lang="en-US" altLang="en-US" sz="4000" b="1" i="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E42318FC-B60F-462B-91B1-6D12E37ABA35}"/>
              </a:ext>
            </a:extLst>
          </p:cNvPr>
          <p:cNvSpPr txBox="1">
            <a:spLocks noChangeArrowheads="1"/>
          </p:cNvSpPr>
          <p:nvPr/>
        </p:nvSpPr>
        <p:spPr bwMode="auto">
          <a:xfrm>
            <a:off x="2771896" y="3014078"/>
            <a:ext cx="4412343"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walk in the Spirit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4320F810-1726-4979-ACFC-DD42070B30F9}"/>
              </a:ext>
            </a:extLst>
          </p:cNvPr>
          <p:cNvSpPr txBox="1">
            <a:spLocks noChangeArrowheads="1"/>
          </p:cNvSpPr>
          <p:nvPr/>
        </p:nvSpPr>
        <p:spPr bwMode="auto">
          <a:xfrm>
            <a:off x="457305" y="3684440"/>
            <a:ext cx="561702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not become conceited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40FE4C97-9640-490C-8705-C63EA559A69F}"/>
              </a:ext>
            </a:extLst>
          </p:cNvPr>
          <p:cNvSpPr txBox="1">
            <a:spLocks noChangeArrowheads="1"/>
          </p:cNvSpPr>
          <p:nvPr/>
        </p:nvSpPr>
        <p:spPr bwMode="auto">
          <a:xfrm>
            <a:off x="5839390" y="3682059"/>
            <a:ext cx="2888343"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provoking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B8FCBB69-C33E-4C1D-B99F-70EEAE3A00E5}"/>
              </a:ext>
            </a:extLst>
          </p:cNvPr>
          <p:cNvSpPr txBox="1">
            <a:spLocks noChangeArrowheads="1"/>
          </p:cNvSpPr>
          <p:nvPr/>
        </p:nvSpPr>
        <p:spPr bwMode="auto">
          <a:xfrm>
            <a:off x="189140" y="4353152"/>
            <a:ext cx="3541486"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another</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9070C61A-3A48-46ED-954E-CDA62EC5C6EC}"/>
              </a:ext>
            </a:extLst>
          </p:cNvPr>
          <p:cNvSpPr txBox="1">
            <a:spLocks noChangeArrowheads="1"/>
          </p:cNvSpPr>
          <p:nvPr/>
        </p:nvSpPr>
        <p:spPr bwMode="auto">
          <a:xfrm>
            <a:off x="3420933" y="4355533"/>
            <a:ext cx="528299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envying one another</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67005761-5B89-40F2-83D6-66CAF91E38AF}"/>
              </a:ext>
            </a:extLst>
          </p:cNvPr>
          <p:cNvSpPr txBox="1">
            <a:spLocks noChangeArrowheads="1"/>
          </p:cNvSpPr>
          <p:nvPr/>
        </p:nvSpPr>
        <p:spPr bwMode="auto">
          <a:xfrm>
            <a:off x="549303" y="3686821"/>
            <a:ext cx="1066083"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07A29A4B-C397-4E93-89AE-050AFF9BAF66}"/>
              </a:ext>
            </a:extLst>
          </p:cNvPr>
          <p:cNvSpPr txBox="1">
            <a:spLocks noChangeArrowheads="1"/>
          </p:cNvSpPr>
          <p:nvPr/>
        </p:nvSpPr>
        <p:spPr bwMode="auto">
          <a:xfrm>
            <a:off x="566737" y="3684439"/>
            <a:ext cx="103142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209970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
                                        <p:tgtEl>
                                          <p:spTgt spid="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
                                        <p:tgtEl>
                                          <p:spTgt spid="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
                                        <p:tgtEl>
                                          <p:spTgt spid="1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
                                        <p:tgtEl>
                                          <p:spTgt spid="13"/>
                                        </p:tgtEl>
                                      </p:cBhvr>
                                    </p:animEffect>
                                  </p:childTnLst>
                                </p:cTn>
                              </p:par>
                              <p:par>
                                <p:cTn id="36" presetID="42" presetClass="path" presetSubtype="0" accel="50000" decel="50000" fill="hold" grpId="0" nodeType="withEffect">
                                  <p:stCondLst>
                                    <p:cond delay="0"/>
                                  </p:stCondLst>
                                  <p:childTnLst>
                                    <p:animMotion origin="layout" path="M -4.44444E-6 3.7037E-7 L -0.28072 -0.14676 " pathEditMode="relative" rAng="0" ptsTypes="AA">
                                      <p:cBhvr>
                                        <p:cTn id="37" dur="2000" fill="hold"/>
                                        <p:tgtEl>
                                          <p:spTgt spid="7"/>
                                        </p:tgtEl>
                                        <p:attrNameLst>
                                          <p:attrName>ppt_x</p:attrName>
                                          <p:attrName>ppt_y</p:attrName>
                                        </p:attrNameLst>
                                      </p:cBhvr>
                                      <p:rCtr x="-14045" y="-7338"/>
                                    </p:animMotion>
                                  </p:childTnLst>
                                </p:cTn>
                              </p:par>
                              <p:par>
                                <p:cTn id="38" presetID="42" presetClass="path" presetSubtype="0" accel="50000" decel="50000" fill="hold" grpId="0" nodeType="withEffect">
                                  <p:stCondLst>
                                    <p:cond delay="0"/>
                                  </p:stCondLst>
                                  <p:childTnLst>
                                    <p:animMotion origin="layout" path="M 1.94444E-6 -4.81481E-6 L 0.16666 -0.14675 " pathEditMode="relative" rAng="0" ptsTypes="AA">
                                      <p:cBhvr>
                                        <p:cTn id="39" dur="2000" fill="hold"/>
                                        <p:tgtEl>
                                          <p:spTgt spid="8"/>
                                        </p:tgtEl>
                                        <p:attrNameLst>
                                          <p:attrName>ppt_x</p:attrName>
                                          <p:attrName>ppt_y</p:attrName>
                                        </p:attrNameLst>
                                      </p:cBhvr>
                                      <p:rCtr x="8333" y="-7338"/>
                                    </p:animMotion>
                                  </p:childTnLst>
                                </p:cTn>
                              </p:par>
                              <p:par>
                                <p:cTn id="40" presetID="42" presetClass="path" presetSubtype="0" accel="50000" decel="50000" fill="hold" grpId="0" nodeType="withEffect">
                                  <p:stCondLst>
                                    <p:cond delay="0"/>
                                  </p:stCondLst>
                                  <p:childTnLst>
                                    <p:animMotion origin="layout" path="M 2.22222E-6 -3.33333E-6 L -0.32622 -0.0493 " pathEditMode="relative" rAng="0" ptsTypes="AA">
                                      <p:cBhvr>
                                        <p:cTn id="41" dur="2000" fill="hold"/>
                                        <p:tgtEl>
                                          <p:spTgt spid="9"/>
                                        </p:tgtEl>
                                        <p:attrNameLst>
                                          <p:attrName>ppt_x</p:attrName>
                                          <p:attrName>ppt_y</p:attrName>
                                        </p:attrNameLst>
                                      </p:cBhvr>
                                      <p:rCtr x="-16319" y="-2477"/>
                                    </p:animMotion>
                                  </p:childTnLst>
                                </p:cTn>
                              </p:par>
                              <p:par>
                                <p:cTn id="42" presetID="42" presetClass="path" presetSubtype="0" accel="50000" decel="50000" fill="hold" grpId="0" nodeType="withEffect">
                                  <p:stCondLst>
                                    <p:cond delay="0"/>
                                  </p:stCondLst>
                                  <p:childTnLst>
                                    <p:animMotion origin="layout" path="M 3.88889E-6 1.48148E-6 L 0.55347 -0.14699 " pathEditMode="relative" rAng="0" ptsTypes="AA">
                                      <p:cBhvr>
                                        <p:cTn id="43" dur="2000" fill="hold"/>
                                        <p:tgtEl>
                                          <p:spTgt spid="10"/>
                                        </p:tgtEl>
                                        <p:attrNameLst>
                                          <p:attrName>ppt_x</p:attrName>
                                          <p:attrName>ppt_y</p:attrName>
                                        </p:attrNameLst>
                                      </p:cBhvr>
                                      <p:rCtr x="27674" y="-7361"/>
                                    </p:animMotion>
                                  </p:childTnLst>
                                </p:cTn>
                              </p:par>
                              <p:par>
                                <p:cTn id="44" presetID="42" presetClass="path" presetSubtype="0" accel="50000" decel="50000" fill="hold" grpId="0" nodeType="withEffect">
                                  <p:stCondLst>
                                    <p:cond delay="0"/>
                                  </p:stCondLst>
                                  <p:childTnLst>
                                    <p:animMotion origin="layout" path="M -8.33333E-7 -1.48148E-6 L -0.05781 -0.0493 " pathEditMode="relative" rAng="0" ptsTypes="AA">
                                      <p:cBhvr>
                                        <p:cTn id="45" dur="2000" fill="hold"/>
                                        <p:tgtEl>
                                          <p:spTgt spid="11"/>
                                        </p:tgtEl>
                                        <p:attrNameLst>
                                          <p:attrName>ppt_x</p:attrName>
                                          <p:attrName>ppt_y</p:attrName>
                                        </p:attrNameLst>
                                      </p:cBhvr>
                                      <p:rCtr x="-2899" y="-2477"/>
                                    </p:animMotion>
                                  </p:childTnLst>
                                </p:cTn>
                              </p:par>
                              <p:par>
                                <p:cTn id="46" presetID="42" presetClass="path" presetSubtype="0" accel="50000" decel="50000" fill="hold" grpId="0" nodeType="withEffect">
                                  <p:stCondLst>
                                    <p:cond delay="0"/>
                                  </p:stCondLst>
                                  <p:childTnLst>
                                    <p:animMotion origin="layout" path="M -2.77778E-6 2.22222E-6 L 0.16684 -0.04977 " pathEditMode="relative" rAng="0" ptsTypes="AA">
                                      <p:cBhvr>
                                        <p:cTn id="47" dur="2000" fill="hold"/>
                                        <p:tgtEl>
                                          <p:spTgt spid="12"/>
                                        </p:tgtEl>
                                        <p:attrNameLst>
                                          <p:attrName>ppt_x</p:attrName>
                                          <p:attrName>ppt_y</p:attrName>
                                        </p:attrNameLst>
                                      </p:cBhvr>
                                      <p:rCtr x="8333" y="-2500"/>
                                    </p:animMotion>
                                  </p:childTnLst>
                                </p:cTn>
                              </p:par>
                              <p:par>
                                <p:cTn id="48" presetID="42" presetClass="path" presetSubtype="0" accel="50000" decel="50000" fill="hold" grpId="0" nodeType="withEffect">
                                  <p:stCondLst>
                                    <p:cond delay="0"/>
                                  </p:stCondLst>
                                  <p:childTnLst>
                                    <p:animMotion origin="layout" path="M -2.77778E-6 -4.81481E-6 L 0.16684 0.04885 " pathEditMode="relative" rAng="0" ptsTypes="AA">
                                      <p:cBhvr>
                                        <p:cTn id="49" dur="2000" fill="hold"/>
                                        <p:tgtEl>
                                          <p:spTgt spid="13"/>
                                        </p:tgtEl>
                                        <p:attrNameLst>
                                          <p:attrName>ppt_x</p:attrName>
                                          <p:attrName>ppt_y</p:attrName>
                                        </p:attrNameLst>
                                      </p:cBhvr>
                                      <p:rCtr x="8333" y="2431"/>
                                    </p:animMotion>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50"/>
                                        <p:tgtEl>
                                          <p:spTgt spid="6"/>
                                        </p:tgtEl>
                                      </p:cBhvr>
                                    </p:animEffect>
                                  </p:childTnLst>
                                </p:cTn>
                              </p:par>
                              <p:par>
                                <p:cTn id="57" presetID="10" presetClass="exit" presetSubtype="0" fill="hold" grpId="2"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074" grpId="0"/>
      <p:bldP spid="3074" grpId="1"/>
      <p:bldP spid="6" grpId="0"/>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C23CCA-C8D4-4A0B-BEFF-9D693549B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1D3BF588-B24A-446D-B999-A890298267B8}"/>
              </a:ext>
            </a:extLst>
          </p:cNvPr>
          <p:cNvSpPr txBox="1">
            <a:spLocks/>
          </p:cNvSpPr>
          <p:nvPr/>
        </p:nvSpPr>
        <p:spPr>
          <a:xfrm>
            <a:off x="5619636" y="967238"/>
            <a:ext cx="22642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shadow</a:t>
            </a:r>
          </a:p>
        </p:txBody>
      </p:sp>
      <p:sp>
        <p:nvSpPr>
          <p:cNvPr id="5" name="Title 1">
            <a:extLst>
              <a:ext uri="{FF2B5EF4-FFF2-40B4-BE49-F238E27FC236}">
                <a16:creationId xmlns:a16="http://schemas.microsoft.com/office/drawing/2014/main" id="{9F1B3258-E80E-41D1-B64C-C0C02E949C6E}"/>
              </a:ext>
            </a:extLst>
          </p:cNvPr>
          <p:cNvSpPr txBox="1">
            <a:spLocks/>
          </p:cNvSpPr>
          <p:nvPr/>
        </p:nvSpPr>
        <p:spPr>
          <a:xfrm>
            <a:off x="5890647" y="2977553"/>
            <a:ext cx="26125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sacrifices</a:t>
            </a:r>
          </a:p>
        </p:txBody>
      </p:sp>
      <p:sp>
        <p:nvSpPr>
          <p:cNvPr id="3074" name="Rectangle 2"/>
          <p:cNvSpPr>
            <a:spLocks noGrp="1" noChangeArrowheads="1"/>
          </p:cNvSpPr>
          <p:nvPr>
            <p:ph type="title"/>
          </p:nvPr>
        </p:nvSpPr>
        <p:spPr>
          <a:xfrm>
            <a:off x="457200" y="837633"/>
            <a:ext cx="8229600" cy="51827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the law, having a shadow of the good things to come, and not the very image of the things, can never with these same sacrifices, which they offer continually year by year, make those who approach perfect.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10:1 </a:t>
            </a:r>
          </a:p>
        </p:txBody>
      </p:sp>
      <p:sp>
        <p:nvSpPr>
          <p:cNvPr id="6" name="Rectangle 2">
            <a:extLst>
              <a:ext uri="{FF2B5EF4-FFF2-40B4-BE49-F238E27FC236}">
                <a16:creationId xmlns:a16="http://schemas.microsoft.com/office/drawing/2014/main" id="{EF5A1BF9-16EA-4178-8CEC-ED22F2D82151}"/>
              </a:ext>
            </a:extLst>
          </p:cNvPr>
          <p:cNvSpPr txBox="1">
            <a:spLocks noChangeArrowheads="1"/>
          </p:cNvSpPr>
          <p:nvPr/>
        </p:nvSpPr>
        <p:spPr bwMode="auto">
          <a:xfrm>
            <a:off x="5952576" y="2979465"/>
            <a:ext cx="24939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3BFD2475-D586-4990-A3AE-464D678A6176}"/>
              </a:ext>
            </a:extLst>
          </p:cNvPr>
          <p:cNvSpPr txBox="1">
            <a:spLocks noChangeArrowheads="1"/>
          </p:cNvSpPr>
          <p:nvPr/>
        </p:nvSpPr>
        <p:spPr bwMode="auto">
          <a:xfrm>
            <a:off x="5670260" y="2969148"/>
            <a:ext cx="24939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sacrifices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90449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18" presetClass="emph" presetSubtype="0" fill="hold" grpId="1" nodeType="withEffect">
                                  <p:stCondLst>
                                    <p:cond delay="0"/>
                                  </p:stCondLst>
                                  <p:childTnLst>
                                    <p:set>
                                      <p:cBhvr override="childStyle">
                                        <p:cTn id="27" dur="500" fill="hold"/>
                                        <p:tgtEl>
                                          <p:spTgt spid="5"/>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childTnLst>
                                </p:cTn>
                              </p:par>
                              <p:par>
                                <p:cTn id="33" presetID="42" presetClass="path" presetSubtype="0" accel="50000" decel="50000" fill="hold" grpId="0" nodeType="withEffect">
                                  <p:stCondLst>
                                    <p:cond delay="0"/>
                                  </p:stCondLst>
                                  <p:childTnLst>
                                    <p:animMotion origin="layout" path="M -8.38901E-17 -2.01662E-17 L -0.03091 -0.00093 " pathEditMode="relative" rAng="0" ptsTypes="AA">
                                      <p:cBhvr>
                                        <p:cTn id="34" dur="1500" fill="hold"/>
                                        <p:tgtEl>
                                          <p:spTgt spid="6"/>
                                        </p:tgtEl>
                                        <p:attrNameLst>
                                          <p:attrName>ppt_x</p:attrName>
                                          <p:attrName>ppt_y</p:attrName>
                                        </p:attrNameLst>
                                      </p:cBhvr>
                                      <p:rCtr x="-1563" y="-69"/>
                                    </p:animMotion>
                                  </p:childTnLst>
                                </p:cTn>
                              </p:par>
                              <p:par>
                                <p:cTn id="35" presetID="10" presetClass="exit" presetSubtype="0" fill="hold" grpId="1" nodeType="withEffect">
                                  <p:stCondLst>
                                    <p:cond delay="0"/>
                                  </p:stCondLst>
                                  <p:childTnLst>
                                    <p:animEffect transition="out" filter="fade">
                                      <p:cBhvr>
                                        <p:cTn id="36" dur="1000"/>
                                        <p:tgtEl>
                                          <p:spTgt spid="3074"/>
                                        </p:tgtEl>
                                      </p:cBhvr>
                                    </p:animEffect>
                                    <p:set>
                                      <p:cBhvr>
                                        <p:cTn id="37" dur="1" fill="hold">
                                          <p:stCondLst>
                                            <p:cond delay="999"/>
                                          </p:stCondLst>
                                        </p:cTn>
                                        <p:tgtEl>
                                          <p:spTgt spid="3074"/>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71E534-2D21-4A7D-AA08-CC6C30949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013113" y="1021773"/>
            <a:ext cx="711777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82550" h="8255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0"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latin typeface="Berlin Sans FB Demi" panose="020E0802020502020306" pitchFamily="34" charset="0"/>
              </a:rPr>
              <a:t>Sacrifice</a:t>
            </a:r>
            <a:endParaRPr lang="en-US" sz="14000" b="1" i="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latin typeface="Berlin Sans FB Demi" panose="020E0802020502020306"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38100" h="381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4400" b="1" i="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38100" h="381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August 26, 2019</a:t>
            </a:r>
            <a:endParaRPr lang="en-US" altLang="en-US" sz="4400" b="1" i="1" spc="50" dirty="0">
              <a:ln w="1143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1" fill="hold">
                            <p:stCondLst>
                              <p:cond delay="1000"/>
                            </p:stCondLst>
                            <p:childTnLst>
                              <p:par>
                                <p:cTn id="32" presetID="9" presetClass="exit" presetSubtype="0" fill="hold" grpId="1" nodeType="afterEffect">
                                  <p:stCondLst>
                                    <p:cond delay="0"/>
                                  </p:stCondLst>
                                  <p:childTnLst>
                                    <p:animEffect transition="out" filter="dissolve">
                                      <p:cBhvr>
                                        <p:cTn id="33" dur="1500"/>
                                        <p:tgtEl>
                                          <p:spTgt spid="5"/>
                                        </p:tgtEl>
                                      </p:cBhvr>
                                    </p:animEffect>
                                    <p:set>
                                      <p:cBhvr>
                                        <p:cTn id="34" dur="1" fill="hold">
                                          <p:stCondLst>
                                            <p:cond delay="1499"/>
                                          </p:stCondLst>
                                        </p:cTn>
                                        <p:tgtEl>
                                          <p:spTgt spid="5"/>
                                        </p:tgtEl>
                                        <p:attrNameLst>
                                          <p:attrName>style.visibility</p:attrName>
                                        </p:attrNameLst>
                                      </p:cBhvr>
                                      <p:to>
                                        <p:strVal val="hidden"/>
                                      </p:to>
                                    </p:set>
                                  </p:childTnLst>
                                </p:cTn>
                              </p:par>
                              <p:par>
                                <p:cTn id="35" presetID="0" presetClass="path" presetSubtype="0" accel="50000" decel="50000" fill="hold" grpId="2" nodeType="withEffect">
                                  <p:stCondLst>
                                    <p:cond delay="0"/>
                                  </p:stCondLst>
                                  <p:childTnLst>
                                    <p:animMotion origin="layout" path="M 3.33333E-6 3.13599E-6 L 3.33333E-6 0.23034 " pathEditMode="relative" rAng="0" ptsTypes="AA">
                                      <p:cBhvr>
                                        <p:cTn id="36" dur="1500" fill="hold"/>
                                        <p:tgtEl>
                                          <p:spTgt spid="5"/>
                                        </p:tgtEl>
                                        <p:attrNameLst>
                                          <p:attrName>ppt_x</p:attrName>
                                          <p:attrName>ppt_y</p:attrName>
                                        </p:attrNameLst>
                                      </p:cBhvr>
                                      <p:rCtr x="0" y="11517"/>
                                    </p:animMotion>
                                  </p:childTnLst>
                                </p:cTn>
                              </p:par>
                              <p:par>
                                <p:cTn id="37" presetID="31" presetClass="exit" presetSubtype="0" fill="hold" grpId="1" nodeType="withEffect">
                                  <p:stCondLst>
                                    <p:cond delay="500"/>
                                  </p:stCondLst>
                                  <p:childTnLst>
                                    <p:anim calcmode="lin" valueType="num">
                                      <p:cBhvr>
                                        <p:cTn id="38" dur="1000"/>
                                        <p:tgtEl>
                                          <p:spTgt spid="6"/>
                                        </p:tgtEl>
                                        <p:attrNameLst>
                                          <p:attrName>ppt_w</p:attrName>
                                        </p:attrNameLst>
                                      </p:cBhvr>
                                      <p:tavLst>
                                        <p:tav tm="0">
                                          <p:val>
                                            <p:strVal val="ppt_w"/>
                                          </p:val>
                                        </p:tav>
                                        <p:tav tm="100000">
                                          <p:val>
                                            <p:fltVal val="0"/>
                                          </p:val>
                                        </p:tav>
                                      </p:tavLst>
                                    </p:anim>
                                    <p:anim calcmode="lin" valueType="num">
                                      <p:cBhvr>
                                        <p:cTn id="39" dur="1000"/>
                                        <p:tgtEl>
                                          <p:spTgt spid="6"/>
                                        </p:tgtEl>
                                        <p:attrNameLst>
                                          <p:attrName>ppt_h</p:attrName>
                                        </p:attrNameLst>
                                      </p:cBhvr>
                                      <p:tavLst>
                                        <p:tav tm="0">
                                          <p:val>
                                            <p:strVal val="ppt_h"/>
                                          </p:val>
                                        </p:tav>
                                        <p:tav tm="100000">
                                          <p:val>
                                            <p:fltVal val="0"/>
                                          </p:val>
                                        </p:tav>
                                      </p:tavLst>
                                    </p:anim>
                                    <p:anim calcmode="lin" valueType="num">
                                      <p:cBhvr>
                                        <p:cTn id="40" dur="1000"/>
                                        <p:tgtEl>
                                          <p:spTgt spid="6"/>
                                        </p:tgtEl>
                                        <p:attrNameLst>
                                          <p:attrName>style.rotation</p:attrName>
                                        </p:attrNameLst>
                                      </p:cBhvr>
                                      <p:tavLst>
                                        <p:tav tm="0">
                                          <p:val>
                                            <p:fltVal val="0"/>
                                          </p:val>
                                        </p:tav>
                                        <p:tav tm="100000">
                                          <p:val>
                                            <p:fltVal val="90"/>
                                          </p:val>
                                        </p:tav>
                                      </p:tavLst>
                                    </p:anim>
                                    <p:animEffect transition="out" filter="fad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par>
                                <p:cTn id="43" presetID="42" presetClass="path" presetSubtype="0" accel="50000" decel="50000" fill="hold" grpId="2" nodeType="withEffect">
                                  <p:stCondLst>
                                    <p:cond delay="500"/>
                                  </p:stCondLst>
                                  <p:childTnLst>
                                    <p:animMotion origin="layout" path="M 3.33333E-6 2.22222E-6 L -0.47379 -0.41227 " pathEditMode="relative" rAng="0" ptsTypes="AA">
                                      <p:cBhvr>
                                        <p:cTn id="44" dur="1000" fill="hold"/>
                                        <p:tgtEl>
                                          <p:spTgt spid="6"/>
                                        </p:tgtEl>
                                        <p:attrNameLst>
                                          <p:attrName>ppt_x</p:attrName>
                                          <p:attrName>ppt_y</p:attrName>
                                        </p:attrNameLst>
                                      </p:cBhvr>
                                      <p:rCtr x="-23698" y="-20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847DF-8F76-468C-9A8F-FEA031487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6" y="-101600"/>
            <a:ext cx="9279467" cy="6959600"/>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then would they not have ceased to be offered? For the worshipers, once purified, would have had no more consciousness of sins. But in those sacrifices there is a reminder of sins every year. For it is not possible that the blood of bulls and goats could take away sins.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10:2-4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CBF9A7E7-A9FA-46D5-A7BF-7803539220EF}"/>
              </a:ext>
            </a:extLst>
          </p:cNvPr>
          <p:cNvSpPr txBox="1">
            <a:spLocks noChangeArrowheads="1"/>
          </p:cNvSpPr>
          <p:nvPr/>
        </p:nvSpPr>
        <p:spPr bwMode="auto">
          <a:xfrm>
            <a:off x="5670260" y="2969148"/>
            <a:ext cx="24939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585626A2-FC5F-496C-84D2-7D361311D9B4}"/>
              </a:ext>
            </a:extLst>
          </p:cNvPr>
          <p:cNvSpPr txBox="1">
            <a:spLocks noChangeArrowheads="1"/>
          </p:cNvSpPr>
          <p:nvPr/>
        </p:nvSpPr>
        <p:spPr bwMode="auto">
          <a:xfrm>
            <a:off x="4837129" y="2981848"/>
            <a:ext cx="24939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sacrifices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202951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childTnLst>
                                </p:cTn>
                              </p:par>
                              <p:par>
                                <p:cTn id="18" presetID="42" presetClass="path" presetSubtype="0" accel="50000" decel="50000" fill="hold" grpId="0" nodeType="withEffect">
                                  <p:stCondLst>
                                    <p:cond delay="0"/>
                                  </p:stCondLst>
                                  <p:childTnLst>
                                    <p:animMotion origin="layout" path="M -3.61111E-6 1.85185E-6 L -0.09114 0.00185 " pathEditMode="relative" rAng="0" ptsTypes="AA">
                                      <p:cBhvr>
                                        <p:cTn id="19" dur="2000" fill="hold"/>
                                        <p:tgtEl>
                                          <p:spTgt spid="4"/>
                                        </p:tgtEl>
                                        <p:attrNameLst>
                                          <p:attrName>ppt_x</p:attrName>
                                          <p:attrName>ppt_y</p:attrName>
                                        </p:attrNameLst>
                                      </p:cBhvr>
                                      <p:rCtr x="-4566" y="93"/>
                                    </p:animMotion>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250"/>
                                        <p:tgtEl>
                                          <p:spTgt spid="5"/>
                                        </p:tgtEl>
                                      </p:cBhvr>
                                    </p:animEffect>
                                    <p:set>
                                      <p:cBhvr>
                                        <p:cTn id="26"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0B9CB-9D2F-48FA-B91E-9C85659D2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44" cy="8091378"/>
          </a:xfrm>
          <a:prstGeom prst="rect">
            <a:avLst/>
          </a:prstGeom>
        </p:spPr>
      </p:pic>
      <p:sp>
        <p:nvSpPr>
          <p:cNvPr id="3074" name="Rectangle 2"/>
          <p:cNvSpPr>
            <a:spLocks noGrp="1" noChangeArrowheads="1"/>
          </p:cNvSpPr>
          <p:nvPr>
            <p:ph type="title"/>
          </p:nvPr>
        </p:nvSpPr>
        <p:spPr>
          <a:xfrm>
            <a:off x="246743" y="289719"/>
            <a:ext cx="8650514"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when He came into the world, He said: "Sacrifice and offering You did not desire, But a body You have prepared for Me. In burnt offerings and sacrifices for sin You had no pleasure. Then I said, 'Behold, I have come--In the volume of the book it is written of Me--To do Your will, O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10:5-7 </a:t>
            </a:r>
          </a:p>
        </p:txBody>
      </p:sp>
      <p:sp>
        <p:nvSpPr>
          <p:cNvPr id="4" name="Rectangle 2">
            <a:extLst>
              <a:ext uri="{FF2B5EF4-FFF2-40B4-BE49-F238E27FC236}">
                <a16:creationId xmlns:a16="http://schemas.microsoft.com/office/drawing/2014/main" id="{FA171432-B688-4F44-8F1A-FB76725348DA}"/>
              </a:ext>
            </a:extLst>
          </p:cNvPr>
          <p:cNvSpPr txBox="1">
            <a:spLocks noChangeArrowheads="1"/>
          </p:cNvSpPr>
          <p:nvPr/>
        </p:nvSpPr>
        <p:spPr bwMode="auto">
          <a:xfrm>
            <a:off x="4837129" y="2981848"/>
            <a:ext cx="249392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B1A15174-3584-4B6E-B49C-DFA103D7E4B3}"/>
              </a:ext>
            </a:extLst>
          </p:cNvPr>
          <p:cNvSpPr txBox="1">
            <a:spLocks noChangeArrowheads="1"/>
          </p:cNvSpPr>
          <p:nvPr/>
        </p:nvSpPr>
        <p:spPr bwMode="auto">
          <a:xfrm>
            <a:off x="972460" y="5665245"/>
            <a:ext cx="4180342"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Your will, O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01F5EA66-6DCF-4DD5-8EBC-F7344B25A26B}"/>
              </a:ext>
            </a:extLst>
          </p:cNvPr>
          <p:cNvSpPr txBox="1">
            <a:spLocks noChangeArrowheads="1"/>
          </p:cNvSpPr>
          <p:nvPr/>
        </p:nvSpPr>
        <p:spPr bwMode="auto">
          <a:xfrm>
            <a:off x="3084170" y="4320831"/>
            <a:ext cx="456723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Your will, O 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82537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
                                        <p:tgtEl>
                                          <p:spTgt spid="5"/>
                                        </p:tgtEl>
                                      </p:cBhvr>
                                    </p:animEffect>
                                  </p:childTnLst>
                                </p:cTn>
                              </p:par>
                              <p:par>
                                <p:cTn id="19" presetID="42" presetClass="path" presetSubtype="0" accel="50000" decel="50000" fill="hold" grpId="0" nodeType="withEffect">
                                  <p:stCondLst>
                                    <p:cond delay="0"/>
                                  </p:stCondLst>
                                  <p:childTnLst>
                                    <p:animMotion origin="layout" path="M 4.16667E-6 -3.7037E-6 L 0.25173 -0.1956 " pathEditMode="relative" rAng="0" ptsTypes="AA">
                                      <p:cBhvr>
                                        <p:cTn id="20" dur="2000" fill="hold"/>
                                        <p:tgtEl>
                                          <p:spTgt spid="5"/>
                                        </p:tgtEl>
                                        <p:attrNameLst>
                                          <p:attrName>ppt_x</p:attrName>
                                          <p:attrName>ppt_y</p:attrName>
                                        </p:attrNameLst>
                                      </p:cBhvr>
                                      <p:rCtr x="12587" y="-9792"/>
                                    </p:animMotion>
                                  </p:childTnLst>
                                </p:cTn>
                              </p:par>
                              <p:par>
                                <p:cTn id="21" presetID="10" presetClass="exit" presetSubtype="0" fill="hold" grpId="1" nodeType="withEffect">
                                  <p:stCondLst>
                                    <p:cond delay="0"/>
                                  </p:stCondLst>
                                  <p:childTnLst>
                                    <p:animEffect transition="out" filter="fade">
                                      <p:cBhvr>
                                        <p:cTn id="22" dur="1250"/>
                                        <p:tgtEl>
                                          <p:spTgt spid="3074"/>
                                        </p:tgtEl>
                                      </p:cBhvr>
                                    </p:animEffect>
                                    <p:set>
                                      <p:cBhvr>
                                        <p:cTn id="23"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2"/>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75F8A-A935-4AF0-8FFA-0182EB96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0995"/>
            <a:ext cx="9144000" cy="8554720"/>
          </a:xfrm>
          <a:prstGeom prst="rect">
            <a:avLst/>
          </a:prstGeom>
        </p:spPr>
      </p:pic>
      <p:sp>
        <p:nvSpPr>
          <p:cNvPr id="4" name="Rectangle 2">
            <a:extLst>
              <a:ext uri="{FF2B5EF4-FFF2-40B4-BE49-F238E27FC236}">
                <a16:creationId xmlns:a16="http://schemas.microsoft.com/office/drawing/2014/main" id="{6C1BA4B7-7252-4384-B697-0DAFF63115B4}"/>
              </a:ext>
            </a:extLst>
          </p:cNvPr>
          <p:cNvSpPr txBox="1">
            <a:spLocks noChangeArrowheads="1"/>
          </p:cNvSpPr>
          <p:nvPr/>
        </p:nvSpPr>
        <p:spPr bwMode="auto">
          <a:xfrm>
            <a:off x="3084170" y="4320831"/>
            <a:ext cx="456723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Your will, O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351971" y="289719"/>
            <a:ext cx="8440057"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Previously saying, "Sacrifice         and offering, burnt offerings, and offerings for sin You did not desire, nor had pleasure in them" (which are offered according to the law), then He said, "Behold, I have   come to do Your will, O God." He takes away the first that He may establish the second.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10:8-9 </a:t>
            </a:r>
          </a:p>
        </p:txBody>
      </p:sp>
    </p:spTree>
    <p:extLst>
      <p:ext uri="{BB962C8B-B14F-4D97-AF65-F5344CB8AC3E}">
        <p14:creationId xmlns:p14="http://schemas.microsoft.com/office/powerpoint/2010/main" val="34647487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50F959-A8F6-43AA-B6DF-0AEF96722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28C9F415-758E-4F27-BD7C-91D93D6C1F3D}"/>
              </a:ext>
            </a:extLst>
          </p:cNvPr>
          <p:cNvSpPr txBox="1">
            <a:spLocks/>
          </p:cNvSpPr>
          <p:nvPr/>
        </p:nvSpPr>
        <p:spPr>
          <a:xfrm>
            <a:off x="524781" y="1335314"/>
            <a:ext cx="46300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sanctified through</a:t>
            </a:r>
          </a:p>
        </p:txBody>
      </p:sp>
      <p:sp>
        <p:nvSpPr>
          <p:cNvPr id="5" name="Title 1">
            <a:extLst>
              <a:ext uri="{FF2B5EF4-FFF2-40B4-BE49-F238E27FC236}">
                <a16:creationId xmlns:a16="http://schemas.microsoft.com/office/drawing/2014/main" id="{EFC9A891-7997-4172-AB8C-5DA576D6BDE7}"/>
              </a:ext>
            </a:extLst>
          </p:cNvPr>
          <p:cNvSpPr txBox="1">
            <a:spLocks/>
          </p:cNvSpPr>
          <p:nvPr/>
        </p:nvSpPr>
        <p:spPr>
          <a:xfrm>
            <a:off x="549046" y="2002348"/>
            <a:ext cx="45211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body of Jesus</a:t>
            </a:r>
          </a:p>
        </p:txBody>
      </p:sp>
      <p:sp>
        <p:nvSpPr>
          <p:cNvPr id="3074" name="Rectangle 2"/>
          <p:cNvSpPr>
            <a:spLocks noGrp="1" noChangeArrowheads="1"/>
          </p:cNvSpPr>
          <p:nvPr>
            <p:ph type="title"/>
          </p:nvPr>
        </p:nvSpPr>
        <p:spPr>
          <a:xfrm>
            <a:off x="457200" y="714262"/>
            <a:ext cx="8229600" cy="54294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By that will we have been sanctified through the offering of the body of Jesus Christ once for all. And every priest stands ministering daily and offering repeatedly the same sacrifices, which can never take away sins.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10:10-11</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5">
            <a:extLst>
              <a:ext uri="{FF2B5EF4-FFF2-40B4-BE49-F238E27FC236}">
                <a16:creationId xmlns:a16="http://schemas.microsoft.com/office/drawing/2014/main" id="{5CD06970-0640-4250-AD5A-FB2E0567DFFB}"/>
              </a:ext>
            </a:extLst>
          </p:cNvPr>
          <p:cNvSpPr>
            <a:spLocks noChangeArrowheads="1"/>
          </p:cNvSpPr>
          <p:nvPr/>
        </p:nvSpPr>
        <p:spPr bwMode="auto">
          <a:xfrm>
            <a:off x="6028532" y="1995205"/>
            <a:ext cx="18977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once</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07152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8" presetClass="emph" presetSubtype="0" fill="hold" grpId="1" nodeType="withEffect">
                                  <p:stCondLst>
                                    <p:cond delay="0"/>
                                  </p:stCondLst>
                                  <p:childTnLst>
                                    <p:set>
                                      <p:cBhvr override="childStyle">
                                        <p:cTn id="20" dur="500" fill="hold"/>
                                        <p:tgtEl>
                                          <p:spTgt spid="5"/>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0"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stCondLst>
                                            <p:cond delay="0"/>
                                          </p:stCondLst>
                                        </p:cTn>
                                        <p:tgtEl>
                                          <p:spTgt spid="6"/>
                                        </p:tgtEl>
                                      </p:cBhvr>
                                    </p:animEffect>
                                    <p:anim to="" calcmode="lin" valueType="num">
                                      <p:cBhvr>
                                        <p:cTn id="26"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28" fill="hold">
                            <p:stCondLst>
                              <p:cond delay="6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9B771-A9C3-4AE3-8D5B-685ED6DCB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3E905787-6F92-47DD-9A7E-636487A9DD29}"/>
              </a:ext>
            </a:extLst>
          </p:cNvPr>
          <p:cNvSpPr txBox="1">
            <a:spLocks/>
          </p:cNvSpPr>
          <p:nvPr/>
        </p:nvSpPr>
        <p:spPr>
          <a:xfrm>
            <a:off x="604836" y="1301070"/>
            <a:ext cx="51380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sacrifice for sins</a:t>
            </a:r>
          </a:p>
        </p:txBody>
      </p:sp>
      <p:sp>
        <p:nvSpPr>
          <p:cNvPr id="6" name="Title 1">
            <a:extLst>
              <a:ext uri="{FF2B5EF4-FFF2-40B4-BE49-F238E27FC236}">
                <a16:creationId xmlns:a16="http://schemas.microsoft.com/office/drawing/2014/main" id="{614D68D3-3AD0-4A05-9825-3529953E8F35}"/>
              </a:ext>
            </a:extLst>
          </p:cNvPr>
          <p:cNvSpPr txBox="1">
            <a:spLocks/>
          </p:cNvSpPr>
          <p:nvPr/>
        </p:nvSpPr>
        <p:spPr>
          <a:xfrm>
            <a:off x="2735944" y="3996419"/>
            <a:ext cx="35560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offering</a:t>
            </a:r>
          </a:p>
        </p:txBody>
      </p:sp>
      <p:sp>
        <p:nvSpPr>
          <p:cNvPr id="3074" name="Rectangle 2"/>
          <p:cNvSpPr>
            <a:spLocks noGrp="1" noChangeArrowheads="1"/>
          </p:cNvSpPr>
          <p:nvPr>
            <p:ph type="title"/>
          </p:nvPr>
        </p:nvSpPr>
        <p:spPr>
          <a:xfrm>
            <a:off x="457200" y="677976"/>
            <a:ext cx="8229600" cy="55020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this Man, after He had offered one sacrifice for sins forever, sat down at the right hand of God, from that time waiting till His enemies are made His footstool. For by one offering He has perfected forever those who are being sanctified.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10:12-14 </a:t>
            </a:r>
          </a:p>
        </p:txBody>
      </p:sp>
      <p:sp>
        <p:nvSpPr>
          <p:cNvPr id="5" name="Rectangle 2">
            <a:extLst>
              <a:ext uri="{FF2B5EF4-FFF2-40B4-BE49-F238E27FC236}">
                <a16:creationId xmlns:a16="http://schemas.microsoft.com/office/drawing/2014/main" id="{0F81A904-8DC3-4FBA-910D-E172E0347BCA}"/>
              </a:ext>
            </a:extLst>
          </p:cNvPr>
          <p:cNvSpPr txBox="1">
            <a:spLocks noChangeArrowheads="1"/>
          </p:cNvSpPr>
          <p:nvPr/>
        </p:nvSpPr>
        <p:spPr bwMode="auto">
          <a:xfrm>
            <a:off x="457200" y="677976"/>
            <a:ext cx="8229600" cy="550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morning"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But this Man, after He had offered </a:t>
            </a:r>
            <a:r>
              <a:rPr lang="en-US" altLang="en-US" b="1" kern="0" dirty="0">
                <a:ln w="3175" cmpd="sng">
                  <a:solidFill>
                    <a:schemeClr val="bg1"/>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one sacrifice for sins </a:t>
            </a:r>
            <a:r>
              <a:rPr lang="en-US" altLang="en-US" b="1" kern="0" dirty="0">
                <a:ln w="3175"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forever, sat down at the right hand of God, from that time waiting till His enemies are made His footstool.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by one offering He has perfected forever those who are being sanctified</a:t>
            </a:r>
            <a:r>
              <a:rPr lang="en-US" altLang="en-US" b="1" kern="0" dirty="0">
                <a:ln w="17780" cmpd="sng">
                  <a:solidFill>
                    <a:srgbClr val="FFFFFF"/>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chemeClr val="bg1">
                      <a:lumMod val="50000"/>
                    </a:schemeClr>
                  </a:solidFill>
                  <a:prstDash val="solid"/>
                  <a:miter lim="800000"/>
                </a:ln>
                <a:solidFill>
                  <a:schemeClr val="tx1">
                    <a:lumMod val="85000"/>
                    <a:lumOff val="15000"/>
                  </a:schemeClr>
                </a:solidFill>
                <a:effectLst>
                  <a:glow rad="63500">
                    <a:schemeClr val="tx1"/>
                  </a:glow>
                  <a:outerShdw blurRad="50800" algn="tl" rotWithShape="0">
                    <a:srgbClr val="000000"/>
                  </a:outerShdw>
                </a:effectLst>
                <a:latin typeface="Calibri" panose="020F0502020204030204" pitchFamily="34" charset="0"/>
              </a:rPr>
              <a:t>Hebrews 10:12-14 </a:t>
            </a:r>
          </a:p>
        </p:txBody>
      </p:sp>
    </p:spTree>
    <p:extLst>
      <p:ext uri="{BB962C8B-B14F-4D97-AF65-F5344CB8AC3E}">
        <p14:creationId xmlns:p14="http://schemas.microsoft.com/office/powerpoint/2010/main" val="24301624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0"/>
                                  </p:stCondLst>
                                  <p:childTnLst>
                                    <p:set>
                                      <p:cBhvr override="childStyle">
                                        <p:cTn id="27"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307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BFC5B-572A-415F-AB4B-A8F9E0FF5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04" y="0"/>
            <a:ext cx="9813007" cy="7368363"/>
          </a:xfrm>
          <a:prstGeom prst="rect">
            <a:avLst/>
          </a:prstGeom>
        </p:spPr>
      </p:pic>
      <p:sp>
        <p:nvSpPr>
          <p:cNvPr id="4" name="Title 1">
            <a:extLst>
              <a:ext uri="{FF2B5EF4-FFF2-40B4-BE49-F238E27FC236}">
                <a16:creationId xmlns:a16="http://schemas.microsoft.com/office/drawing/2014/main" id="{50262736-2926-43B5-9E41-943C4E77A2A6}"/>
              </a:ext>
            </a:extLst>
          </p:cNvPr>
          <p:cNvSpPr txBox="1">
            <a:spLocks/>
          </p:cNvSpPr>
          <p:nvPr/>
        </p:nvSpPr>
        <p:spPr>
          <a:xfrm>
            <a:off x="3176474" y="3312903"/>
            <a:ext cx="47897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spiritual sacrifices</a:t>
            </a:r>
          </a:p>
        </p:txBody>
      </p:sp>
      <p:sp>
        <p:nvSpPr>
          <p:cNvPr id="3074" name="Rectangle 2"/>
          <p:cNvSpPr>
            <a:spLocks noGrp="1" noChangeArrowheads="1"/>
          </p:cNvSpPr>
          <p:nvPr>
            <p:ph type="title"/>
          </p:nvPr>
        </p:nvSpPr>
        <p:spPr>
          <a:xfrm>
            <a:off x="879844" y="1305369"/>
            <a:ext cx="7384312" cy="424726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you also, as living stones, are being built up a spiritual house, a holy priesthood, to offer up spiritual sacrifices acceptable to God through Jesus Christ.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2:5 </a:t>
            </a:r>
          </a:p>
        </p:txBody>
      </p:sp>
      <p:sp>
        <p:nvSpPr>
          <p:cNvPr id="5" name="Rectangle 2">
            <a:extLst>
              <a:ext uri="{FF2B5EF4-FFF2-40B4-BE49-F238E27FC236}">
                <a16:creationId xmlns:a16="http://schemas.microsoft.com/office/drawing/2014/main" id="{65F36C08-9EB8-40D3-AB46-FD402249DE20}"/>
              </a:ext>
            </a:extLst>
          </p:cNvPr>
          <p:cNvSpPr txBox="1">
            <a:spLocks noChangeArrowheads="1"/>
          </p:cNvSpPr>
          <p:nvPr/>
        </p:nvSpPr>
        <p:spPr bwMode="auto">
          <a:xfrm>
            <a:off x="5368131" y="3312903"/>
            <a:ext cx="22373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D9FBBB47-EAF3-4DB8-BFE4-06FC3E8AA54F}"/>
              </a:ext>
            </a:extLst>
          </p:cNvPr>
          <p:cNvSpPr txBox="1">
            <a:spLocks noChangeArrowheads="1"/>
          </p:cNvSpPr>
          <p:nvPr/>
        </p:nvSpPr>
        <p:spPr bwMode="auto">
          <a:xfrm>
            <a:off x="5890417" y="1237359"/>
            <a:ext cx="22373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sacrifice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02488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7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
                                        <p:tgtEl>
                                          <p:spTgt spid="5"/>
                                        </p:tgtEl>
                                      </p:cBhvr>
                                    </p:animEffect>
                                  </p:childTnLst>
                                </p:cTn>
                              </p:par>
                              <p:par>
                                <p:cTn id="20" presetID="0" presetClass="path" presetSubtype="0" accel="50000" decel="50000" fill="hold" grpId="3" nodeType="withEffect">
                                  <p:stCondLst>
                                    <p:cond delay="0"/>
                                  </p:stCondLst>
                                  <p:childTnLst>
                                    <p:animMotion origin="layout" path="M -0.00034 1.85185E-6 C -0.00295 0.01366 -0.00677 0.05717 -0.01736 0.08264 C -0.02795 0.1081 -0.03923 0.13217 -0.06371 0.15231 C -0.08802 0.17245 -0.1198 0.19329 -0.16355 0.20324 C -0.20695 0.21319 -0.27153 0.22176 -0.32518 0.21157 C -0.37882 0.20139 -0.44462 0.17407 -0.4856 0.14166 C -0.52657 0.10926 -0.55712 0.07037 -0.57136 0.0169 C -0.5856 -0.03658 -0.58594 -0.11968 -0.57136 -0.17986 C -0.55678 -0.24005 -0.5224 -0.30394 -0.48403 -0.34491 C -0.44566 -0.38588 -0.39428 -0.41065 -0.34115 -0.42546 C -0.28803 -0.44028 -0.21789 -0.44144 -0.16511 -0.4338 C -0.11198 -0.42616 -0.06076 -0.4007 -0.02395 -0.37894 C 0.0132 -0.35718 0.03994 -0.31945 0.0566 -0.30371 " pathEditMode="relative" rAng="0" ptsTypes="aaaaaaaaaaaaa">
                                      <p:cBhvr>
                                        <p:cTn id="21" dur="2000" fill="hold"/>
                                        <p:tgtEl>
                                          <p:spTgt spid="5"/>
                                        </p:tgtEl>
                                        <p:attrNameLst>
                                          <p:attrName>ppt_x</p:attrName>
                                          <p:attrName>ppt_y</p:attrName>
                                        </p:attrNameLst>
                                      </p:cBhvr>
                                      <p:rCtr x="-26441" y="-10995"/>
                                    </p:animMotion>
                                  </p:childTnLst>
                                </p:cTn>
                              </p:par>
                              <p:par>
                                <p:cTn id="22" presetID="10" presetClass="exit" presetSubtype="0" fill="hold" grpId="1" nodeType="withEffect">
                                  <p:stCondLst>
                                    <p:cond delay="0"/>
                                  </p:stCondLst>
                                  <p:childTnLst>
                                    <p:animEffect transition="out" filter="fade">
                                      <p:cBhvr>
                                        <p:cTn id="23" dur="1250"/>
                                        <p:tgtEl>
                                          <p:spTgt spid="3074"/>
                                        </p:tgtEl>
                                      </p:cBhvr>
                                    </p:animEffect>
                                    <p:set>
                                      <p:cBhvr>
                                        <p:cTn id="24" dur="1" fill="hold">
                                          <p:stCondLst>
                                            <p:cond delay="1249"/>
                                          </p:stCondLst>
                                        </p:cTn>
                                        <p:tgtEl>
                                          <p:spTgt spid="3074"/>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1"/>
      <p:bldP spid="5" grpId="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875B0-60C6-4617-97C9-B0B48E70E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Rectangle 2">
            <a:extLst>
              <a:ext uri="{FF2B5EF4-FFF2-40B4-BE49-F238E27FC236}">
                <a16:creationId xmlns:a16="http://schemas.microsoft.com/office/drawing/2014/main" id="{FF2B6B3E-D0AE-4D5A-AED3-7413FF7E2657}"/>
              </a:ext>
            </a:extLst>
          </p:cNvPr>
          <p:cNvSpPr txBox="1">
            <a:spLocks noChangeArrowheads="1"/>
          </p:cNvSpPr>
          <p:nvPr/>
        </p:nvSpPr>
        <p:spPr bwMode="auto">
          <a:xfrm>
            <a:off x="5890417" y="1237359"/>
            <a:ext cx="223735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199" y="633083"/>
            <a:ext cx="8229600" cy="54004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by Him let us continually offer the sacrifice        of praise to God, that is, the fruit of our lips, giving thanks to His name. But do not forget to do good and to share, for with such sacrifices God is well pleased.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13:15-16</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C76B83BD-C5F3-40BF-9C8F-D84699E6DFEC}"/>
              </a:ext>
            </a:extLst>
          </p:cNvPr>
          <p:cNvSpPr txBox="1">
            <a:spLocks noChangeArrowheads="1"/>
          </p:cNvSpPr>
          <p:nvPr/>
        </p:nvSpPr>
        <p:spPr bwMode="auto">
          <a:xfrm>
            <a:off x="457199" y="718908"/>
            <a:ext cx="8229600" cy="282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sacrifices:</a:t>
            </a:r>
          </a:p>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	● praise to God of our lips</a:t>
            </a:r>
          </a:p>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	● giving thanks to His name</a:t>
            </a:r>
          </a:p>
          <a:p>
            <a:pPr algn="l" eaLnBrk="1" hangingPunct="1"/>
            <a:r>
              <a:rPr lang="en-US" altLang="en-US" b="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rPr>
              <a:t>	● do good and share</a:t>
            </a:r>
            <a:endParaRPr lang="en-US" altLang="en-US" sz="4000" b="1" i="1" kern="0" dirty="0">
              <a:ln w="17780" cmpd="sng">
                <a:solidFill>
                  <a:srgbClr val="FFFFFF"/>
                </a:solidFill>
                <a:prstDash val="solid"/>
                <a:miter lim="800000"/>
              </a:ln>
              <a:solidFill>
                <a:srgbClr val="0070C0"/>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4F9BF316-5B89-4BE2-B055-C6CCFD411241}"/>
              </a:ext>
            </a:extLst>
          </p:cNvPr>
          <p:cNvSpPr txBox="1">
            <a:spLocks noChangeArrowheads="1"/>
          </p:cNvSpPr>
          <p:nvPr/>
        </p:nvSpPr>
        <p:spPr bwMode="auto">
          <a:xfrm>
            <a:off x="1213176" y="1908852"/>
            <a:ext cx="341814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praise to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BF62FE7D-69AA-47AF-B16E-24FC4C957C0D}"/>
              </a:ext>
            </a:extLst>
          </p:cNvPr>
          <p:cNvSpPr txBox="1">
            <a:spLocks noChangeArrowheads="1"/>
          </p:cNvSpPr>
          <p:nvPr/>
        </p:nvSpPr>
        <p:spPr bwMode="auto">
          <a:xfrm>
            <a:off x="801184" y="2577964"/>
            <a:ext cx="2753123"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our lips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E5A96B35-12C7-4953-88AA-D6172BD2DB10}"/>
              </a:ext>
            </a:extLst>
          </p:cNvPr>
          <p:cNvSpPr txBox="1">
            <a:spLocks noChangeArrowheads="1"/>
          </p:cNvSpPr>
          <p:nvPr/>
        </p:nvSpPr>
        <p:spPr bwMode="auto">
          <a:xfrm>
            <a:off x="3378561" y="2580344"/>
            <a:ext cx="4985684"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giving thanks to His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53F36E71-7F09-4A2D-BDB6-86480BBE9B6D}"/>
              </a:ext>
            </a:extLst>
          </p:cNvPr>
          <p:cNvSpPr txBox="1">
            <a:spLocks noChangeArrowheads="1"/>
          </p:cNvSpPr>
          <p:nvPr/>
        </p:nvSpPr>
        <p:spPr bwMode="auto">
          <a:xfrm>
            <a:off x="794041" y="3254514"/>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name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B40C748C-847E-4807-BAD9-BBC0E053D236}"/>
              </a:ext>
            </a:extLst>
          </p:cNvPr>
          <p:cNvSpPr txBox="1">
            <a:spLocks noChangeArrowheads="1"/>
          </p:cNvSpPr>
          <p:nvPr/>
        </p:nvSpPr>
        <p:spPr bwMode="auto">
          <a:xfrm>
            <a:off x="7303774" y="3249845"/>
            <a:ext cx="876819"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5B1BBFEE-DBE1-4A7E-92F4-2163D8271ED4}"/>
              </a:ext>
            </a:extLst>
          </p:cNvPr>
          <p:cNvSpPr txBox="1">
            <a:spLocks noChangeArrowheads="1"/>
          </p:cNvSpPr>
          <p:nvPr/>
        </p:nvSpPr>
        <p:spPr bwMode="auto">
          <a:xfrm>
            <a:off x="579081" y="3923626"/>
            <a:ext cx="265812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good and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899F286F-12DC-4C33-86B3-197F9D3847D6}"/>
              </a:ext>
            </a:extLst>
          </p:cNvPr>
          <p:cNvSpPr txBox="1">
            <a:spLocks noChangeArrowheads="1"/>
          </p:cNvSpPr>
          <p:nvPr/>
        </p:nvSpPr>
        <p:spPr bwMode="auto">
          <a:xfrm>
            <a:off x="3458099" y="3921244"/>
            <a:ext cx="183872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share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06A8102B-CCA1-446B-A331-F1AE5F002ACC}"/>
              </a:ext>
            </a:extLst>
          </p:cNvPr>
          <p:cNvSpPr txBox="1">
            <a:spLocks noChangeArrowheads="1"/>
          </p:cNvSpPr>
          <p:nvPr/>
        </p:nvSpPr>
        <p:spPr bwMode="auto">
          <a:xfrm>
            <a:off x="947215" y="4593766"/>
            <a:ext cx="2503741"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60393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
                                        <p:tgtEl>
                                          <p:spTgt spid="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
                                        <p:tgtEl>
                                          <p:spTgt spid="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
                                        <p:tgtEl>
                                          <p:spTgt spid="10"/>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
                                        <p:tgtEl>
                                          <p:spTgt spid="11"/>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
                                        <p:tgtEl>
                                          <p:spTgt spid="12"/>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
                                        <p:tgtEl>
                                          <p:spTgt spid="13"/>
                                        </p:tgtEl>
                                      </p:cBhvr>
                                    </p:animEffect>
                                  </p:childTnLst>
                                </p:cTn>
                              </p:par>
                              <p:par>
                                <p:cTn id="39" presetID="42" presetClass="path" presetSubtype="0" accel="50000" decel="50000" fill="hold" grpId="0" nodeType="withEffect">
                                  <p:stCondLst>
                                    <p:cond delay="0"/>
                                  </p:stCondLst>
                                  <p:childTnLst>
                                    <p:animMotion origin="layout" path="M -1.38889E-6 -3.7037E-6 L -0.06493 -0.57083 " pathEditMode="relative" rAng="0" ptsTypes="AA">
                                      <p:cBhvr>
                                        <p:cTn id="40" dur="2000" fill="hold"/>
                                        <p:tgtEl>
                                          <p:spTgt spid="6"/>
                                        </p:tgtEl>
                                        <p:attrNameLst>
                                          <p:attrName>ppt_x</p:attrName>
                                          <p:attrName>ppt_y</p:attrName>
                                        </p:attrNameLst>
                                      </p:cBhvr>
                                      <p:rCtr x="-3247" y="-28542"/>
                                    </p:animMotion>
                                  </p:childTnLst>
                                </p:cTn>
                              </p:par>
                              <p:par>
                                <p:cTn id="41" presetID="42" presetClass="path" presetSubtype="0" accel="50000" decel="50000" fill="hold" grpId="0" nodeType="withEffect">
                                  <p:stCondLst>
                                    <p:cond delay="0"/>
                                  </p:stCondLst>
                                  <p:childTnLst>
                                    <p:animMotion origin="layout" path="M -4.44444E-6 1.48148E-6 L 0.06233 -0.08125 " pathEditMode="relative" rAng="0" ptsTypes="AA">
                                      <p:cBhvr>
                                        <p:cTn id="42" dur="2000" fill="hold"/>
                                        <p:tgtEl>
                                          <p:spTgt spid="7"/>
                                        </p:tgtEl>
                                        <p:attrNameLst>
                                          <p:attrName>ppt_x</p:attrName>
                                          <p:attrName>ppt_y</p:attrName>
                                        </p:attrNameLst>
                                      </p:cBhvr>
                                      <p:rCtr x="3108" y="-4074"/>
                                    </p:animMotion>
                                  </p:childTnLst>
                                </p:cTn>
                              </p:par>
                              <p:par>
                                <p:cTn id="43" presetID="42" presetClass="path" presetSubtype="0" accel="50000" decel="50000" fill="hold" grpId="0" nodeType="withEffect">
                                  <p:stCondLst>
                                    <p:cond delay="0"/>
                                  </p:stCondLst>
                                  <p:childTnLst>
                                    <p:animMotion origin="layout" path="M -4.44444E-6 -2.22222E-6 L 0.45504 -0.17893 " pathEditMode="relative" rAng="0" ptsTypes="AA">
                                      <p:cBhvr>
                                        <p:cTn id="44" dur="2000" fill="hold"/>
                                        <p:tgtEl>
                                          <p:spTgt spid="8"/>
                                        </p:tgtEl>
                                        <p:attrNameLst>
                                          <p:attrName>ppt_x</p:attrName>
                                          <p:attrName>ppt_y</p:attrName>
                                        </p:attrNameLst>
                                      </p:cBhvr>
                                      <p:rCtr x="22743" y="-8958"/>
                                    </p:animMotion>
                                  </p:childTnLst>
                                </p:cTn>
                              </p:par>
                              <p:par>
                                <p:cTn id="45" presetID="42" presetClass="path" presetSubtype="0" accel="50000" decel="50000" fill="hold" grpId="0" nodeType="withEffect">
                                  <p:stCondLst>
                                    <p:cond delay="0"/>
                                  </p:stCondLst>
                                  <p:childTnLst>
                                    <p:animMotion origin="layout" path="M -3.88889E-6 4.81481E-6 L -0.18454 -0.08172 " pathEditMode="relative" rAng="0" ptsTypes="AA">
                                      <p:cBhvr>
                                        <p:cTn id="46" dur="2000" fill="hold"/>
                                        <p:tgtEl>
                                          <p:spTgt spid="9"/>
                                        </p:tgtEl>
                                        <p:attrNameLst>
                                          <p:attrName>ppt_x</p:attrName>
                                          <p:attrName>ppt_y</p:attrName>
                                        </p:attrNameLst>
                                      </p:cBhvr>
                                      <p:rCtr x="-9236" y="-4097"/>
                                    </p:animMotion>
                                  </p:childTnLst>
                                </p:cTn>
                              </p:par>
                              <p:par>
                                <p:cTn id="47" presetID="42" presetClass="path" presetSubtype="0" accel="50000" decel="50000" fill="hold" grpId="0" nodeType="withEffect">
                                  <p:stCondLst>
                                    <p:cond delay="0"/>
                                  </p:stCondLst>
                                  <p:childTnLst>
                                    <p:animMotion origin="layout" path="M -2.77778E-7 -3.33333E-6 L 0.59861 -0.18032 " pathEditMode="relative" rAng="0" ptsTypes="AA">
                                      <p:cBhvr>
                                        <p:cTn id="48" dur="2000" fill="hold"/>
                                        <p:tgtEl>
                                          <p:spTgt spid="10"/>
                                        </p:tgtEl>
                                        <p:attrNameLst>
                                          <p:attrName>ppt_x</p:attrName>
                                          <p:attrName>ppt_y</p:attrName>
                                        </p:attrNameLst>
                                      </p:cBhvr>
                                      <p:rCtr x="29931" y="-9028"/>
                                    </p:animMotion>
                                  </p:childTnLst>
                                </p:cTn>
                              </p:par>
                              <p:par>
                                <p:cTn id="49" presetID="42" presetClass="path" presetSubtype="0" accel="50000" decel="50000" fill="hold" grpId="0" nodeType="withEffect">
                                  <p:stCondLst>
                                    <p:cond delay="0"/>
                                  </p:stCondLst>
                                  <p:childTnLst>
                                    <p:animMotion origin="layout" path="M -1.38889E-6 1.11111E-6 L -0.6033 -0.08125 " pathEditMode="relative" rAng="0" ptsTypes="AA">
                                      <p:cBhvr>
                                        <p:cTn id="50" dur="2000" fill="hold"/>
                                        <p:tgtEl>
                                          <p:spTgt spid="11"/>
                                        </p:tgtEl>
                                        <p:attrNameLst>
                                          <p:attrName>ppt_x</p:attrName>
                                          <p:attrName>ppt_y</p:attrName>
                                        </p:attrNameLst>
                                      </p:cBhvr>
                                      <p:rCtr x="-30174" y="-4074"/>
                                    </p:animMotion>
                                  </p:childTnLst>
                                </p:cTn>
                              </p:par>
                              <p:par>
                                <p:cTn id="51" presetID="42" presetClass="path" presetSubtype="0" accel="50000" decel="50000" fill="hold" grpId="0" nodeType="withEffect">
                                  <p:stCondLst>
                                    <p:cond delay="0"/>
                                  </p:stCondLst>
                                  <p:childTnLst>
                                    <p:animMotion origin="layout" path="M -5.55556E-7 1.48148E-6 L 0.20104 -0.18009 " pathEditMode="relative" rAng="0" ptsTypes="AA">
                                      <p:cBhvr>
                                        <p:cTn id="52" dur="2000" fill="hold"/>
                                        <p:tgtEl>
                                          <p:spTgt spid="12"/>
                                        </p:tgtEl>
                                        <p:attrNameLst>
                                          <p:attrName>ppt_x</p:attrName>
                                          <p:attrName>ppt_y</p:attrName>
                                        </p:attrNameLst>
                                      </p:cBhvr>
                                      <p:rCtr x="10052" y="-9005"/>
                                    </p:animMotion>
                                  </p:childTnLst>
                                </p:cTn>
                              </p:par>
                              <p:par>
                                <p:cTn id="53" presetID="42" presetClass="path" presetSubtype="0" accel="50000" decel="50000" fill="hold" grpId="0" nodeType="withEffect">
                                  <p:stCondLst>
                                    <p:cond delay="0"/>
                                  </p:stCondLst>
                                  <p:childTnLst>
                                    <p:animMotion origin="layout" path="M 4.16667E-6 4.44444E-6 L 0.13263 -0.17987 " pathEditMode="relative" rAng="0" ptsTypes="AA">
                                      <p:cBhvr>
                                        <p:cTn id="54" dur="2000" fill="hold"/>
                                        <p:tgtEl>
                                          <p:spTgt spid="13"/>
                                        </p:tgtEl>
                                        <p:attrNameLst>
                                          <p:attrName>ppt_x</p:attrName>
                                          <p:attrName>ppt_y</p:attrName>
                                        </p:attrNameLst>
                                      </p:cBhvr>
                                      <p:rCtr x="6632" y="-9005"/>
                                    </p:animMotion>
                                  </p:childTnLst>
                                </p:cTn>
                              </p:par>
                              <p:par>
                                <p:cTn id="55" presetID="10" presetClass="exit" presetSubtype="0" fill="hold" grpId="1" nodeType="withEffect">
                                  <p:stCondLst>
                                    <p:cond delay="0"/>
                                  </p:stCondLst>
                                  <p:childTnLst>
                                    <p:animEffect transition="out" filter="fade">
                                      <p:cBhvr>
                                        <p:cTn id="56" dur="1250"/>
                                        <p:tgtEl>
                                          <p:spTgt spid="3074"/>
                                        </p:tgtEl>
                                      </p:cBhvr>
                                    </p:animEffect>
                                    <p:set>
                                      <p:cBhvr>
                                        <p:cTn id="57" dur="1" fill="hold">
                                          <p:stCondLst>
                                            <p:cond delay="1249"/>
                                          </p:stCondLst>
                                        </p:cTn>
                                        <p:tgtEl>
                                          <p:spTgt spid="3074"/>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250"/>
                                        <p:tgtEl>
                                          <p:spTgt spid="5"/>
                                        </p:tgtEl>
                                      </p:cBhvr>
                                    </p:animEffect>
                                  </p:childTnLst>
                                </p:cTn>
                              </p:par>
                              <p:par>
                                <p:cTn id="62" presetID="10" presetClass="exit" presetSubtype="0" fill="hold" grpId="2"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3074" grpId="0"/>
      <p:bldP spid="3074" grpId="1"/>
      <p:bldP spid="5" grpId="0"/>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6" grpId="0"/>
      <p:bldP spid="6" grpId="1"/>
      <p:bldP spid="6"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C6558-D7EB-47D3-83A7-A5C61B8A3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44" cy="7304567"/>
          </a:xfrm>
          <a:prstGeom prst="rect">
            <a:avLst/>
          </a:prstGeom>
        </p:spPr>
      </p:pic>
      <p:sp>
        <p:nvSpPr>
          <p:cNvPr id="3074" name="Rectangle 2"/>
          <p:cNvSpPr>
            <a:spLocks noGrp="1" noChangeArrowheads="1"/>
          </p:cNvSpPr>
          <p:nvPr>
            <p:ph type="title"/>
          </p:nvPr>
        </p:nvSpPr>
        <p:spPr>
          <a:xfrm>
            <a:off x="456022" y="2004345"/>
            <a:ext cx="8229600" cy="32958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walk in love, as Christ also has loved us and given Himself for us, an offering and a sacrifice to God for a sweet-smelling aroma.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Ephesians 5:2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02856607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9967D2-3018-4814-932A-5E31C58FB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1157"/>
          </a:xfrm>
          <a:prstGeom prst="rect">
            <a:avLst/>
          </a:prstGeom>
        </p:spPr>
      </p:pic>
      <p:sp>
        <p:nvSpPr>
          <p:cNvPr id="4" name="Content Placeholder 2"/>
          <p:cNvSpPr txBox="1">
            <a:spLocks/>
          </p:cNvSpPr>
          <p:nvPr/>
        </p:nvSpPr>
        <p:spPr>
          <a:xfrm>
            <a:off x="152400" y="109869"/>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needs to make offerings in worship of the Lord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Lord has no pleasure in insincere sacrifices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Lord looks for mercy, righteousness, and justice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Lord accepts a broken and contrite heart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expects - do justly, love mercy, &amp; walk humbly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called to follow in pursuit of the ways of Jesus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Destiny is declared by desire for God or the world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 life without love leaves no sacrifice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Reasonable service is to our life as a living sacrifice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Control passions &amp; desires free of conceit &amp; envy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Sacrifice of Jesus sanctifies all who believe &amp; obey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wants spiritual sacrifices through Jesus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Vocally praising God &amp; doing good pleases God</a:t>
            </a: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673417">
            <a:off x="34470" y="1776944"/>
            <a:ext cx="9220200" cy="305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God has sacrificed   that we might have eternal salvation</a:t>
            </a:r>
            <a:endParaRPr lang="en-US" sz="7200" b="1" i="1" spc="50" dirty="0">
              <a:ln w="11430"/>
              <a:gradFill>
                <a:gsLst>
                  <a:gs pos="0">
                    <a:srgbClr val="000082"/>
                  </a:gs>
                  <a:gs pos="30000">
                    <a:srgbClr val="66008F"/>
                  </a:gs>
                  <a:gs pos="64999">
                    <a:srgbClr val="BA0066"/>
                  </a:gs>
                  <a:gs pos="89999">
                    <a:srgbClr val="FF0000"/>
                  </a:gs>
                  <a:gs pos="100000">
                    <a:srgbClr val="FF8200"/>
                  </a:gs>
                </a:gsLst>
                <a:lin ang="5400000" scaled="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2.22222E-6 3.7037E-6 L 0.06459 0.53356 " pathEditMode="relative" rAng="0" ptsTypes="AA">
                                      <p:cBhvr>
                                        <p:cTn id="190" dur="1750" fill="hold"/>
                                        <p:tgtEl>
                                          <p:spTgt spid="4">
                                            <p:txEl>
                                              <p:pRg st="0" end="0"/>
                                            </p:txEl>
                                          </p:spTgt>
                                        </p:tgtEl>
                                        <p:attrNameLst>
                                          <p:attrName>ppt_x</p:attrName>
                                          <p:attrName>ppt_y</p:attrName>
                                        </p:attrNameLst>
                                      </p:cBhvr>
                                      <p:rCtr x="3229" y="26667"/>
                                    </p:animMotion>
                                  </p:childTnLst>
                                </p:cTn>
                              </p:par>
                              <p:par>
                                <p:cTn id="191" presetID="0" presetClass="path" presetSubtype="0" accel="50000" decel="50000" fill="hold" nodeType="withEffect">
                                  <p:stCondLst>
                                    <p:cond delay="0"/>
                                  </p:stCondLst>
                                  <p:childTnLst>
                                    <p:animMotion origin="layout" path="M 4.72222E-6 -2.96296E-6 L 0.10434 0.4669 " pathEditMode="relative" rAng="0" ptsTypes="AA">
                                      <p:cBhvr>
                                        <p:cTn id="192" dur="1750" fill="hold"/>
                                        <p:tgtEl>
                                          <p:spTgt spid="4">
                                            <p:txEl>
                                              <p:pRg st="1" end="1"/>
                                            </p:txEl>
                                          </p:spTgt>
                                        </p:tgtEl>
                                        <p:attrNameLst>
                                          <p:attrName>ppt_x</p:attrName>
                                          <p:attrName>ppt_y</p:attrName>
                                        </p:attrNameLst>
                                      </p:cBhvr>
                                      <p:rCtr x="5208" y="23333"/>
                                    </p:animMotion>
                                  </p:childTnLst>
                                </p:cTn>
                              </p:par>
                              <p:par>
                                <p:cTn id="193" presetID="0" presetClass="path" presetSubtype="0" accel="50000" decel="50000" fill="hold" nodeType="withEffect">
                                  <p:stCondLst>
                                    <p:cond delay="0"/>
                                  </p:stCondLst>
                                  <p:childTnLst>
                                    <p:animMotion origin="layout" path="M 0.00017 0.00023 L 0.06145 0.39398 " pathEditMode="relative" rAng="0" ptsTypes="AA">
                                      <p:cBhvr>
                                        <p:cTn id="194" dur="1750" fill="hold"/>
                                        <p:tgtEl>
                                          <p:spTgt spid="4">
                                            <p:txEl>
                                              <p:pRg st="2" end="2"/>
                                            </p:txEl>
                                          </p:spTgt>
                                        </p:tgtEl>
                                        <p:attrNameLst>
                                          <p:attrName>ppt_x</p:attrName>
                                          <p:attrName>ppt_y</p:attrName>
                                        </p:attrNameLst>
                                      </p:cBhvr>
                                      <p:rCtr x="3056" y="19676"/>
                                    </p:animMotion>
                                  </p:childTnLst>
                                </p:cTn>
                              </p:par>
                              <p:par>
                                <p:cTn id="195" presetID="0" presetClass="path" presetSubtype="0" accel="50000" decel="50000" fill="hold" nodeType="withEffect">
                                  <p:stCondLst>
                                    <p:cond delay="0"/>
                                  </p:stCondLst>
                                  <p:childTnLst>
                                    <p:animMotion origin="layout" path="M 1.38889E-6 0.00047 L 0.12118 0.31991 " pathEditMode="relative" rAng="0" ptsTypes="AA">
                                      <p:cBhvr>
                                        <p:cTn id="196" dur="1750" fill="hold"/>
                                        <p:tgtEl>
                                          <p:spTgt spid="4">
                                            <p:txEl>
                                              <p:pRg st="3" end="3"/>
                                            </p:txEl>
                                          </p:spTgt>
                                        </p:tgtEl>
                                        <p:attrNameLst>
                                          <p:attrName>ppt_x</p:attrName>
                                          <p:attrName>ppt_y</p:attrName>
                                        </p:attrNameLst>
                                      </p:cBhvr>
                                      <p:rCtr x="6059" y="15972"/>
                                    </p:animMotion>
                                  </p:childTnLst>
                                </p:cTn>
                              </p:par>
                              <p:par>
                                <p:cTn id="197" presetID="0" presetClass="path" presetSubtype="0" accel="50000" decel="50000" fill="hold" nodeType="withEffect">
                                  <p:stCondLst>
                                    <p:cond delay="0"/>
                                  </p:stCondLst>
                                  <p:childTnLst>
                                    <p:animMotion origin="layout" path="M 0.00018 0.00069 L 0.06928 0.24699 " pathEditMode="relative" rAng="0" ptsTypes="AA">
                                      <p:cBhvr>
                                        <p:cTn id="198" dur="1750" fill="hold"/>
                                        <p:tgtEl>
                                          <p:spTgt spid="4">
                                            <p:txEl>
                                              <p:pRg st="4" end="4"/>
                                            </p:txEl>
                                          </p:spTgt>
                                        </p:tgtEl>
                                        <p:attrNameLst>
                                          <p:attrName>ppt_x</p:attrName>
                                          <p:attrName>ppt_y</p:attrName>
                                        </p:attrNameLst>
                                      </p:cBhvr>
                                      <p:rCtr x="3455" y="12315"/>
                                    </p:animMotion>
                                  </p:childTnLst>
                                </p:cTn>
                              </p:par>
                              <p:par>
                                <p:cTn id="199" presetID="0" presetClass="path" presetSubtype="0" accel="50000" decel="50000" fill="hold" nodeType="withEffect">
                                  <p:stCondLst>
                                    <p:cond delay="0"/>
                                  </p:stCondLst>
                                  <p:childTnLst>
                                    <p:animMotion origin="layout" path="M 4.16667E-6 0.00046 L 0.08263 0.17431 " pathEditMode="relative" rAng="0" ptsTypes="AA">
                                      <p:cBhvr>
                                        <p:cTn id="200" dur="1750" fill="hold"/>
                                        <p:tgtEl>
                                          <p:spTgt spid="4">
                                            <p:txEl>
                                              <p:pRg st="5" end="5"/>
                                            </p:txEl>
                                          </p:spTgt>
                                        </p:tgtEl>
                                        <p:attrNameLst>
                                          <p:attrName>ppt_x</p:attrName>
                                          <p:attrName>ppt_y</p:attrName>
                                        </p:attrNameLst>
                                      </p:cBhvr>
                                      <p:rCtr x="4132" y="8681"/>
                                    </p:animMotion>
                                  </p:childTnLst>
                                </p:cTn>
                              </p:par>
                              <p:par>
                                <p:cTn id="201" presetID="0" presetClass="path" presetSubtype="0" accel="50000" decel="50000" fill="hold" nodeType="withEffect">
                                  <p:stCondLst>
                                    <p:cond delay="0"/>
                                  </p:stCondLst>
                                  <p:childTnLst>
                                    <p:animMotion origin="layout" path="M -4.44444E-6 0.00046 L 0.07952 0.1 " pathEditMode="relative" rAng="0" ptsTypes="AA">
                                      <p:cBhvr>
                                        <p:cTn id="202" dur="1750" fill="hold"/>
                                        <p:tgtEl>
                                          <p:spTgt spid="4">
                                            <p:txEl>
                                              <p:pRg st="6" end="6"/>
                                            </p:txEl>
                                          </p:spTgt>
                                        </p:tgtEl>
                                        <p:attrNameLst>
                                          <p:attrName>ppt_x</p:attrName>
                                          <p:attrName>ppt_y</p:attrName>
                                        </p:attrNameLst>
                                      </p:cBhvr>
                                      <p:rCtr x="3976" y="4977"/>
                                    </p:animMotion>
                                  </p:childTnLst>
                                </p:cTn>
                              </p:par>
                              <p:par>
                                <p:cTn id="203" presetID="0" presetClass="path" presetSubtype="0" accel="50000" decel="50000" fill="hold" nodeType="withEffect">
                                  <p:stCondLst>
                                    <p:cond delay="0"/>
                                  </p:stCondLst>
                                  <p:childTnLst>
                                    <p:animMotion origin="layout" path="M 3.61111E-6 0.00046 L 0.18715 0.02662 " pathEditMode="relative" rAng="0" ptsTypes="AA">
                                      <p:cBhvr>
                                        <p:cTn id="204" dur="1750" fill="hold"/>
                                        <p:tgtEl>
                                          <p:spTgt spid="4">
                                            <p:txEl>
                                              <p:pRg st="7" end="7"/>
                                            </p:txEl>
                                          </p:spTgt>
                                        </p:tgtEl>
                                        <p:attrNameLst>
                                          <p:attrName>ppt_x</p:attrName>
                                          <p:attrName>ppt_y</p:attrName>
                                        </p:attrNameLst>
                                      </p:cBhvr>
                                      <p:rCtr x="9358" y="1296"/>
                                    </p:animMotion>
                                  </p:childTnLst>
                                </p:cTn>
                              </p:par>
                              <p:par>
                                <p:cTn id="205" presetID="0" presetClass="path" presetSubtype="0" accel="50000" decel="50000" fill="hold" nodeType="withEffect">
                                  <p:stCondLst>
                                    <p:cond delay="0"/>
                                  </p:stCondLst>
                                  <p:childTnLst>
                                    <p:animMotion origin="layout" path="M -2.77778E-7 0.00092 L 0.06997 -0.04653 " pathEditMode="relative" rAng="0" ptsTypes="AA">
                                      <p:cBhvr>
                                        <p:cTn id="206" dur="1750" fill="hold"/>
                                        <p:tgtEl>
                                          <p:spTgt spid="4">
                                            <p:txEl>
                                              <p:pRg st="8" end="8"/>
                                            </p:txEl>
                                          </p:spTgt>
                                        </p:tgtEl>
                                        <p:attrNameLst>
                                          <p:attrName>ppt_x</p:attrName>
                                          <p:attrName>ppt_y</p:attrName>
                                        </p:attrNameLst>
                                      </p:cBhvr>
                                      <p:rCtr x="3490" y="-2384"/>
                                    </p:animMotion>
                                  </p:childTnLst>
                                </p:cTn>
                              </p:par>
                              <p:par>
                                <p:cTn id="207" presetID="0" presetClass="path" presetSubtype="0" accel="50000" decel="50000" fill="hold" nodeType="withEffect">
                                  <p:stCondLst>
                                    <p:cond delay="0"/>
                                  </p:stCondLst>
                                  <p:childTnLst>
                                    <p:animMotion origin="layout" path="M 0.00018 0.00023 L 0.08438 -0.12037 " pathEditMode="relative" rAng="0" ptsTypes="AA">
                                      <p:cBhvr>
                                        <p:cTn id="208" dur="1750" fill="hold"/>
                                        <p:tgtEl>
                                          <p:spTgt spid="4">
                                            <p:txEl>
                                              <p:pRg st="9" end="9"/>
                                            </p:txEl>
                                          </p:spTgt>
                                        </p:tgtEl>
                                        <p:attrNameLst>
                                          <p:attrName>ppt_x</p:attrName>
                                          <p:attrName>ppt_y</p:attrName>
                                        </p:attrNameLst>
                                      </p:cBhvr>
                                      <p:rCtr x="4201" y="-6042"/>
                                    </p:animMotion>
                                  </p:childTnLst>
                                </p:cTn>
                              </p:par>
                              <p:par>
                                <p:cTn id="209" presetID="0" presetClass="path" presetSubtype="0" accel="50000" decel="50000" fill="hold" nodeType="withEffect">
                                  <p:stCondLst>
                                    <p:cond delay="0"/>
                                  </p:stCondLst>
                                  <p:childTnLst>
                                    <p:animMotion origin="layout" path="M 0.00018 0.00046 L 0.07535 -0.19306 " pathEditMode="relative" rAng="0" ptsTypes="AA">
                                      <p:cBhvr>
                                        <p:cTn id="210" dur="1750" fill="hold"/>
                                        <p:tgtEl>
                                          <p:spTgt spid="4">
                                            <p:txEl>
                                              <p:pRg st="10" end="10"/>
                                            </p:txEl>
                                          </p:spTgt>
                                        </p:tgtEl>
                                        <p:attrNameLst>
                                          <p:attrName>ppt_x</p:attrName>
                                          <p:attrName>ppt_y</p:attrName>
                                        </p:attrNameLst>
                                      </p:cBhvr>
                                      <p:rCtr x="3750" y="-9676"/>
                                    </p:animMotion>
                                  </p:childTnLst>
                                </p:cTn>
                              </p:par>
                              <p:par>
                                <p:cTn id="211" presetID="0" presetClass="path" presetSubtype="0" accel="50000" decel="50000" fill="hold" nodeType="withEffect">
                                  <p:stCondLst>
                                    <p:cond delay="0"/>
                                  </p:stCondLst>
                                  <p:childTnLst>
                                    <p:animMotion origin="layout" path="M 4.16667E-6 0.00115 L 0.07708 -0.26598 " pathEditMode="relative" rAng="0" ptsTypes="AA">
                                      <p:cBhvr>
                                        <p:cTn id="212" dur="1750" fill="hold"/>
                                        <p:tgtEl>
                                          <p:spTgt spid="4">
                                            <p:txEl>
                                              <p:pRg st="11" end="11"/>
                                            </p:txEl>
                                          </p:spTgt>
                                        </p:tgtEl>
                                        <p:attrNameLst>
                                          <p:attrName>ppt_x</p:attrName>
                                          <p:attrName>ppt_y</p:attrName>
                                        </p:attrNameLst>
                                      </p:cBhvr>
                                      <p:rCtr x="3854" y="-13356"/>
                                    </p:animMotion>
                                  </p:childTnLst>
                                </p:cTn>
                              </p:par>
                              <p:par>
                                <p:cTn id="213" presetID="0" presetClass="path" presetSubtype="0" accel="50000" decel="50000" fill="hold" nodeType="withEffect">
                                  <p:stCondLst>
                                    <p:cond delay="0"/>
                                  </p:stCondLst>
                                  <p:childTnLst>
                                    <p:animMotion origin="layout" path="M 5E-6 0.00069 L 0.10261 -0.33982 " pathEditMode="relative" rAng="0" ptsTypes="AA">
                                      <p:cBhvr>
                                        <p:cTn id="214" dur="1750" fill="hold"/>
                                        <p:tgtEl>
                                          <p:spTgt spid="4">
                                            <p:txEl>
                                              <p:pRg st="12" end="12"/>
                                            </p:txEl>
                                          </p:spTgt>
                                        </p:tgtEl>
                                        <p:attrNameLst>
                                          <p:attrName>ppt_x</p:attrName>
                                          <p:attrName>ppt_y</p:attrName>
                                        </p:attrNameLst>
                                      </p:cBhvr>
                                      <p:rCtr x="5122" y="-1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EA2DE-DA18-4213-8471-CA9CA0D1D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743CFF58-B638-4906-8914-7BE74D6BD976}"/>
              </a:ext>
            </a:extLst>
          </p:cNvPr>
          <p:cNvSpPr txBox="1">
            <a:spLocks/>
          </p:cNvSpPr>
          <p:nvPr/>
        </p:nvSpPr>
        <p:spPr>
          <a:xfrm>
            <a:off x="1848845" y="2002631"/>
            <a:ext cx="448339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Bring an offering</a:t>
            </a:r>
          </a:p>
        </p:txBody>
      </p:sp>
      <p:sp>
        <p:nvSpPr>
          <p:cNvPr id="3074" name="Rectangle 2"/>
          <p:cNvSpPr>
            <a:spLocks noGrp="1" noChangeArrowheads="1"/>
          </p:cNvSpPr>
          <p:nvPr>
            <p:ph type="title"/>
          </p:nvPr>
        </p:nvSpPr>
        <p:spPr>
          <a:xfrm>
            <a:off x="457200" y="1345633"/>
            <a:ext cx="8229600" cy="41667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Give to the LORD the glory due His name; Bring an offering, and come into His courts. Oh, worship the LORD in the beauty of holiness! Tremble before Him, all the earth.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96:8-9</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2205B940-C131-458C-8127-288FBAAD4245}"/>
              </a:ext>
            </a:extLst>
          </p:cNvPr>
          <p:cNvSpPr txBox="1">
            <a:spLocks noChangeArrowheads="1"/>
          </p:cNvSpPr>
          <p:nvPr/>
        </p:nvSpPr>
        <p:spPr bwMode="auto">
          <a:xfrm>
            <a:off x="2935225" y="1336109"/>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C63C19AA-69E0-47B2-B4AC-759C9FE642E1}"/>
              </a:ext>
            </a:extLst>
          </p:cNvPr>
          <p:cNvSpPr txBox="1">
            <a:spLocks noChangeArrowheads="1"/>
          </p:cNvSpPr>
          <p:nvPr/>
        </p:nvSpPr>
        <p:spPr bwMode="auto">
          <a:xfrm>
            <a:off x="3645613" y="3013257"/>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01074716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childTnLst>
                                </p:cTn>
                              </p:par>
                              <p:par>
                                <p:cTn id="21" presetID="42" presetClass="path" presetSubtype="0" accel="50000" decel="50000" fill="hold" grpId="0" nodeType="withEffect">
                                  <p:stCondLst>
                                    <p:cond delay="0"/>
                                  </p:stCondLst>
                                  <p:childTnLst>
                                    <p:animMotion origin="layout" path="M 1.94444E-6 -3.7037E-6 L 0.07778 0.24445 " pathEditMode="relative" rAng="0" ptsTypes="AA">
                                      <p:cBhvr>
                                        <p:cTn id="22" dur="2000" fill="hold"/>
                                        <p:tgtEl>
                                          <p:spTgt spid="5"/>
                                        </p:tgtEl>
                                        <p:attrNameLst>
                                          <p:attrName>ppt_x</p:attrName>
                                          <p:attrName>ppt_y</p:attrName>
                                        </p:attrNameLst>
                                      </p:cBhvr>
                                      <p:rCtr x="3889" y="12222"/>
                                    </p:animMotion>
                                  </p:childTnLst>
                                </p:cTn>
                              </p:par>
                              <p:par>
                                <p:cTn id="23" presetID="10" presetClass="exit" presetSubtype="0" fill="hold" grpId="1" nodeType="withEffect">
                                  <p:stCondLst>
                                    <p:cond delay="0"/>
                                  </p:stCondLst>
                                  <p:childTnLst>
                                    <p:animEffect transition="out" filter="fade">
                                      <p:cBhvr>
                                        <p:cTn id="24" dur="1250"/>
                                        <p:tgtEl>
                                          <p:spTgt spid="3074"/>
                                        </p:tgtEl>
                                      </p:cBhvr>
                                    </p:animEffect>
                                    <p:set>
                                      <p:cBhvr>
                                        <p:cTn id="25" dur="1" fill="hold">
                                          <p:stCondLst>
                                            <p:cond delay="1249"/>
                                          </p:stCondLst>
                                        </p:cTn>
                                        <p:tgtEl>
                                          <p:spTgt spid="3074"/>
                                        </p:tgtEl>
                                        <p:attrNameLst>
                                          <p:attrName>style.visibility</p:attrName>
                                        </p:attrNameLst>
                                      </p:cBhvr>
                                      <p:to>
                                        <p:strVal val="hidden"/>
                                      </p:to>
                                    </p:set>
                                  </p:childTnLst>
                                </p:cTn>
                              </p:par>
                              <p:par>
                                <p:cTn id="26" presetID="10" presetClass="exit" presetSubtype="0" fill="hold" grpId="2"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7A740-D88A-42E5-B39D-5A99AF606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7" name="Title 1">
            <a:extLst>
              <a:ext uri="{FF2B5EF4-FFF2-40B4-BE49-F238E27FC236}">
                <a16:creationId xmlns:a16="http://schemas.microsoft.com/office/drawing/2014/main" id="{CB993E21-CD02-464E-B425-F9BCDF731308}"/>
              </a:ext>
            </a:extLst>
          </p:cNvPr>
          <p:cNvSpPr txBox="1">
            <a:spLocks/>
          </p:cNvSpPr>
          <p:nvPr/>
        </p:nvSpPr>
        <p:spPr>
          <a:xfrm>
            <a:off x="428172" y="3684247"/>
            <a:ext cx="17852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obey</a:t>
            </a:r>
          </a:p>
        </p:txBody>
      </p:sp>
      <p:sp>
        <p:nvSpPr>
          <p:cNvPr id="3074" name="Rectangle 2"/>
          <p:cNvSpPr>
            <a:spLocks noGrp="1" noChangeArrowheads="1"/>
          </p:cNvSpPr>
          <p:nvPr>
            <p:ph type="title"/>
          </p:nvPr>
        </p:nvSpPr>
        <p:spPr>
          <a:xfrm>
            <a:off x="457200" y="1077119"/>
            <a:ext cx="8229600" cy="4703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Then Samuel said: "Has the LORD as great delight in burnt offerings and sacrifices, As in obeying the voice of the LORD? Behold, to obey is better than sacrifice, And to heed than the fat of rams.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Samuel 15:22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769F9668-D3FA-4A03-A8A2-40CE282CBED3}"/>
              </a:ext>
            </a:extLst>
          </p:cNvPr>
          <p:cNvSpPr txBox="1">
            <a:spLocks noChangeArrowheads="1"/>
          </p:cNvSpPr>
          <p:nvPr/>
        </p:nvSpPr>
        <p:spPr bwMode="auto">
          <a:xfrm>
            <a:off x="3645613" y="3013257"/>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522FF845-70EE-4051-8923-AC278AC7F59B}"/>
              </a:ext>
            </a:extLst>
          </p:cNvPr>
          <p:cNvSpPr txBox="1">
            <a:spLocks noChangeArrowheads="1"/>
          </p:cNvSpPr>
          <p:nvPr/>
        </p:nvSpPr>
        <p:spPr bwMode="auto">
          <a:xfrm>
            <a:off x="910368" y="2130961"/>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6698473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8" presetClass="emph" presetSubtype="0" fill="hold" grpId="1" nodeType="withEffect">
                                  <p:stCondLst>
                                    <p:cond delay="0"/>
                                  </p:stCondLst>
                                  <p:childTnLst>
                                    <p:set>
                                      <p:cBhvr override="childStyle">
                                        <p:cTn id="19" dur="500" fill="hold"/>
                                        <p:tgtEl>
                                          <p:spTgt spid="7"/>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
                                        <p:tgtEl>
                                          <p:spTgt spid="4"/>
                                        </p:tgtEl>
                                      </p:cBhvr>
                                    </p:animEffect>
                                  </p:childTnLst>
                                </p:cTn>
                              </p:par>
                              <p:par>
                                <p:cTn id="25" presetID="42" presetClass="path" presetSubtype="0" accel="50000" decel="50000" fill="hold" grpId="0" nodeType="withEffect">
                                  <p:stCondLst>
                                    <p:cond delay="0"/>
                                  </p:stCondLst>
                                  <p:childTnLst>
                                    <p:animMotion origin="layout" path="M 4.16667E-6 1.85185E-6 L -0.29862 -0.12778 " pathEditMode="relative" rAng="0" ptsTypes="AA">
                                      <p:cBhvr>
                                        <p:cTn id="26" dur="2000" fill="hold"/>
                                        <p:tgtEl>
                                          <p:spTgt spid="4"/>
                                        </p:tgtEl>
                                        <p:attrNameLst>
                                          <p:attrName>ppt_x</p:attrName>
                                          <p:attrName>ppt_y</p:attrName>
                                        </p:attrNameLst>
                                      </p:cBhvr>
                                      <p:rCtr x="-14931" y="-6389"/>
                                    </p:animMotion>
                                  </p:childTnLst>
                                </p:cTn>
                              </p:par>
                              <p:par>
                                <p:cTn id="27" presetID="10" presetClass="exit" presetSubtype="0" fill="hold" grpId="1"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9857B-737C-4D48-B476-FD6FE2728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2E403732-72AB-45FD-83AA-414ADC4D285A}"/>
              </a:ext>
            </a:extLst>
          </p:cNvPr>
          <p:cNvSpPr txBox="1">
            <a:spLocks/>
          </p:cNvSpPr>
          <p:nvPr/>
        </p:nvSpPr>
        <p:spPr>
          <a:xfrm>
            <a:off x="6063344" y="3467553"/>
            <a:ext cx="22061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delight</a:t>
            </a:r>
          </a:p>
        </p:txBody>
      </p:sp>
      <p:sp>
        <p:nvSpPr>
          <p:cNvPr id="3074" name="Rectangle 2"/>
          <p:cNvSpPr>
            <a:spLocks noGrp="1" noChangeArrowheads="1"/>
          </p:cNvSpPr>
          <p:nvPr>
            <p:ph type="title"/>
          </p:nvPr>
        </p:nvSpPr>
        <p:spPr>
          <a:xfrm>
            <a:off x="457200" y="787509"/>
            <a:ext cx="8229600" cy="49214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 what purpose is the multitude of your sacrifices to Me?" Says the LORD. "I have had enough of burnt offerings of rams And the fat of fed cattle. I do not delight in the blood of bulls, Or of lambs or goats."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Isaiah 1:11 </a:t>
            </a:r>
          </a:p>
        </p:txBody>
      </p:sp>
      <p:sp>
        <p:nvSpPr>
          <p:cNvPr id="4" name="Rectangle 2">
            <a:extLst>
              <a:ext uri="{FF2B5EF4-FFF2-40B4-BE49-F238E27FC236}">
                <a16:creationId xmlns:a16="http://schemas.microsoft.com/office/drawing/2014/main" id="{56BB476C-7A39-42A8-90B8-B715A2FF869D}"/>
              </a:ext>
            </a:extLst>
          </p:cNvPr>
          <p:cNvSpPr txBox="1">
            <a:spLocks noChangeArrowheads="1"/>
          </p:cNvSpPr>
          <p:nvPr/>
        </p:nvSpPr>
        <p:spPr bwMode="auto">
          <a:xfrm>
            <a:off x="910368" y="2130961"/>
            <a:ext cx="1919895"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CB8B7555-6395-4A51-930E-45DF639953FD}"/>
              </a:ext>
            </a:extLst>
          </p:cNvPr>
          <p:cNvSpPr txBox="1">
            <a:spLocks noChangeArrowheads="1"/>
          </p:cNvSpPr>
          <p:nvPr/>
        </p:nvSpPr>
        <p:spPr bwMode="auto">
          <a:xfrm>
            <a:off x="569041" y="2801095"/>
            <a:ext cx="414855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burnt offerings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8DCDCA0A-5D64-4BFD-91B4-1F6F69D5F618}"/>
              </a:ext>
            </a:extLst>
          </p:cNvPr>
          <p:cNvSpPr txBox="1">
            <a:spLocks noChangeArrowheads="1"/>
          </p:cNvSpPr>
          <p:nvPr/>
        </p:nvSpPr>
        <p:spPr bwMode="auto">
          <a:xfrm>
            <a:off x="4245689" y="3352637"/>
            <a:ext cx="414855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burnt offerings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8622948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42" presetClass="path" presetSubtype="0" accel="50000" decel="50000" fill="hold" grpId="0" nodeType="withEffect">
                                  <p:stCondLst>
                                    <p:cond delay="0"/>
                                  </p:stCondLst>
                                  <p:childTnLst>
                                    <p:animMotion origin="layout" path="M -2.5E-6 3.7037E-7 L 0.40209 0.08033 " pathEditMode="relative" rAng="0" ptsTypes="AA">
                                      <p:cBhvr>
                                        <p:cTn id="26" dur="2000" fill="hold"/>
                                        <p:tgtEl>
                                          <p:spTgt spid="7"/>
                                        </p:tgtEl>
                                        <p:attrNameLst>
                                          <p:attrName>ppt_x</p:attrName>
                                          <p:attrName>ppt_y</p:attrName>
                                        </p:attrNameLst>
                                      </p:cBhvr>
                                      <p:rCtr x="20104" y="4028"/>
                                    </p:animMotion>
                                  </p:childTnLst>
                                </p:cTn>
                              </p:par>
                              <p:par>
                                <p:cTn id="27" presetID="10" presetClass="exit" presetSubtype="0" fill="hold" grpId="1"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4"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7C5312-B024-4E17-BCD5-B47B11448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77058096-75F9-4F28-8571-92C3825DEA93}"/>
              </a:ext>
            </a:extLst>
          </p:cNvPr>
          <p:cNvSpPr txBox="1">
            <a:spLocks/>
          </p:cNvSpPr>
          <p:nvPr/>
        </p:nvSpPr>
        <p:spPr>
          <a:xfrm>
            <a:off x="4354967" y="2673574"/>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0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knowledge</a:t>
            </a:r>
          </a:p>
        </p:txBody>
      </p:sp>
      <p:sp>
        <p:nvSpPr>
          <p:cNvPr id="3074" name="Rectangle 2"/>
          <p:cNvSpPr>
            <a:spLocks noGrp="1" noChangeArrowheads="1"/>
          </p:cNvSpPr>
          <p:nvPr>
            <p:ph type="title"/>
          </p:nvPr>
        </p:nvSpPr>
        <p:spPr>
          <a:xfrm>
            <a:off x="457200" y="2071347"/>
            <a:ext cx="8229600" cy="271530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I desire mercy and not sacrifice, And the knowledge of God more than burnt offerings.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Hosea 6:6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CA146F6B-A768-471C-BE2D-FB8C88296445}"/>
              </a:ext>
            </a:extLst>
          </p:cNvPr>
          <p:cNvSpPr txBox="1">
            <a:spLocks noChangeArrowheads="1"/>
          </p:cNvSpPr>
          <p:nvPr/>
        </p:nvSpPr>
        <p:spPr bwMode="auto">
          <a:xfrm>
            <a:off x="4245689" y="3352637"/>
            <a:ext cx="4148558"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burnt offerings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Title 1">
            <a:extLst>
              <a:ext uri="{FF2B5EF4-FFF2-40B4-BE49-F238E27FC236}">
                <a16:creationId xmlns:a16="http://schemas.microsoft.com/office/drawing/2014/main" id="{D9D814DF-E426-45BC-93D7-6CDD58677056}"/>
              </a:ext>
            </a:extLst>
          </p:cNvPr>
          <p:cNvSpPr txBox="1">
            <a:spLocks/>
          </p:cNvSpPr>
          <p:nvPr/>
        </p:nvSpPr>
        <p:spPr>
          <a:xfrm>
            <a:off x="4338072" y="1785056"/>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love</a:t>
            </a:r>
          </a:p>
        </p:txBody>
      </p:sp>
    </p:spTree>
    <p:extLst>
      <p:ext uri="{BB962C8B-B14F-4D97-AF65-F5344CB8AC3E}">
        <p14:creationId xmlns:p14="http://schemas.microsoft.com/office/powerpoint/2010/main" val="4055425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stCondLst>
                                            <p:cond delay="0"/>
                                          </p:stCondLst>
                                        </p:cTn>
                                        <p:tgtEl>
                                          <p:spTgt spid="5"/>
                                        </p:tgtEl>
                                      </p:cBhvr>
                                    </p:animEffect>
                                    <p:anim to="" calcmode="lin" valueType="num">
                                      <p:cBhvr>
                                        <p:cTn id="14"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18" presetClass="emph" presetSubtype="0" fill="hold" grpId="1" nodeType="withEffect">
                                  <p:stCondLst>
                                    <p:cond delay="0"/>
                                  </p:stCondLst>
                                  <p:childTnLst>
                                    <p:set>
                                      <p:cBhvr override="childStyle">
                                        <p:cTn id="22"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07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10FCE-09DB-44DD-88DA-CECAAFD8E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43B4113F-D8CC-43B9-B9FC-BE4428C68821}"/>
              </a:ext>
            </a:extLst>
          </p:cNvPr>
          <p:cNvSpPr txBox="1">
            <a:spLocks/>
          </p:cNvSpPr>
          <p:nvPr/>
        </p:nvSpPr>
        <p:spPr>
          <a:xfrm>
            <a:off x="1739218" y="1624339"/>
            <a:ext cx="582022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acceptable to the LORD</a:t>
            </a:r>
          </a:p>
        </p:txBody>
      </p:sp>
      <p:sp>
        <p:nvSpPr>
          <p:cNvPr id="3074" name="Rectangle 2"/>
          <p:cNvSpPr>
            <a:spLocks noGrp="1" noChangeArrowheads="1"/>
          </p:cNvSpPr>
          <p:nvPr>
            <p:ph type="title"/>
          </p:nvPr>
        </p:nvSpPr>
        <p:spPr>
          <a:xfrm>
            <a:off x="457200" y="898063"/>
            <a:ext cx="8229600" cy="23524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 do righteousness and justice Is more acceptable to the LORD than sacrifice.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21:3 </a:t>
            </a:r>
          </a:p>
        </p:txBody>
      </p:sp>
      <p:sp>
        <p:nvSpPr>
          <p:cNvPr id="4" name="Title 1">
            <a:extLst>
              <a:ext uri="{FF2B5EF4-FFF2-40B4-BE49-F238E27FC236}">
                <a16:creationId xmlns:a16="http://schemas.microsoft.com/office/drawing/2014/main" id="{4DD58FC1-FF10-4510-B5CA-A5E5E2FB3B97}"/>
              </a:ext>
            </a:extLst>
          </p:cNvPr>
          <p:cNvSpPr txBox="1">
            <a:spLocks/>
          </p:cNvSpPr>
          <p:nvPr/>
        </p:nvSpPr>
        <p:spPr>
          <a:xfrm>
            <a:off x="2351314" y="835731"/>
            <a:ext cx="285931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9933FF"/>
                </a:solidFill>
                <a:effectLst>
                  <a:glow rad="63500">
                    <a:srgbClr val="9966FF"/>
                  </a:glow>
                  <a:outerShdw blurRad="50800" algn="tl" rotWithShape="0">
                    <a:srgbClr val="000000"/>
                  </a:outerShdw>
                </a:effectLst>
                <a:latin typeface="Calibri" panose="020F0502020204030204" pitchFamily="34" charset="0"/>
              </a:rPr>
              <a:t>goodness</a:t>
            </a:r>
          </a:p>
        </p:txBody>
      </p:sp>
      <p:sp>
        <p:nvSpPr>
          <p:cNvPr id="5" name="Title 1">
            <a:extLst>
              <a:ext uri="{FF2B5EF4-FFF2-40B4-BE49-F238E27FC236}">
                <a16:creationId xmlns:a16="http://schemas.microsoft.com/office/drawing/2014/main" id="{DBAEFC43-FFE8-4552-9735-33E47853AAD4}"/>
              </a:ext>
            </a:extLst>
          </p:cNvPr>
          <p:cNvSpPr txBox="1">
            <a:spLocks/>
          </p:cNvSpPr>
          <p:nvPr/>
        </p:nvSpPr>
        <p:spPr>
          <a:xfrm>
            <a:off x="6021729" y="686386"/>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latin typeface="Calibri" panose="020F0502020204030204" pitchFamily="34" charset="0"/>
              </a:rPr>
              <a:t>truth</a:t>
            </a:r>
          </a:p>
        </p:txBody>
      </p:sp>
      <p:sp>
        <p:nvSpPr>
          <p:cNvPr id="6" name="Rectangle 2">
            <a:extLst>
              <a:ext uri="{FF2B5EF4-FFF2-40B4-BE49-F238E27FC236}">
                <a16:creationId xmlns:a16="http://schemas.microsoft.com/office/drawing/2014/main" id="{F2536B43-A95A-4019-89C6-B54D1C13CC9A}"/>
              </a:ext>
            </a:extLst>
          </p:cNvPr>
          <p:cNvSpPr txBox="1">
            <a:spLocks noChangeArrowheads="1"/>
          </p:cNvSpPr>
          <p:nvPr/>
        </p:nvSpPr>
        <p:spPr bwMode="auto">
          <a:xfrm>
            <a:off x="1885208" y="2302639"/>
            <a:ext cx="233346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3A3879EB-F9E4-4907-B036-6A47A2ECF1B9}"/>
              </a:ext>
            </a:extLst>
          </p:cNvPr>
          <p:cNvSpPr txBox="1">
            <a:spLocks noChangeArrowheads="1"/>
          </p:cNvSpPr>
          <p:nvPr/>
        </p:nvSpPr>
        <p:spPr bwMode="auto">
          <a:xfrm>
            <a:off x="291435" y="3909217"/>
            <a:ext cx="8715794" cy="235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Offer the sacrifices of righteousness, And put your trust in the LORD.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4:5</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10" name="Rectangle 2">
            <a:extLst>
              <a:ext uri="{FF2B5EF4-FFF2-40B4-BE49-F238E27FC236}">
                <a16:creationId xmlns:a16="http://schemas.microsoft.com/office/drawing/2014/main" id="{A55171FF-09B9-49BF-94F7-D0296E03DECE}"/>
              </a:ext>
            </a:extLst>
          </p:cNvPr>
          <p:cNvSpPr txBox="1">
            <a:spLocks noChangeArrowheads="1"/>
          </p:cNvSpPr>
          <p:nvPr/>
        </p:nvSpPr>
        <p:spPr bwMode="auto">
          <a:xfrm>
            <a:off x="2444027" y="3998218"/>
            <a:ext cx="233346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1447E1C4-9347-40B7-97A7-6238023F9814}"/>
              </a:ext>
            </a:extLst>
          </p:cNvPr>
          <p:cNvSpPr txBox="1">
            <a:spLocks noChangeArrowheads="1"/>
          </p:cNvSpPr>
          <p:nvPr/>
        </p:nvSpPr>
        <p:spPr bwMode="auto">
          <a:xfrm>
            <a:off x="912522" y="2981847"/>
            <a:ext cx="233346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sacrifice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959468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stCondLst>
                                            <p:cond delay="0"/>
                                          </p:stCondLst>
                                        </p:cTn>
                                        <p:tgtEl>
                                          <p:spTgt spid="4"/>
                                        </p:tgtEl>
                                      </p:cBhvr>
                                    </p:animEffect>
                                    <p:anim to="" calcmode="lin" valueType="num">
                                      <p:cBhvr>
                                        <p:cTn id="15"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stCondLst>
                                            <p:cond delay="0"/>
                                          </p:stCondLst>
                                        </p:cTn>
                                        <p:tgtEl>
                                          <p:spTgt spid="5"/>
                                        </p:tgtEl>
                                      </p:cBhvr>
                                    </p:animEffect>
                                    <p:anim to="" calcmode="lin" valueType="num">
                                      <p:cBhvr>
                                        <p:cTn id="22"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3"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18" presetClass="emph" presetSubtype="0" fill="hold" grpId="1" nodeType="withEffect">
                                  <p:stCondLst>
                                    <p:cond delay="0"/>
                                  </p:stCondLst>
                                  <p:childTnLst>
                                    <p:set>
                                      <p:cBhvr override="childStyle">
                                        <p:cTn id="30" dur="500" fill="hold"/>
                                        <p:tgtEl>
                                          <p:spTgt spid="8"/>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
                                        <p:tgtEl>
                                          <p:spTgt spid="10"/>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
                                        <p:tgtEl>
                                          <p:spTgt spid="6"/>
                                        </p:tgtEl>
                                      </p:cBhvr>
                                    </p:animEffect>
                                  </p:childTnLst>
                                </p:cTn>
                              </p:par>
                              <p:par>
                                <p:cTn id="46" presetID="42" presetClass="path" presetSubtype="0" accel="50000" decel="50000" fill="hold" grpId="0" nodeType="withEffect">
                                  <p:stCondLst>
                                    <p:cond delay="0"/>
                                  </p:stCondLst>
                                  <p:childTnLst>
                                    <p:animMotion origin="layout" path="M -5.55556E-7 4.07407E-6 L -0.10608 0.09907 " pathEditMode="relative" rAng="0" ptsTypes="AA">
                                      <p:cBhvr>
                                        <p:cTn id="47" dur="2000" fill="hold"/>
                                        <p:tgtEl>
                                          <p:spTgt spid="6"/>
                                        </p:tgtEl>
                                        <p:attrNameLst>
                                          <p:attrName>ppt_x</p:attrName>
                                          <p:attrName>ppt_y</p:attrName>
                                        </p:attrNameLst>
                                      </p:cBhvr>
                                      <p:rCtr x="-5313" y="4954"/>
                                    </p:animMotion>
                                  </p:childTnLst>
                                </p:cTn>
                              </p:par>
                              <p:par>
                                <p:cTn id="48" presetID="42" presetClass="path" presetSubtype="0" accel="50000" decel="50000" fill="hold" grpId="0" nodeType="withEffect">
                                  <p:stCondLst>
                                    <p:cond delay="0"/>
                                  </p:stCondLst>
                                  <p:childTnLst>
                                    <p:animMotion origin="layout" path="M -1.66667E-6 1.85185E-6 L -0.16719 -0.14815 " pathEditMode="relative" rAng="0" ptsTypes="AA">
                                      <p:cBhvr>
                                        <p:cTn id="49" dur="2000" fill="hold"/>
                                        <p:tgtEl>
                                          <p:spTgt spid="10"/>
                                        </p:tgtEl>
                                        <p:attrNameLst>
                                          <p:attrName>ppt_x</p:attrName>
                                          <p:attrName>ppt_y</p:attrName>
                                        </p:attrNameLst>
                                      </p:cBhvr>
                                      <p:rCtr x="-8368" y="-7407"/>
                                    </p:animMotion>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0" presetClass="exit" presetSubtype="0" fill="hold" grpId="1" nodeType="withEffect">
                                  <p:stCondLst>
                                    <p:cond delay="0"/>
                                  </p:stCondLst>
                                  <p:childTnLst>
                                    <p:set>
                                      <p:cBhvr>
                                        <p:cTn id="54" dur="1" fill="hold">
                                          <p:stCondLst>
                                            <p:cond delay="999"/>
                                          </p:stCondLst>
                                        </p:cTn>
                                        <p:tgtEl>
                                          <p:spTgt spid="5"/>
                                        </p:tgtEl>
                                        <p:attrNameLst>
                                          <p:attrName>style.visibility</p:attrName>
                                        </p:attrNameLst>
                                      </p:cBhvr>
                                      <p:to>
                                        <p:strVal val="hidden"/>
                                      </p:to>
                                    </p:set>
                                    <p:animEffect transition="out" filter="dissolve">
                                      <p:cBhvr>
                                        <p:cTn id="55" dur="1000">
                                          <p:stCondLst>
                                            <p:cond delay="0"/>
                                          </p:stCondLst>
                                        </p:cTn>
                                        <p:tgtEl>
                                          <p:spTgt spid="5"/>
                                        </p:tgtEl>
                                      </p:cBhvr>
                                    </p:animEffect>
                                    <p:anim to="" calcmode="lin" valueType="num">
                                      <p:cBhvr>
                                        <p:cTn id="56"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57"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58" presetID="0" presetClass="exit" presetSubtype="0" fill="hold" grpId="1" nodeType="withEffect">
                                  <p:stCondLst>
                                    <p:cond delay="0"/>
                                  </p:stCondLst>
                                  <p:childTnLst>
                                    <p:set>
                                      <p:cBhvr>
                                        <p:cTn id="59" dur="1" fill="hold">
                                          <p:stCondLst>
                                            <p:cond delay="999"/>
                                          </p:stCondLst>
                                        </p:cTn>
                                        <p:tgtEl>
                                          <p:spTgt spid="4"/>
                                        </p:tgtEl>
                                        <p:attrNameLst>
                                          <p:attrName>style.visibility</p:attrName>
                                        </p:attrNameLst>
                                      </p:cBhvr>
                                      <p:to>
                                        <p:strVal val="hidden"/>
                                      </p:to>
                                    </p:set>
                                    <p:animEffect transition="out" filter="dissolve">
                                      <p:cBhvr>
                                        <p:cTn id="60" dur="1000">
                                          <p:stCondLst>
                                            <p:cond delay="0"/>
                                          </p:stCondLst>
                                        </p:cTn>
                                        <p:tgtEl>
                                          <p:spTgt spid="4"/>
                                        </p:tgtEl>
                                      </p:cBhvr>
                                    </p:animEffect>
                                    <p:anim to="" calcmode="lin" valueType="num">
                                      <p:cBhvr>
                                        <p:cTn id="61"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62"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63" presetID="10" presetClass="exit" presetSubtype="0" fill="hold" grpId="2" nodeType="with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250"/>
                                        <p:tgtEl>
                                          <p:spTgt spid="9"/>
                                        </p:tgtEl>
                                      </p:cBhvr>
                                    </p:animEffect>
                                    <p:set>
                                      <p:cBhvr>
                                        <p:cTn id="68" dur="1" fill="hold">
                                          <p:stCondLst>
                                            <p:cond delay="1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4" grpId="0"/>
      <p:bldP spid="4" grpId="1"/>
      <p:bldP spid="5" grpId="0"/>
      <p:bldP spid="5" grpId="1"/>
      <p:bldP spid="6" grpId="0"/>
      <p:bldP spid="6" grpId="1"/>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F6C1C6-763D-4366-8C5C-BB5462ECA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95693"/>
            <a:ext cx="9413359" cy="7060019"/>
          </a:xfrm>
          <a:prstGeom prst="rect">
            <a:avLst/>
          </a:prstGeom>
        </p:spPr>
      </p:pic>
      <p:sp>
        <p:nvSpPr>
          <p:cNvPr id="3074" name="Rectangle 2"/>
          <p:cNvSpPr>
            <a:spLocks noGrp="1" noChangeArrowheads="1"/>
          </p:cNvSpPr>
          <p:nvPr>
            <p:ph type="title"/>
          </p:nvPr>
        </p:nvSpPr>
        <p:spPr>
          <a:xfrm>
            <a:off x="457200" y="939233"/>
            <a:ext cx="8229600" cy="49795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You do not desire sacrifice, or else I would give it; You do not delight in burnt offering. The sacrifices of God are a broken spirit, A broken and a contrite heart - These, O God, You will   not despise.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51:16-17 </a:t>
            </a:r>
          </a:p>
        </p:txBody>
      </p:sp>
      <p:sp>
        <p:nvSpPr>
          <p:cNvPr id="4" name="Rectangle 2">
            <a:extLst>
              <a:ext uri="{FF2B5EF4-FFF2-40B4-BE49-F238E27FC236}">
                <a16:creationId xmlns:a16="http://schemas.microsoft.com/office/drawing/2014/main" id="{1539D605-9A8E-4192-9BEA-95D0A15A1E08}"/>
              </a:ext>
            </a:extLst>
          </p:cNvPr>
          <p:cNvSpPr txBox="1">
            <a:spLocks noChangeArrowheads="1"/>
          </p:cNvSpPr>
          <p:nvPr/>
        </p:nvSpPr>
        <p:spPr bwMode="auto">
          <a:xfrm>
            <a:off x="912522" y="2981847"/>
            <a:ext cx="2333460" cy="8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sacrifice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Heart 4">
            <a:extLst>
              <a:ext uri="{FF2B5EF4-FFF2-40B4-BE49-F238E27FC236}">
                <a16:creationId xmlns:a16="http://schemas.microsoft.com/office/drawing/2014/main" id="{8038FF76-62BE-4AE8-98BE-E6D7D3407F8E}"/>
              </a:ext>
            </a:extLst>
          </p:cNvPr>
          <p:cNvSpPr/>
          <p:nvPr/>
        </p:nvSpPr>
        <p:spPr bwMode="auto">
          <a:xfrm>
            <a:off x="1469652" y="4554558"/>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6" name="Title 1">
            <a:extLst>
              <a:ext uri="{FF2B5EF4-FFF2-40B4-BE49-F238E27FC236}">
                <a16:creationId xmlns:a16="http://schemas.microsoft.com/office/drawing/2014/main" id="{C8C631D8-5069-4C50-A703-E4B4C8DE463E}"/>
              </a:ext>
            </a:extLst>
          </p:cNvPr>
          <p:cNvSpPr txBox="1">
            <a:spLocks/>
          </p:cNvSpPr>
          <p:nvPr/>
        </p:nvSpPr>
        <p:spPr>
          <a:xfrm>
            <a:off x="1719773" y="3461715"/>
            <a:ext cx="285931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FF"/>
                </a:solidFill>
                <a:effectLst>
                  <a:glow rad="63500">
                    <a:srgbClr val="9966FF"/>
                  </a:glow>
                  <a:outerShdw blurRad="50800" algn="tl" rotWithShape="0">
                    <a:srgbClr val="000000"/>
                  </a:outerShdw>
                </a:effectLst>
                <a:latin typeface="Calibri" panose="020F0502020204030204" pitchFamily="34" charset="0"/>
              </a:rPr>
              <a:t>submissive</a:t>
            </a:r>
          </a:p>
        </p:txBody>
      </p:sp>
      <p:sp>
        <p:nvSpPr>
          <p:cNvPr id="7" name="Title 1">
            <a:extLst>
              <a:ext uri="{FF2B5EF4-FFF2-40B4-BE49-F238E27FC236}">
                <a16:creationId xmlns:a16="http://schemas.microsoft.com/office/drawing/2014/main" id="{150F88E7-1F6F-4E86-A4B5-25A1266B0857}"/>
              </a:ext>
            </a:extLst>
          </p:cNvPr>
          <p:cNvSpPr txBox="1">
            <a:spLocks/>
          </p:cNvSpPr>
          <p:nvPr/>
        </p:nvSpPr>
        <p:spPr>
          <a:xfrm>
            <a:off x="5163879" y="3578931"/>
            <a:ext cx="285931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00B0F0"/>
                </a:solidFill>
                <a:effectLst>
                  <a:glow rad="63500">
                    <a:srgbClr val="9966FF"/>
                  </a:glow>
                  <a:outerShdw blurRad="50800" algn="tl" rotWithShape="0">
                    <a:srgbClr val="000000"/>
                  </a:outerShdw>
                </a:effectLst>
                <a:latin typeface="Calibri" panose="020F0502020204030204" pitchFamily="34" charset="0"/>
              </a:rPr>
              <a:t>repentful</a:t>
            </a:r>
          </a:p>
        </p:txBody>
      </p:sp>
    </p:spTree>
    <p:extLst>
      <p:ext uri="{BB962C8B-B14F-4D97-AF65-F5344CB8AC3E}">
        <p14:creationId xmlns:p14="http://schemas.microsoft.com/office/powerpoint/2010/main" val="32539723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stCondLst>
                                            <p:cond delay="0"/>
                                          </p:stCondLst>
                                        </p:cTn>
                                        <p:tgtEl>
                                          <p:spTgt spid="6"/>
                                        </p:tgtEl>
                                      </p:cBhvr>
                                    </p:animEffect>
                                    <p:anim to="" calcmode="lin" valueType="num">
                                      <p:cBhvr>
                                        <p:cTn id="18"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stCondLst>
                                            <p:cond delay="0"/>
                                          </p:stCondLst>
                                        </p:cTn>
                                        <p:tgtEl>
                                          <p:spTgt spid="7"/>
                                        </p:tgtEl>
                                      </p:cBhvr>
                                    </p:animEffect>
                                    <p:anim to="" calcmode="lin" valueType="num">
                                      <p:cBhvr>
                                        <p:cTn id="25"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par>
                                <p:cTn id="33" presetID="23" presetClass="exit" presetSubtype="16" fill="hold" grpId="1" nodeType="withEffect">
                                  <p:stCondLst>
                                    <p:cond delay="0"/>
                                  </p:stCondLst>
                                  <p:childTnLst>
                                    <p:anim calcmode="lin" valueType="num">
                                      <p:cBhvr>
                                        <p:cTn id="34" dur="500"/>
                                        <p:tgtEl>
                                          <p:spTgt spid="5"/>
                                        </p:tgtEl>
                                        <p:attrNameLst>
                                          <p:attrName>ppt_w</p:attrName>
                                        </p:attrNameLst>
                                      </p:cBhvr>
                                      <p:tavLst>
                                        <p:tav tm="0">
                                          <p:val>
                                            <p:strVal val="ppt_w"/>
                                          </p:val>
                                        </p:tav>
                                        <p:tav tm="100000">
                                          <p:val>
                                            <p:strVal val="4*ppt_w"/>
                                          </p:val>
                                        </p:tav>
                                      </p:tavLst>
                                    </p:anim>
                                    <p:anim calcmode="lin" valueType="num">
                                      <p:cBhvr>
                                        <p:cTn id="35" dur="500"/>
                                        <p:tgtEl>
                                          <p:spTgt spid="5"/>
                                        </p:tgtEl>
                                        <p:attrNameLst>
                                          <p:attrName>ppt_h</p:attrName>
                                        </p:attrNameLst>
                                      </p:cBhvr>
                                      <p:tavLst>
                                        <p:tav tm="0">
                                          <p:val>
                                            <p:strVal val="ppt_h"/>
                                          </p:val>
                                        </p:tav>
                                        <p:tav tm="100000">
                                          <p:val>
                                            <p:strVal val="4*ppt_h"/>
                                          </p:val>
                                        </p:tav>
                                      </p:tavLst>
                                    </p:anim>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3074"/>
                                        </p:tgtEl>
                                      </p:cBhvr>
                                    </p:animEffect>
                                    <p:set>
                                      <p:cBhvr>
                                        <p:cTn id="42" dur="1" fill="hold">
                                          <p:stCondLst>
                                            <p:cond delay="999"/>
                                          </p:stCondLst>
                                        </p:cTn>
                                        <p:tgtEl>
                                          <p:spTgt spid="3074"/>
                                        </p:tgtEl>
                                        <p:attrNameLst>
                                          <p:attrName>style.visibility</p:attrName>
                                        </p:attrNameLst>
                                      </p:cBhvr>
                                      <p:to>
                                        <p:strVal val="hidden"/>
                                      </p:to>
                                    </p:set>
                                  </p:childTnLst>
                                </p:cTn>
                              </p:par>
                              <p:par>
                                <p:cTn id="43" presetID="0" presetClass="exit" presetSubtype="0" fill="hold" grpId="1" nodeType="withEffect">
                                  <p:stCondLst>
                                    <p:cond delay="250"/>
                                  </p:stCondLst>
                                  <p:childTnLst>
                                    <p:set>
                                      <p:cBhvr>
                                        <p:cTn id="44" dur="1" fill="hold">
                                          <p:stCondLst>
                                            <p:cond delay="999"/>
                                          </p:stCondLst>
                                        </p:cTn>
                                        <p:tgtEl>
                                          <p:spTgt spid="6"/>
                                        </p:tgtEl>
                                        <p:attrNameLst>
                                          <p:attrName>style.visibility</p:attrName>
                                        </p:attrNameLst>
                                      </p:cBhvr>
                                      <p:to>
                                        <p:strVal val="hidden"/>
                                      </p:to>
                                    </p:set>
                                    <p:animEffect transition="out" filter="dissolve">
                                      <p:cBhvr>
                                        <p:cTn id="45" dur="1000">
                                          <p:stCondLst>
                                            <p:cond delay="0"/>
                                          </p:stCondLst>
                                        </p:cTn>
                                        <p:tgtEl>
                                          <p:spTgt spid="6"/>
                                        </p:tgtEl>
                                      </p:cBhvr>
                                    </p:animEffect>
                                    <p:anim to="" calcmode="lin" valueType="num">
                                      <p:cBhvr>
                                        <p:cTn id="46"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7"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48" presetID="0" presetClass="exit" presetSubtype="0" fill="hold" grpId="1" nodeType="withEffect">
                                  <p:stCondLst>
                                    <p:cond delay="250"/>
                                  </p:stCondLst>
                                  <p:childTnLst>
                                    <p:set>
                                      <p:cBhvr>
                                        <p:cTn id="49" dur="1" fill="hold">
                                          <p:stCondLst>
                                            <p:cond delay="999"/>
                                          </p:stCondLst>
                                        </p:cTn>
                                        <p:tgtEl>
                                          <p:spTgt spid="7"/>
                                        </p:tgtEl>
                                        <p:attrNameLst>
                                          <p:attrName>style.visibility</p:attrName>
                                        </p:attrNameLst>
                                      </p:cBhvr>
                                      <p:to>
                                        <p:strVal val="hidden"/>
                                      </p:to>
                                    </p:set>
                                    <p:animEffect transition="out" filter="dissolve">
                                      <p:cBhvr>
                                        <p:cTn id="50" dur="1000">
                                          <p:stCondLst>
                                            <p:cond delay="0"/>
                                          </p:stCondLst>
                                        </p:cTn>
                                        <p:tgtEl>
                                          <p:spTgt spid="7"/>
                                        </p:tgtEl>
                                      </p:cBhvr>
                                    </p:animEffect>
                                    <p:anim to="" calcmode="lin" valueType="num">
                                      <p:cBhvr>
                                        <p:cTn id="51"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52" dur="1000" fill="hold">
                                          <p:stCondLst>
                                            <p:cond delay="0"/>
                                          </p:stCondLst>
                                        </p:cTn>
                                        <p:tgtEl>
                                          <p:spTgt spid="7"/>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1"/>
      <p:bldP spid="5" grpId="0" animBg="1"/>
      <p:bldP spid="5" grpId="1" animBg="1"/>
      <p:bldP spid="5" grpId="2" animBg="1"/>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7DAEA-9B97-452B-9505-F47F8734D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1570604"/>
            <a:ext cx="8229600" cy="371679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 has shown you, O man, what   is good; And what does the LORD require of you But to do justly, To love mercy, And to walk humbly with your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Micah 6:8 </a:t>
            </a:r>
          </a:p>
        </p:txBody>
      </p:sp>
      <p:sp>
        <p:nvSpPr>
          <p:cNvPr id="4" name="Rectangle 12">
            <a:extLst>
              <a:ext uri="{FF2B5EF4-FFF2-40B4-BE49-F238E27FC236}">
                <a16:creationId xmlns:a16="http://schemas.microsoft.com/office/drawing/2014/main" id="{0B992B0C-2E71-435C-AB38-A8B2B885A902}"/>
              </a:ext>
            </a:extLst>
          </p:cNvPr>
          <p:cNvSpPr>
            <a:spLocks noChangeArrowheads="1"/>
          </p:cNvSpPr>
          <p:nvPr/>
        </p:nvSpPr>
        <p:spPr bwMode="auto">
          <a:xfrm>
            <a:off x="4884056" y="2909207"/>
            <a:ext cx="2895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6000" b="1" dirty="0">
                <a:solidFill>
                  <a:srgbClr val="FFC000"/>
                </a:solidFill>
                <a:effectLst>
                  <a:glow rad="127000">
                    <a:schemeClr val="tx1"/>
                  </a:glow>
                </a:effectLst>
                <a:latin typeface="Calibri" panose="020F0502020204030204" pitchFamily="34" charset="0"/>
              </a:rPr>
              <a:t>honesty</a:t>
            </a:r>
            <a:endParaRPr lang="en-US" altLang="en-US" sz="6000" b="1" i="1" dirty="0">
              <a:solidFill>
                <a:srgbClr val="FFC000"/>
              </a:solidFill>
              <a:effectLst>
                <a:glow rad="127000">
                  <a:schemeClr val="tx1"/>
                </a:glow>
              </a:effectLst>
              <a:latin typeface="Calibri" panose="020F0502020204030204" pitchFamily="34" charset="0"/>
            </a:endParaRPr>
          </a:p>
        </p:txBody>
      </p:sp>
      <p:sp>
        <p:nvSpPr>
          <p:cNvPr id="5" name="Rectangle 12">
            <a:extLst>
              <a:ext uri="{FF2B5EF4-FFF2-40B4-BE49-F238E27FC236}">
                <a16:creationId xmlns:a16="http://schemas.microsoft.com/office/drawing/2014/main" id="{69EA0953-5837-434D-9F04-B8FF6ACBDA77}"/>
              </a:ext>
            </a:extLst>
          </p:cNvPr>
          <p:cNvSpPr>
            <a:spLocks noChangeArrowheads="1"/>
          </p:cNvSpPr>
          <p:nvPr/>
        </p:nvSpPr>
        <p:spPr bwMode="auto">
          <a:xfrm>
            <a:off x="584199" y="3610712"/>
            <a:ext cx="417285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6000" b="1" dirty="0">
                <a:solidFill>
                  <a:srgbClr val="FF0000"/>
                </a:solidFill>
                <a:effectLst>
                  <a:glow rad="127000">
                    <a:schemeClr val="tx1"/>
                  </a:glow>
                </a:effectLst>
                <a:latin typeface="Calibri" panose="020F0502020204030204" pitchFamily="34" charset="0"/>
              </a:rPr>
              <a:t>kindhearted</a:t>
            </a:r>
            <a:endParaRPr lang="en-US" altLang="en-US" sz="6000" b="1" i="1" dirty="0">
              <a:solidFill>
                <a:srgbClr val="FF0000"/>
              </a:solidFill>
              <a:effectLst>
                <a:glow rad="127000">
                  <a:schemeClr val="tx1"/>
                </a:glow>
              </a:effectLst>
              <a:latin typeface="Calibri" panose="020F0502020204030204" pitchFamily="34" charset="0"/>
            </a:endParaRPr>
          </a:p>
        </p:txBody>
      </p:sp>
      <p:sp>
        <p:nvSpPr>
          <p:cNvPr id="6" name="Rectangle 12">
            <a:extLst>
              <a:ext uri="{FF2B5EF4-FFF2-40B4-BE49-F238E27FC236}">
                <a16:creationId xmlns:a16="http://schemas.microsoft.com/office/drawing/2014/main" id="{0E42D287-136D-4FFD-8A5E-DD5E454A4D39}"/>
              </a:ext>
            </a:extLst>
          </p:cNvPr>
          <p:cNvSpPr>
            <a:spLocks noChangeArrowheads="1"/>
          </p:cNvSpPr>
          <p:nvPr/>
        </p:nvSpPr>
        <p:spPr bwMode="auto">
          <a:xfrm>
            <a:off x="5011055" y="3610712"/>
            <a:ext cx="2895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6000" b="1" dirty="0">
                <a:solidFill>
                  <a:srgbClr val="9933FF"/>
                </a:solidFill>
                <a:effectLst>
                  <a:glow rad="127000">
                    <a:schemeClr val="tx1"/>
                  </a:glow>
                </a:effectLst>
                <a:latin typeface="Calibri" panose="020F0502020204030204" pitchFamily="34" charset="0"/>
              </a:rPr>
              <a:t>gentle</a:t>
            </a:r>
            <a:endParaRPr lang="en-US" altLang="en-US" sz="6000" b="1" i="1" dirty="0">
              <a:solidFill>
                <a:srgbClr val="9933FF"/>
              </a:solidFill>
              <a:effectLst>
                <a:glow rad="127000">
                  <a:schemeClr val="tx1"/>
                </a:glow>
              </a:effectLst>
              <a:latin typeface="Calibri" panose="020F0502020204030204" pitchFamily="34" charset="0"/>
            </a:endParaRPr>
          </a:p>
        </p:txBody>
      </p:sp>
    </p:spTree>
    <p:extLst>
      <p:ext uri="{BB962C8B-B14F-4D97-AF65-F5344CB8AC3E}">
        <p14:creationId xmlns:p14="http://schemas.microsoft.com/office/powerpoint/2010/main" val="17765850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5"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2674</TotalTime>
  <Words>1541</Words>
  <Application>Microsoft Office PowerPoint</Application>
  <PresentationFormat>On-screen Show (4:3)</PresentationFormat>
  <Paragraphs>144</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Berlin Sans FB Demi</vt:lpstr>
      <vt:lpstr>Calibri</vt:lpstr>
      <vt:lpstr>Ravie</vt:lpstr>
      <vt:lpstr>Default Design</vt:lpstr>
      <vt:lpstr>PowerPoint Presentation</vt:lpstr>
      <vt:lpstr>PowerPoint Presentation</vt:lpstr>
      <vt:lpstr>Give to the LORD the glory due His name; Bring an offering, and come into His courts. Oh, worship the LORD in the beauty of holiness! Tremble before Him, all the earth. — Psalms 96:8-9  </vt:lpstr>
      <vt:lpstr>Then Samuel said: "Has the LORD as great delight in burnt offerings and sacrifices, As in obeying the voice of the LORD? Behold, to obey is better than sacrifice, And to heed than the fat of rams.          — 1st Samuel 15:22  </vt:lpstr>
      <vt:lpstr>"To what purpose is the multitude of your sacrifices to Me?" Says the LORD. "I have had enough of burnt offerings of rams And the fat of fed cattle. I do not delight in the blood of bulls, Or of lambs or goats." — Isaiah 1:11 </vt:lpstr>
      <vt:lpstr>For I desire mercy and not sacrifice, And the knowledge of God more than burnt offerings.     — Hosea 6:6  </vt:lpstr>
      <vt:lpstr>To do righteousness and justice Is more acceptable to the LORD than sacrifice. — Proverbs 21:3 </vt:lpstr>
      <vt:lpstr>For You do not desire sacrifice, or else I would give it; You do not delight in burnt offering. The sacrifices of God are a broken spirit, A broken and a contrite heart - These, O God, You will   not despise. — Psalms 51:16-17 </vt:lpstr>
      <vt:lpstr>He has shown you, O man, what   is good; And what does the LORD require of you But to do justly, To love mercy, And to walk humbly with your God? — Micah 6:8 </vt:lpstr>
      <vt:lpstr>"But go and learn what this means: 'I desire mercy and not sacrifice.' For I did not come to call the righteous, but sinners, to repentance." — Matthew 9:13 </vt:lpstr>
      <vt:lpstr>When He had called the people to Himself, with His disciples also, He said to them, "Whoever desires to come after Me, let him deny himself, and take up his cross,  and follow Me. — Mark 8:34 </vt:lpstr>
      <vt:lpstr>"For whoever desires to save his life will lose it, but whoever loses his life for My sake and the gospel's will save it. For what will it profit a man if he gains the whole world, and loses his own soul? Or what will a man give in exchange for his soul?" — Mark 8:35-37 </vt:lpstr>
      <vt:lpstr>"Therefore bear fruits worthy of repentance, …" — Matthew 3:8  </vt:lpstr>
      <vt:lpstr>"And to love Him with all the heart, with all the understanding, with all the soul, and with all the strength, and to love one's neighbor as oneself, is more than all the whole burnt offerings and sacrifices." — Mark 12:33 </vt:lpstr>
      <vt:lpstr>And though I bestow all my goods to feed the poor, and though I give my body to be burned, but have not love, it profits me nothing. — 1st  Corinthians 13:3 </vt:lpstr>
      <vt:lpstr>"Greater love has no one than this, than to lay down one's life for his friends. You are My friends if you do whatever I command you. No longer do I call you servants, for a servant does not know what his master is doing; but I have called you friends, for all things that I heard from My Father I have made known to you."   — John 15:13-15 </vt:lpstr>
      <vt:lpstr>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 Romans 12:1-2 </vt:lpstr>
      <vt:lpstr>And those who are Christ's have crucified the flesh with its passions and desires. If we live in the Spirit, let us also walk in the Spirit. Let us not become conceited, provoking one another, envying one another. — Galatians 5:24-26 </vt:lpstr>
      <vt:lpstr>For the law, having a shadow of the good things to come, and not the very image of the things, can never with these same sacrifices, which they offer continually year by year, make those who approach perfect. — Hebrews 10:1 </vt:lpstr>
      <vt:lpstr>For then would they not have ceased to be offered? For the worshipers, once purified, would have had no more consciousness of sins. But in those sacrifices there is a reminder of sins every year. For it is not possible that the blood of bulls and goats could take away sins. — Hebrews 10:2-4  </vt:lpstr>
      <vt:lpstr>Therefore, when He came into the world, He said: "Sacrifice and offering You did not desire, But a body You have prepared for Me. In burnt offerings and sacrifices for sin You had no pleasure. Then I said, 'Behold, I have come--In the volume of the book it is written of Me--To do Your will, O God.'" — Hebrews 10:5-7 </vt:lpstr>
      <vt:lpstr>Previously saying, "Sacrifice         and offering, burnt offerings, and offerings for sin You did not desire, nor had pleasure in them" (which are offered according to the law), then He said, "Behold, I have   come to do Your will, O God." He takes away the first that He may establish the second. — Hebrews 10:8-9 </vt:lpstr>
      <vt:lpstr>By that will we have been sanctified through the offering of the body of Jesus Christ once for all. And every priest stands ministering daily and offering repeatedly the same sacrifices, which can never take away sins.   — Hebrews 10:10-11 </vt:lpstr>
      <vt:lpstr>But this Man, after He had offered one sacrifice for sins forever, sat down at the right hand of God, from that time waiting till His enemies are made His footstool. For by one offering He has perfected forever those who are being sanctified. — Hebrews 10:12-14 </vt:lpstr>
      <vt:lpstr>… you also, as living stones, are being built up a spiritual house, a holy priesthood, to offer up spiritual sacrifices acceptable to God through Jesus Christ. — 1st Peter 2:5 </vt:lpstr>
      <vt:lpstr>Therefore by Him let us continually offer the sacrifice        of praise to God, that is, the fruit of our lips, giving thanks to His name. But do not forget to do good and to share, for with such sacrifices God is well pleased.        — Hebrews 13:15-16 </vt:lpstr>
      <vt:lpstr>And walk in love, as Christ also has loved us and given Himself for us, an offering and a sacrifice to God for a sweet-smelling aroma. — Ephesians 5:2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229</cp:revision>
  <dcterms:created xsi:type="dcterms:W3CDTF">2014-04-12T23:55:49Z</dcterms:created>
  <dcterms:modified xsi:type="dcterms:W3CDTF">2018-08-27T04:17:06Z</dcterms:modified>
</cp:coreProperties>
</file>