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46" r:id="rId3"/>
    <p:sldId id="359" r:id="rId4"/>
    <p:sldId id="452" r:id="rId5"/>
    <p:sldId id="453" r:id="rId6"/>
    <p:sldId id="454" r:id="rId7"/>
    <p:sldId id="455" r:id="rId8"/>
    <p:sldId id="456" r:id="rId9"/>
    <p:sldId id="457" r:id="rId10"/>
    <p:sldId id="458" r:id="rId11"/>
    <p:sldId id="459" r:id="rId12"/>
    <p:sldId id="460" r:id="rId13"/>
    <p:sldId id="461" r:id="rId14"/>
    <p:sldId id="462" r:id="rId15"/>
    <p:sldId id="463" r:id="rId16"/>
    <p:sldId id="470" r:id="rId17"/>
    <p:sldId id="464" r:id="rId18"/>
    <p:sldId id="465" r:id="rId19"/>
    <p:sldId id="466" r:id="rId20"/>
    <p:sldId id="467" r:id="rId21"/>
    <p:sldId id="468" r:id="rId22"/>
    <p:sldId id="469" r:id="rId23"/>
    <p:sldId id="471" r:id="rId24"/>
    <p:sldId id="477" r:id="rId25"/>
    <p:sldId id="472" r:id="rId26"/>
    <p:sldId id="473" r:id="rId27"/>
    <p:sldId id="474" r:id="rId28"/>
    <p:sldId id="350" r:id="rId29"/>
    <p:sldId id="283" r:id="rId30"/>
    <p:sldId id="38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D2D"/>
    <a:srgbClr val="66FF33"/>
    <a:srgbClr val="FF9966"/>
    <a:srgbClr val="0066FF"/>
    <a:srgbClr val="9900CC"/>
    <a:srgbClr val="CC99FF"/>
    <a:srgbClr val="003300"/>
    <a:srgbClr val="0083E6"/>
    <a:srgbClr val="CCECFF"/>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7" autoAdjust="0"/>
    <p:restoredTop sz="84066" autoAdjust="0"/>
  </p:normalViewPr>
  <p:slideViewPr>
    <p:cSldViewPr snapToGrid="0">
      <p:cViewPr varScale="1">
        <p:scale>
          <a:sx n="77" d="100"/>
          <a:sy n="77" d="100"/>
        </p:scale>
        <p:origin x="14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3/7/2019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make the mistake of looking at creation’s temporary possessions over the Creator of eternal life. Contemplations of what others possess and desiring those things can distract one’s attention away from godliness, peace of heart, and thankfulness that</a:t>
            </a:r>
            <a:r>
              <a:rPr lang="en-US" baseline="0" dirty="0"/>
              <a:t> makes one whole</a:t>
            </a:r>
            <a:r>
              <a:rPr lang="en-US" dirty="0"/>
              <a:t>.</a:t>
            </a:r>
          </a:p>
        </p:txBody>
      </p:sp>
      <p:sp>
        <p:nvSpPr>
          <p:cNvPr id="4" name="Slide Number Placeholder 3"/>
          <p:cNvSpPr>
            <a:spLocks noGrp="1"/>
          </p:cNvSpPr>
          <p:nvPr>
            <p:ph type="sldNum" sz="quarter" idx="10"/>
          </p:nvPr>
        </p:nvSpPr>
        <p:spPr/>
        <p:txBody>
          <a:bodyPr/>
          <a:lstStyle/>
          <a:p>
            <a:fld id="{9C51D9B6-958F-4022-8446-FFC7E7C9F731}" type="slidenum">
              <a:rPr lang="en-US" smtClean="0"/>
              <a:t>22</a:t>
            </a:fld>
            <a:endParaRPr lang="en-US"/>
          </a:p>
        </p:txBody>
      </p:sp>
    </p:spTree>
    <p:extLst>
      <p:ext uri="{BB962C8B-B14F-4D97-AF65-F5344CB8AC3E}">
        <p14:creationId xmlns:p14="http://schemas.microsoft.com/office/powerpoint/2010/main" val="139690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Possessions</a:t>
            </a:r>
          </a:p>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23</a:t>
            </a:fld>
            <a:endParaRPr lang="en-US"/>
          </a:p>
        </p:txBody>
      </p:sp>
    </p:spTree>
    <p:extLst>
      <p:ext uri="{BB962C8B-B14F-4D97-AF65-F5344CB8AC3E}">
        <p14:creationId xmlns:p14="http://schemas.microsoft.com/office/powerpoint/2010/main" val="203241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Envy fills the needles of greed piercing all peace of heart</a:t>
            </a:r>
          </a:p>
        </p:txBody>
      </p:sp>
      <p:sp>
        <p:nvSpPr>
          <p:cNvPr id="4" name="Slide Number Placeholder 3"/>
          <p:cNvSpPr>
            <a:spLocks noGrp="1"/>
          </p:cNvSpPr>
          <p:nvPr>
            <p:ph type="sldNum" sz="quarter" idx="10"/>
          </p:nvPr>
        </p:nvSpPr>
        <p:spPr/>
        <p:txBody>
          <a:bodyPr/>
          <a:lstStyle/>
          <a:p>
            <a:fld id="{934C9568-E3D6-45BA-A626-EF0F78B9350D}" type="slidenum">
              <a:rPr lang="en-US" smtClean="0"/>
              <a:t>28</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1D9B6-958F-4022-8446-FFC7E7C9F731}" type="slidenum">
              <a:rPr lang="en-US" smtClean="0"/>
              <a:t>29</a:t>
            </a:fld>
            <a:endParaRPr lang="en-US"/>
          </a:p>
        </p:txBody>
      </p:sp>
    </p:spTree>
    <p:extLst>
      <p:ext uri="{BB962C8B-B14F-4D97-AF65-F5344CB8AC3E}">
        <p14:creationId xmlns:p14="http://schemas.microsoft.com/office/powerpoint/2010/main" val="428837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30</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214290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131165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tests us in the flesh to expose our strength over it,</a:t>
            </a:r>
            <a:r>
              <a:rPr lang="en-US" baseline="0" dirty="0"/>
              <a:t> not to succumb to our weakness of reckless desires, and to submit to its’ carnal indulgences. Absent of what God wants, uncontrolled desires have the potential to unleash heinous uncaring empathetic results causing grief among the meek. Anger has never rejoiced in peace.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387745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396134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568114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live in the shadows of their own lies. There are visibly good people holding hidden dark hearts. To come clean with God one must rise to be honest with self,</a:t>
            </a:r>
            <a:r>
              <a:rPr lang="en-US" baseline="0" dirty="0"/>
              <a:t> which then enables that genuineness that assists all in the hope we live for. </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350520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340420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2182780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FD9F67-35CB-49DC-B386-2C9B8E768DD8}"/>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4" name="Title 1">
            <a:extLst>
              <a:ext uri="{FF2B5EF4-FFF2-40B4-BE49-F238E27FC236}">
                <a16:creationId xmlns:a16="http://schemas.microsoft.com/office/drawing/2014/main" id="{DA8A022E-01AE-4A03-AA24-C3834EBECE9E}"/>
              </a:ext>
            </a:extLst>
          </p:cNvPr>
          <p:cNvSpPr txBox="1">
            <a:spLocks/>
          </p:cNvSpPr>
          <p:nvPr/>
        </p:nvSpPr>
        <p:spPr>
          <a:xfrm>
            <a:off x="945808" y="2058191"/>
            <a:ext cx="13788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envy</a:t>
            </a:r>
          </a:p>
        </p:txBody>
      </p:sp>
      <p:sp>
        <p:nvSpPr>
          <p:cNvPr id="3074" name="Rectangle 2"/>
          <p:cNvSpPr>
            <a:spLocks noGrp="1" noChangeArrowheads="1"/>
          </p:cNvSpPr>
          <p:nvPr>
            <p:ph type="title"/>
          </p:nvPr>
        </p:nvSpPr>
        <p:spPr>
          <a:xfrm>
            <a:off x="326036" y="289719"/>
            <a:ext cx="8491928"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being filled with all unrighteousness, sexual immorality, wickedness, covetousness, maliciousness; full of envy, murder, strife, deceit, evil-mindedness; they are whisperers, backbiters, haters of God, violent, proud, boasters, inventors of evil things, disobedient to parents, undiscerning, untrustworthy, unloving, unforgiving, unmerciful;  </a:t>
            </a:r>
            <a:r>
              <a:rPr lang="en-US" altLang="en-US" sz="2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28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1:29–31 </a:t>
            </a:r>
          </a:p>
        </p:txBody>
      </p:sp>
    </p:spTree>
    <p:extLst>
      <p:ext uri="{BB962C8B-B14F-4D97-AF65-F5344CB8AC3E}">
        <p14:creationId xmlns:p14="http://schemas.microsoft.com/office/powerpoint/2010/main" val="210482750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BADFB6-D6CB-4970-807A-181DCBA82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 y="0"/>
            <a:ext cx="9144000" cy="7755037"/>
          </a:xfrm>
          <a:prstGeom prst="rect">
            <a:avLst/>
          </a:prstGeom>
        </p:spPr>
      </p:pic>
      <p:sp>
        <p:nvSpPr>
          <p:cNvPr id="14" name="Title 1"/>
          <p:cNvSpPr txBox="1">
            <a:spLocks/>
          </p:cNvSpPr>
          <p:nvPr/>
        </p:nvSpPr>
        <p:spPr>
          <a:xfrm>
            <a:off x="499065" y="2787081"/>
            <a:ext cx="2165131" cy="627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practice</a:t>
            </a:r>
          </a:p>
        </p:txBody>
      </p:sp>
      <p:sp>
        <p:nvSpPr>
          <p:cNvPr id="3074" name="Rectangle 2"/>
          <p:cNvSpPr>
            <a:spLocks noGrp="1" noChangeArrowheads="1"/>
          </p:cNvSpPr>
          <p:nvPr>
            <p:ph type="title"/>
          </p:nvPr>
        </p:nvSpPr>
        <p:spPr>
          <a:xfrm>
            <a:off x="457200" y="1332784"/>
            <a:ext cx="8229600" cy="419243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who, knowing the righteous judgment of God, that those who practice such things are deserving of death, not only do the same but also approve of those who practice them.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1:32 </a:t>
            </a:r>
          </a:p>
        </p:txBody>
      </p:sp>
      <p:sp>
        <p:nvSpPr>
          <p:cNvPr id="6" name="Rectangle 2"/>
          <p:cNvSpPr txBox="1">
            <a:spLocks noChangeArrowheads="1"/>
          </p:cNvSpPr>
          <p:nvPr/>
        </p:nvSpPr>
        <p:spPr bwMode="auto">
          <a:xfrm>
            <a:off x="631274" y="3431725"/>
            <a:ext cx="3306026" cy="28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        death</a:t>
            </a:r>
          </a:p>
          <a:p>
            <a:pPr algn="l" eaLnBrk="1" hangingPunct="1"/>
            <a:r>
              <a:rPr lang="en-US" altLang="en-US" b="1"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     to who</a:t>
            </a:r>
          </a:p>
          <a:p>
            <a:pPr algn="l" eaLnBrk="1" hangingPunct="1"/>
            <a:r>
              <a:rPr lang="en-US" altLang="en-US" b="1"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practice sin</a:t>
            </a:r>
          </a:p>
        </p:txBody>
      </p:sp>
      <p:sp>
        <p:nvSpPr>
          <p:cNvPr id="5"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104324" y="2038768"/>
            <a:ext cx="51235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judgment of 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1453600" y="3339481"/>
            <a:ext cx="1651849" cy="8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death</a:t>
            </a:r>
          </a:p>
        </p:txBody>
      </p:sp>
      <p:sp>
        <p:nvSpPr>
          <p:cNvPr id="8"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5431377" y="4009295"/>
            <a:ext cx="672903" cy="8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a:t>
            </a:r>
          </a:p>
        </p:txBody>
      </p:sp>
      <p:sp>
        <p:nvSpPr>
          <p:cNvPr id="9"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6000111" y="4011676"/>
            <a:ext cx="619115" cy="8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a:t>
            </a:r>
          </a:p>
        </p:txBody>
      </p:sp>
      <p:sp>
        <p:nvSpPr>
          <p:cNvPr id="10"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6906903" y="4009229"/>
            <a:ext cx="1382908" cy="8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who</a:t>
            </a:r>
          </a:p>
        </p:txBody>
      </p:sp>
      <p:sp>
        <p:nvSpPr>
          <p:cNvPr id="11"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1358351" y="4728040"/>
            <a:ext cx="2135943" cy="75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practice</a:t>
            </a:r>
          </a:p>
        </p:txBody>
      </p:sp>
      <p:sp>
        <p:nvSpPr>
          <p:cNvPr id="12"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6674589" y="2665775"/>
            <a:ext cx="522296" cy="8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p>
        </p:txBody>
      </p:sp>
      <p:sp>
        <p:nvSpPr>
          <p:cNvPr id="13"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7605500" y="2668156"/>
            <a:ext cx="812751" cy="8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a:t>
            </a:r>
          </a:p>
        </p:txBody>
      </p:sp>
      <p:sp>
        <p:nvSpPr>
          <p:cNvPr id="4" name="Rectangle 2" hidden="1">
            <a:extLst>
              <a:ext uri="{FF2B5EF4-FFF2-40B4-BE49-F238E27FC236}">
                <a16:creationId xmlns:a16="http://schemas.microsoft.com/office/drawing/2014/main" id="{157CC682-EC4E-4A49-B454-F8B2B4514C4B}"/>
              </a:ext>
            </a:extLst>
          </p:cNvPr>
          <p:cNvSpPr txBox="1">
            <a:spLocks noChangeArrowheads="1"/>
          </p:cNvSpPr>
          <p:nvPr/>
        </p:nvSpPr>
        <p:spPr bwMode="auto">
          <a:xfrm>
            <a:off x="2220687" y="2133264"/>
            <a:ext cx="51235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judgment of 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1758781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8" presetClass="emph" presetSubtype="0" fill="hold" grpId="1" nodeType="withEffect">
                                  <p:stCondLst>
                                    <p:cond delay="0"/>
                                  </p:stCondLst>
                                  <p:childTnLst>
                                    <p:set>
                                      <p:cBhvr override="childStyle">
                                        <p:cTn id="9" dur="500" fill="hold"/>
                                        <p:tgtEl>
                                          <p:spTgt spid="14"/>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2"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42" presetClass="path" presetSubtype="0" accel="50000" decel="50000" fill="hold" grpId="1" nodeType="withEffect">
                                  <p:stCondLst>
                                    <p:cond delay="0"/>
                                  </p:stCondLst>
                                  <p:childTnLst>
                                    <p:animMotion origin="layout" path="M -3.05556E-6 2.22222E-6 L 0.2316 0.01366 " pathEditMode="relative" rAng="0" ptsTypes="AA">
                                      <p:cBhvr>
                                        <p:cTn id="16" dur="2000" fill="hold"/>
                                        <p:tgtEl>
                                          <p:spTgt spid="5"/>
                                        </p:tgtEl>
                                        <p:attrNameLst>
                                          <p:attrName>ppt_x</p:attrName>
                                          <p:attrName>ppt_y</p:attrName>
                                        </p:attrNameLst>
                                      </p:cBhvr>
                                      <p:rCtr x="11580" y="671"/>
                                    </p:animMotion>
                                  </p:childTnLst>
                                </p:cTn>
                              </p:par>
                              <p:par>
                                <p:cTn id="17" presetID="10"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childTnLst>
                                </p:cTn>
                              </p:par>
                              <p:par>
                                <p:cTn id="38" presetID="0" presetClass="path" presetSubtype="0" accel="50000" decel="50000" fill="hold" grpId="0" nodeType="withEffect">
                                  <p:stCondLst>
                                    <p:cond delay="0"/>
                                  </p:stCondLst>
                                  <p:childTnLst>
                                    <p:animMotion origin="layout" path="M 4.44444E-6 4.44444E-6 L 0.01406 0.05833 " pathEditMode="relative" rAng="0" ptsTypes="AA">
                                      <p:cBhvr>
                                        <p:cTn id="39" dur="2000" fill="hold"/>
                                        <p:tgtEl>
                                          <p:spTgt spid="7"/>
                                        </p:tgtEl>
                                        <p:attrNameLst>
                                          <p:attrName>ppt_x</p:attrName>
                                          <p:attrName>ppt_y</p:attrName>
                                        </p:attrNameLst>
                                      </p:cBhvr>
                                      <p:rCtr x="694" y="2917"/>
                                    </p:animMotion>
                                  </p:childTnLst>
                                </p:cTn>
                              </p:par>
                              <p:par>
                                <p:cTn id="40" presetID="0" presetClass="path" presetSubtype="0" accel="50000" decel="50000" fill="hold" grpId="0" nodeType="withEffect">
                                  <p:stCondLst>
                                    <p:cond delay="0"/>
                                  </p:stCondLst>
                                  <p:childTnLst>
                                    <p:animMotion origin="layout" path="M 8.33333E-7 -7.40741E-7 L -0.4717 0.05857 " pathEditMode="relative" rAng="0" ptsTypes="AA">
                                      <p:cBhvr>
                                        <p:cTn id="41" dur="2000" fill="hold"/>
                                        <p:tgtEl>
                                          <p:spTgt spid="8"/>
                                        </p:tgtEl>
                                        <p:attrNameLst>
                                          <p:attrName>ppt_x</p:attrName>
                                          <p:attrName>ppt_y</p:attrName>
                                        </p:attrNameLst>
                                      </p:cBhvr>
                                      <p:rCtr x="-23594" y="2917"/>
                                    </p:animMotion>
                                  </p:childTnLst>
                                </p:cTn>
                              </p:par>
                              <p:par>
                                <p:cTn id="42" presetID="0" presetClass="path" presetSubtype="0" accel="50000" decel="50000" fill="hold" grpId="0" nodeType="withEffect">
                                  <p:stCondLst>
                                    <p:cond delay="0"/>
                                  </p:stCondLst>
                                  <p:childTnLst>
                                    <p:animMotion origin="layout" path="M -4.16667E-6 -2.22222E-6 L -0.50416 0.05834 " pathEditMode="relative" rAng="0" ptsTypes="AA">
                                      <p:cBhvr>
                                        <p:cTn id="43" dur="2000" fill="hold"/>
                                        <p:tgtEl>
                                          <p:spTgt spid="9"/>
                                        </p:tgtEl>
                                        <p:attrNameLst>
                                          <p:attrName>ppt_x</p:attrName>
                                          <p:attrName>ppt_y</p:attrName>
                                        </p:attrNameLst>
                                      </p:cBhvr>
                                      <p:rCtr x="-25208" y="2917"/>
                                    </p:animMotion>
                                  </p:childTnLst>
                                </p:cTn>
                              </p:par>
                              <p:par>
                                <p:cTn id="44" presetID="0" presetClass="path" presetSubtype="0" accel="50000" decel="50000" fill="hold" grpId="0" nodeType="withEffect">
                                  <p:stCondLst>
                                    <p:cond delay="0"/>
                                  </p:stCondLst>
                                  <p:childTnLst>
                                    <p:animMotion origin="layout" path="M -2.77778E-6 7.40741E-7 L -0.55902 0.05926 " pathEditMode="relative" rAng="0" ptsTypes="AA">
                                      <p:cBhvr>
                                        <p:cTn id="45" dur="2000" fill="hold"/>
                                        <p:tgtEl>
                                          <p:spTgt spid="10"/>
                                        </p:tgtEl>
                                        <p:attrNameLst>
                                          <p:attrName>ppt_x</p:attrName>
                                          <p:attrName>ppt_y</p:attrName>
                                        </p:attrNameLst>
                                      </p:cBhvr>
                                      <p:rCtr x="-27951" y="2963"/>
                                    </p:animMotion>
                                  </p:childTnLst>
                                </p:cTn>
                              </p:par>
                              <p:par>
                                <p:cTn id="46" presetID="0" presetClass="path" presetSubtype="0" accel="50000" decel="50000" fill="hold" grpId="0" nodeType="withEffect">
                                  <p:stCondLst>
                                    <p:cond delay="0"/>
                                  </p:stCondLst>
                                  <p:childTnLst>
                                    <p:animMotion origin="layout" path="M 2.22222E-6 -4.44444E-6 L -0.08438 0.05857 " pathEditMode="relative" rAng="0" ptsTypes="AA">
                                      <p:cBhvr>
                                        <p:cTn id="47" dur="2000" fill="hold"/>
                                        <p:tgtEl>
                                          <p:spTgt spid="11"/>
                                        </p:tgtEl>
                                        <p:attrNameLst>
                                          <p:attrName>ppt_x</p:attrName>
                                          <p:attrName>ppt_y</p:attrName>
                                        </p:attrNameLst>
                                      </p:cBhvr>
                                      <p:rCtr x="-4219" y="2917"/>
                                    </p:animMotion>
                                  </p:childTnLst>
                                </p:cTn>
                              </p:par>
                              <p:par>
                                <p:cTn id="48" presetID="0" presetClass="path" presetSubtype="0" accel="81000" decel="19000" fill="hold" grpId="0" nodeType="withEffect">
                                  <p:stCondLst>
                                    <p:cond delay="0"/>
                                  </p:stCondLst>
                                  <p:childTnLst>
                                    <p:animMotion origin="layout" path="M -3.33333E-6 4.07407E-6 L -0.45052 0.35254 " pathEditMode="relative" rAng="0" ptsTypes="AA">
                                      <p:cBhvr>
                                        <p:cTn id="49" dur="2000" fill="hold"/>
                                        <p:tgtEl>
                                          <p:spTgt spid="12"/>
                                        </p:tgtEl>
                                        <p:attrNameLst>
                                          <p:attrName>ppt_x</p:attrName>
                                          <p:attrName>ppt_y</p:attrName>
                                        </p:attrNameLst>
                                      </p:cBhvr>
                                      <p:rCtr x="-22535" y="17616"/>
                                    </p:animMotion>
                                  </p:childTnLst>
                                </p:cTn>
                              </p:par>
                              <p:par>
                                <p:cTn id="50" presetID="0" presetClass="path" presetSubtype="0" accel="81000" decel="19000" fill="hold" grpId="0" nodeType="withEffect">
                                  <p:stCondLst>
                                    <p:cond delay="0"/>
                                  </p:stCondLst>
                                  <p:childTnLst>
                                    <p:animMotion origin="layout" path="M 4.72222E-6 1.11111E-6 L -0.53247 0.35208 " pathEditMode="relative" rAng="0" ptsTypes="AA">
                                      <p:cBhvr>
                                        <p:cTn id="51" dur="2000" fill="hold"/>
                                        <p:tgtEl>
                                          <p:spTgt spid="13"/>
                                        </p:tgtEl>
                                        <p:attrNameLst>
                                          <p:attrName>ppt_x</p:attrName>
                                          <p:attrName>ppt_y</p:attrName>
                                        </p:attrNameLst>
                                      </p:cBhvr>
                                      <p:rCtr x="-26632" y="17593"/>
                                    </p:animMotion>
                                  </p:childTnLst>
                                </p:cTn>
                              </p:par>
                              <p:par>
                                <p:cTn id="52" presetID="10" presetClass="exit" presetSubtype="0" fill="hold" grpId="1" nodeType="withEffect">
                                  <p:stCondLst>
                                    <p:cond delay="0"/>
                                  </p:stCondLst>
                                  <p:childTnLst>
                                    <p:animEffect transition="out" filter="fade">
                                      <p:cBhvr>
                                        <p:cTn id="53" dur="1250"/>
                                        <p:tgtEl>
                                          <p:spTgt spid="3074"/>
                                        </p:tgtEl>
                                      </p:cBhvr>
                                    </p:animEffect>
                                    <p:set>
                                      <p:cBhvr>
                                        <p:cTn id="54" dur="1" fill="hold">
                                          <p:stCondLst>
                                            <p:cond delay="1249"/>
                                          </p:stCondLst>
                                        </p:cTn>
                                        <p:tgtEl>
                                          <p:spTgt spid="3074"/>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250"/>
                                        <p:tgtEl>
                                          <p:spTgt spid="14"/>
                                        </p:tgtEl>
                                      </p:cBhvr>
                                    </p:animEffect>
                                    <p:set>
                                      <p:cBhvr>
                                        <p:cTn id="57" dur="1" fill="hold">
                                          <p:stCondLst>
                                            <p:cond delay="249"/>
                                          </p:stCondLst>
                                        </p:cTn>
                                        <p:tgtEl>
                                          <p:spTgt spid="14"/>
                                        </p:tgtEl>
                                        <p:attrNameLst>
                                          <p:attrName>style.visibility</p:attrName>
                                        </p:attrNameLst>
                                      </p:cBhvr>
                                      <p:to>
                                        <p:strVal val="hidden"/>
                                      </p:to>
                                    </p:set>
                                  </p:childTnLst>
                                </p:cTn>
                              </p:par>
                              <p:par>
                                <p:cTn id="58" presetID="3" presetClass="emph" presetSubtype="2" fill="hold" grpId="3" nodeType="withEffect">
                                  <p:stCondLst>
                                    <p:cond delay="0"/>
                                  </p:stCondLst>
                                  <p:childTnLst>
                                    <p:animClr clrSpc="rgb" dir="cw">
                                      <p:cBhvr override="childStyle">
                                        <p:cTn id="59" dur="2000" fill="hold"/>
                                        <p:tgtEl>
                                          <p:spTgt spid="7"/>
                                        </p:tgtEl>
                                        <p:attrNameLst>
                                          <p:attrName>style.color</p:attrName>
                                        </p:attrNameLst>
                                      </p:cBhvr>
                                      <p:to>
                                        <a:srgbClr val="FF0000"/>
                                      </p:to>
                                    </p:animClr>
                                  </p:childTnLst>
                                </p:cTn>
                              </p:par>
                              <p:par>
                                <p:cTn id="60" presetID="3" presetClass="emph" presetSubtype="2" fill="hold" grpId="3" nodeType="withEffect">
                                  <p:stCondLst>
                                    <p:cond delay="0"/>
                                  </p:stCondLst>
                                  <p:childTnLst>
                                    <p:animClr clrSpc="rgb" dir="cw">
                                      <p:cBhvr override="childStyle">
                                        <p:cTn id="61" dur="2000" fill="hold"/>
                                        <p:tgtEl>
                                          <p:spTgt spid="8"/>
                                        </p:tgtEl>
                                        <p:attrNameLst>
                                          <p:attrName>style.color</p:attrName>
                                        </p:attrNameLst>
                                      </p:cBhvr>
                                      <p:to>
                                        <a:srgbClr val="FF0000"/>
                                      </p:to>
                                    </p:animClr>
                                  </p:childTnLst>
                                </p:cTn>
                              </p:par>
                              <p:par>
                                <p:cTn id="62" presetID="3" presetClass="emph" presetSubtype="2" fill="hold" grpId="3" nodeType="withEffect">
                                  <p:stCondLst>
                                    <p:cond delay="0"/>
                                  </p:stCondLst>
                                  <p:childTnLst>
                                    <p:animClr clrSpc="rgb" dir="cw">
                                      <p:cBhvr override="childStyle">
                                        <p:cTn id="63" dur="2000" fill="hold"/>
                                        <p:tgtEl>
                                          <p:spTgt spid="9"/>
                                        </p:tgtEl>
                                        <p:attrNameLst>
                                          <p:attrName>style.color</p:attrName>
                                        </p:attrNameLst>
                                      </p:cBhvr>
                                      <p:to>
                                        <a:srgbClr val="FF0000"/>
                                      </p:to>
                                    </p:animClr>
                                  </p:childTnLst>
                                </p:cTn>
                              </p:par>
                              <p:par>
                                <p:cTn id="64" presetID="3" presetClass="emph" presetSubtype="2" fill="hold" grpId="3" nodeType="withEffect">
                                  <p:stCondLst>
                                    <p:cond delay="0"/>
                                  </p:stCondLst>
                                  <p:childTnLst>
                                    <p:animClr clrSpc="rgb" dir="cw">
                                      <p:cBhvr override="childStyle">
                                        <p:cTn id="65" dur="2000" fill="hold"/>
                                        <p:tgtEl>
                                          <p:spTgt spid="10"/>
                                        </p:tgtEl>
                                        <p:attrNameLst>
                                          <p:attrName>style.color</p:attrName>
                                        </p:attrNameLst>
                                      </p:cBhvr>
                                      <p:to>
                                        <a:srgbClr val="FF0000"/>
                                      </p:to>
                                    </p:animClr>
                                  </p:childTnLst>
                                </p:cTn>
                              </p:par>
                              <p:par>
                                <p:cTn id="66" presetID="3" presetClass="emph" presetSubtype="2" fill="hold" grpId="3" nodeType="withEffect">
                                  <p:stCondLst>
                                    <p:cond delay="0"/>
                                  </p:stCondLst>
                                  <p:childTnLst>
                                    <p:animClr clrSpc="rgb" dir="cw">
                                      <p:cBhvr override="childStyle">
                                        <p:cTn id="67" dur="2000" fill="hold"/>
                                        <p:tgtEl>
                                          <p:spTgt spid="11"/>
                                        </p:tgtEl>
                                        <p:attrNameLst>
                                          <p:attrName>style.color</p:attrName>
                                        </p:attrNameLst>
                                      </p:cBhvr>
                                      <p:to>
                                        <a:srgbClr val="FF0000"/>
                                      </p:to>
                                    </p:animClr>
                                  </p:childTnLst>
                                </p:cTn>
                              </p:par>
                              <p:par>
                                <p:cTn id="68" presetID="3" presetClass="emph" presetSubtype="2" fill="hold" grpId="3" nodeType="withEffect">
                                  <p:stCondLst>
                                    <p:cond delay="0"/>
                                  </p:stCondLst>
                                  <p:childTnLst>
                                    <p:animClr clrSpc="rgb" dir="cw">
                                      <p:cBhvr override="childStyle">
                                        <p:cTn id="69" dur="2000" fill="hold"/>
                                        <p:tgtEl>
                                          <p:spTgt spid="12"/>
                                        </p:tgtEl>
                                        <p:attrNameLst>
                                          <p:attrName>style.color</p:attrName>
                                        </p:attrNameLst>
                                      </p:cBhvr>
                                      <p:to>
                                        <a:srgbClr val="FF0000"/>
                                      </p:to>
                                    </p:animClr>
                                  </p:childTnLst>
                                </p:cTn>
                              </p:par>
                              <p:par>
                                <p:cTn id="70" presetID="3" presetClass="emph" presetSubtype="2" fill="hold" grpId="3" nodeType="withEffect">
                                  <p:stCondLst>
                                    <p:cond delay="0"/>
                                  </p:stCondLst>
                                  <p:childTnLst>
                                    <p:animClr clrSpc="rgb" dir="cw">
                                      <p:cBhvr override="childStyle">
                                        <p:cTn id="71" dur="2000" fill="hold"/>
                                        <p:tgtEl>
                                          <p:spTgt spid="13"/>
                                        </p:tgtEl>
                                        <p:attrNameLst>
                                          <p:attrName>style.color</p:attrName>
                                        </p:attrNameLst>
                                      </p:cBhvr>
                                      <p:to>
                                        <a:srgbClr val="FF0000"/>
                                      </p:to>
                                    </p:animClr>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250"/>
                                        <p:tgtEl>
                                          <p:spTgt spid="6"/>
                                        </p:tgtEl>
                                      </p:cBhvr>
                                    </p:animEffect>
                                  </p:childTnLst>
                                </p:cTn>
                              </p:par>
                              <p:par>
                                <p:cTn id="76" presetID="10" presetClass="exit" presetSubtype="0" fill="hold" grpId="2" nodeType="withEffect">
                                  <p:stCondLst>
                                    <p:cond delay="0"/>
                                  </p:stCondLst>
                                  <p:childTnLst>
                                    <p:animEffect transition="out" filter="fade">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12"/>
                                        </p:tgtEl>
                                      </p:cBhvr>
                                    </p:animEffect>
                                    <p:set>
                                      <p:cBhvr>
                                        <p:cTn id="93" dur="1" fill="hold">
                                          <p:stCondLst>
                                            <p:cond delay="499"/>
                                          </p:stCondLst>
                                        </p:cTn>
                                        <p:tgtEl>
                                          <p:spTgt spid="12"/>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3" presetClass="exit" presetSubtype="32" fill="hold" grpId="2" nodeType="clickEffect">
                                  <p:stCondLst>
                                    <p:cond delay="0"/>
                                  </p:stCondLst>
                                  <p:childTnLst>
                                    <p:anim calcmode="lin" valueType="num">
                                      <p:cBhvr>
                                        <p:cTn id="100" dur="1000"/>
                                        <p:tgtEl>
                                          <p:spTgt spid="6"/>
                                        </p:tgtEl>
                                        <p:attrNameLst>
                                          <p:attrName>ppt_w</p:attrName>
                                        </p:attrNameLst>
                                      </p:cBhvr>
                                      <p:tavLst>
                                        <p:tav tm="0">
                                          <p:val>
                                            <p:strVal val="ppt_w"/>
                                          </p:val>
                                        </p:tav>
                                        <p:tav tm="100000">
                                          <p:val>
                                            <p:fltVal val="0"/>
                                          </p:val>
                                        </p:tav>
                                      </p:tavLst>
                                    </p:anim>
                                    <p:anim calcmode="lin" valueType="num">
                                      <p:cBhvr>
                                        <p:cTn id="101" dur="1000"/>
                                        <p:tgtEl>
                                          <p:spTgt spid="6"/>
                                        </p:tgtEl>
                                        <p:attrNameLst>
                                          <p:attrName>ppt_h</p:attrName>
                                        </p:attrNameLst>
                                      </p:cBhvr>
                                      <p:tavLst>
                                        <p:tav tm="0">
                                          <p:val>
                                            <p:strVal val="ppt_h"/>
                                          </p:val>
                                        </p:tav>
                                        <p:tav tm="100000">
                                          <p:val>
                                            <p:fltVal val="0"/>
                                          </p:val>
                                        </p:tav>
                                      </p:tavLst>
                                    </p:anim>
                                    <p:set>
                                      <p:cBhvr>
                                        <p:cTn id="102" dur="1" fill="hold">
                                          <p:stCondLst>
                                            <p:cond delay="999"/>
                                          </p:stCondLst>
                                        </p:cTn>
                                        <p:tgtEl>
                                          <p:spTgt spid="6"/>
                                        </p:tgtEl>
                                        <p:attrNameLst>
                                          <p:attrName>style.visibility</p:attrName>
                                        </p:attrNameLst>
                                      </p:cBhvr>
                                      <p:to>
                                        <p:strVal val="hidden"/>
                                      </p:to>
                                    </p:set>
                                  </p:childTnLst>
                                </p:cTn>
                              </p:par>
                              <p:par>
                                <p:cTn id="103" presetID="42" presetClass="path" presetSubtype="0" accel="50000" decel="50000" fill="hold" grpId="1" nodeType="withEffect">
                                  <p:stCondLst>
                                    <p:cond delay="0"/>
                                  </p:stCondLst>
                                  <p:childTnLst>
                                    <p:animMotion origin="layout" path="M 3.61111E-6 4.44444E-6 L 0.06892 -0.11899 " pathEditMode="relative" rAng="0" ptsTypes="AA">
                                      <p:cBhvr>
                                        <p:cTn id="104" dur="1000" fill="hold"/>
                                        <p:tgtEl>
                                          <p:spTgt spid="6"/>
                                        </p:tgtEl>
                                        <p:attrNameLst>
                                          <p:attrName>ppt_x</p:attrName>
                                          <p:attrName>ppt_y</p:attrName>
                                        </p:attrNameLst>
                                      </p:cBhvr>
                                      <p:rCtr x="3438"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3074" grpId="1"/>
      <p:bldP spid="6" grpId="0"/>
      <p:bldP spid="6" grpId="1"/>
      <p:bldP spid="6" grpId="2"/>
      <p:bldP spid="5" grpId="1"/>
      <p:bldP spid="5" grpId="2"/>
      <p:bldP spid="7" grpId="0"/>
      <p:bldP spid="7" grpId="1"/>
      <p:bldP spid="7" grpId="2"/>
      <p:bldP spid="7" grpId="3"/>
      <p:bldP spid="8" grpId="0"/>
      <p:bldP spid="8" grpId="1"/>
      <p:bldP spid="8" grpId="2"/>
      <p:bldP spid="8" grpId="3"/>
      <p:bldP spid="9" grpId="0"/>
      <p:bldP spid="9" grpId="1"/>
      <p:bldP spid="9" grpId="2"/>
      <p:bldP spid="9" grpId="3"/>
      <p:bldP spid="10" grpId="0"/>
      <p:bldP spid="10" grpId="1"/>
      <p:bldP spid="10" grpId="2"/>
      <p:bldP spid="10" grpId="3"/>
      <p:bldP spid="11" grpId="0"/>
      <p:bldP spid="11" grpId="1"/>
      <p:bldP spid="11" grpId="2"/>
      <p:bldP spid="11" grpId="3"/>
      <p:bldP spid="12" grpId="0"/>
      <p:bldP spid="12" grpId="1"/>
      <p:bldP spid="12" grpId="2"/>
      <p:bldP spid="12" grpId="3"/>
      <p:bldP spid="13" grpId="0"/>
      <p:bldP spid="13" grpId="1"/>
      <p:bldP spid="13" grpId="2"/>
      <p:bldP spid="13"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E5CF7B-262B-4F7C-B180-E341CAAE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72176" cy="6858001"/>
          </a:xfrm>
          <a:prstGeom prst="rect">
            <a:avLst/>
          </a:prstGeom>
        </p:spPr>
      </p:pic>
      <p:sp>
        <p:nvSpPr>
          <p:cNvPr id="5" name="Title 1">
            <a:extLst>
              <a:ext uri="{FF2B5EF4-FFF2-40B4-BE49-F238E27FC236}">
                <a16:creationId xmlns:a16="http://schemas.microsoft.com/office/drawing/2014/main" id="{F3CA902F-72A6-49E8-9424-7DC5038D8C4D}"/>
              </a:ext>
            </a:extLst>
          </p:cNvPr>
          <p:cNvSpPr txBox="1">
            <a:spLocks/>
          </p:cNvSpPr>
          <p:nvPr/>
        </p:nvSpPr>
        <p:spPr>
          <a:xfrm>
            <a:off x="3511012" y="4703078"/>
            <a:ext cx="5217042" cy="733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who practice such things</a:t>
            </a:r>
          </a:p>
        </p:txBody>
      </p:sp>
      <p:sp>
        <p:nvSpPr>
          <p:cNvPr id="7" name="Title 1">
            <a:extLst>
              <a:ext uri="{FF2B5EF4-FFF2-40B4-BE49-F238E27FC236}">
                <a16:creationId xmlns:a16="http://schemas.microsoft.com/office/drawing/2014/main" id="{A117E277-DEAC-4111-9B01-7796E7450036}"/>
              </a:ext>
            </a:extLst>
          </p:cNvPr>
          <p:cNvSpPr txBox="1">
            <a:spLocks/>
          </p:cNvSpPr>
          <p:nvPr/>
        </p:nvSpPr>
        <p:spPr>
          <a:xfrm>
            <a:off x="2453644" y="3050607"/>
            <a:ext cx="1443328" cy="733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envy</a:t>
            </a:r>
          </a:p>
        </p:txBody>
      </p:sp>
      <p:sp>
        <p:nvSpPr>
          <p:cNvPr id="8" name="Title 1">
            <a:extLst>
              <a:ext uri="{FF2B5EF4-FFF2-40B4-BE49-F238E27FC236}">
                <a16:creationId xmlns:a16="http://schemas.microsoft.com/office/drawing/2014/main" id="{11B642ED-A414-4412-A2F6-90E5B7E08F4E}"/>
              </a:ext>
            </a:extLst>
          </p:cNvPr>
          <p:cNvSpPr txBox="1">
            <a:spLocks/>
          </p:cNvSpPr>
          <p:nvPr/>
        </p:nvSpPr>
        <p:spPr>
          <a:xfrm>
            <a:off x="1663049" y="5249846"/>
            <a:ext cx="6482073" cy="733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inherit the kingdom of God</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Now the works of the flesh are evident, which are: adultery, fornication, uncleanness, lewdness, idolatry, sorcery, hatred, contentions, jealousies, outbursts of wrath, selfish ambitions, dissensions, heresies, envy, murders, drunkenness, revelries, and the like; of which I tell you beforehand, just as I also told you in time past, that those who practice such things will not inherit the kingdom of God.           </a:t>
            </a:r>
            <a:r>
              <a:rPr lang="en-US" altLang="en-US" sz="2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Galatians 5:19-21</a:t>
            </a:r>
            <a:r>
              <a:rPr lang="en-US" altLang="en-US" sz="36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A1F3254B-8232-4019-81B0-FD5027A231B3}"/>
              </a:ext>
            </a:extLst>
          </p:cNvPr>
          <p:cNvSpPr txBox="1">
            <a:spLocks noChangeArrowheads="1"/>
          </p:cNvSpPr>
          <p:nvPr/>
        </p:nvSpPr>
        <p:spPr bwMode="auto">
          <a:xfrm>
            <a:off x="2220687" y="2133264"/>
            <a:ext cx="51235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judgment of 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77964707-C6F9-4711-BA8E-B9108BE79FCC}"/>
              </a:ext>
            </a:extLst>
          </p:cNvPr>
          <p:cNvSpPr txBox="1">
            <a:spLocks noChangeArrowheads="1"/>
          </p:cNvSpPr>
          <p:nvPr/>
        </p:nvSpPr>
        <p:spPr bwMode="auto">
          <a:xfrm>
            <a:off x="2553008" y="2916804"/>
            <a:ext cx="1244600" cy="9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p>
        </p:txBody>
      </p:sp>
      <p:sp>
        <p:nvSpPr>
          <p:cNvPr id="10" name="Rectangle 2" hidden="1">
            <a:extLst>
              <a:ext uri="{FF2B5EF4-FFF2-40B4-BE49-F238E27FC236}">
                <a16:creationId xmlns:a16="http://schemas.microsoft.com/office/drawing/2014/main" id="{B3469397-5E9D-48DE-A79E-F3DD3E87E009}"/>
              </a:ext>
            </a:extLst>
          </p:cNvPr>
          <p:cNvSpPr txBox="1">
            <a:spLocks noChangeArrowheads="1"/>
          </p:cNvSpPr>
          <p:nvPr/>
        </p:nvSpPr>
        <p:spPr bwMode="auto">
          <a:xfrm>
            <a:off x="3545484" y="5082610"/>
            <a:ext cx="1437450" cy="72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envy</a:t>
            </a:r>
          </a:p>
        </p:txBody>
      </p:sp>
    </p:spTree>
    <p:extLst>
      <p:ext uri="{BB962C8B-B14F-4D97-AF65-F5344CB8AC3E}">
        <p14:creationId xmlns:p14="http://schemas.microsoft.com/office/powerpoint/2010/main" val="43048469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800"/>
                                  </p:stCondLst>
                                  <p:childTnLst>
                                    <p:set>
                                      <p:cBhvr>
                                        <p:cTn id="6" dur="1" fill="hold">
                                          <p:stCondLst>
                                            <p:cond delay="0"/>
                                          </p:stCondLst>
                                        </p:cTn>
                                        <p:tgtEl>
                                          <p:spTgt spid="3074"/>
                                        </p:tgtEl>
                                        <p:attrNameLst>
                                          <p:attrName>style.visibility</p:attrName>
                                        </p:attrNameLst>
                                      </p:cBhvr>
                                      <p:to>
                                        <p:strVal val="visible"/>
                                      </p:to>
                                    </p:set>
                                    <p:animEffect transition="in" filter="plus(out)">
                                      <p:cBhvr>
                                        <p:cTn id="7" dur="1000"/>
                                        <p:tgtEl>
                                          <p:spTgt spid="3074"/>
                                        </p:tgtEl>
                                      </p:cBhvr>
                                    </p:animEffect>
                                  </p:childTnLst>
                                </p:cTn>
                              </p:par>
                              <p:par>
                                <p:cTn id="8" presetID="50" presetClass="exit" presetSubtype="0" accel="100000" fill="hold" grpId="2" nodeType="withEffect">
                                  <p:stCondLst>
                                    <p:cond delay="0"/>
                                  </p:stCondLst>
                                  <p:childTnLst>
                                    <p:anim calcmode="lin" valueType="num">
                                      <p:cBhvr>
                                        <p:cTn id="9" dur="1000"/>
                                        <p:tgtEl>
                                          <p:spTgt spid="6"/>
                                        </p:tgtEl>
                                        <p:attrNameLst>
                                          <p:attrName>ppt_w</p:attrName>
                                        </p:attrNameLst>
                                      </p:cBhvr>
                                      <p:tavLst>
                                        <p:tav tm="0">
                                          <p:val>
                                            <p:strVal val="ppt_w"/>
                                          </p:val>
                                        </p:tav>
                                        <p:tav tm="100000">
                                          <p:val>
                                            <p:strVal val="ppt_w+.3"/>
                                          </p:val>
                                        </p:tav>
                                      </p:tavLst>
                                    </p:anim>
                                    <p:anim calcmode="lin" valueType="num">
                                      <p:cBhvr>
                                        <p:cTn id="10" dur="1000"/>
                                        <p:tgtEl>
                                          <p:spTgt spid="6"/>
                                        </p:tgtEl>
                                        <p:attrNameLst>
                                          <p:attrName>ppt_h</p:attrName>
                                        </p:attrNameLst>
                                      </p:cBhvr>
                                      <p:tavLst>
                                        <p:tav tm="0">
                                          <p:val>
                                            <p:strVal val="ppt_h"/>
                                          </p:val>
                                        </p:tav>
                                        <p:tav tm="100000">
                                          <p:val>
                                            <p:strVal val="ppt_h"/>
                                          </p:val>
                                        </p:tav>
                                      </p:tavLst>
                                    </p:anim>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8" presetClass="emph" presetSubtype="0" fill="hold" grpId="1" nodeType="withEffect">
                                  <p:stCondLst>
                                    <p:cond delay="0"/>
                                  </p:stCondLst>
                                  <p:childTnLst>
                                    <p:set>
                                      <p:cBhvr override="childStyle">
                                        <p:cTn id="19" dur="500" fill="hold"/>
                                        <p:tgtEl>
                                          <p:spTgt spid="7"/>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18" presetClass="emph" presetSubtype="0" fill="hold" grpId="1" nodeType="withEffect">
                                  <p:stCondLst>
                                    <p:cond delay="0"/>
                                  </p:stCondLst>
                                  <p:childTnLst>
                                    <p:set>
                                      <p:cBhvr override="childStyle">
                                        <p:cTn id="26" dur="500" fill="hold"/>
                                        <p:tgtEl>
                                          <p:spTgt spid="5"/>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18" presetClass="emph" presetSubtype="0" fill="hold" grpId="1" nodeType="withEffect">
                                  <p:stCondLst>
                                    <p:cond delay="0"/>
                                  </p:stCondLst>
                                  <p:childTnLst>
                                    <p:set>
                                      <p:cBhvr override="childStyle">
                                        <p:cTn id="33" dur="500" fill="hold"/>
                                        <p:tgtEl>
                                          <p:spTgt spid="8"/>
                                        </p:tgtEl>
                                        <p:attrNameLst>
                                          <p:attrName>style.textDecorationUnderline</p:attrName>
                                        </p:attrNameLst>
                                      </p:cBhvr>
                                      <p:to>
                                        <p:strVal val="true"/>
                                      </p:to>
                                    </p:set>
                                  </p:childTnLst>
                                </p:cTn>
                              </p:par>
                              <p:par>
                                <p:cTn id="34" presetID="22" presetClass="exit" presetSubtype="8" fill="hold" grpId="2" nodeType="withEffect">
                                  <p:stCondLst>
                                    <p:cond delay="0"/>
                                  </p:stCondLst>
                                  <p:childTnLst>
                                    <p:animEffect transition="out" filter="wipe(left)">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22" presetClass="exit" presetSubtype="8" fill="hold" grpId="2" nodeType="withEffect">
                                  <p:stCondLst>
                                    <p:cond delay="0"/>
                                  </p:stCondLst>
                                  <p:childTnLst>
                                    <p:animEffect transition="out" filter="wipe(left)">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6" presetClass="emph" presetSubtype="0" fill="hold" grpId="3" nodeType="withEffect">
                                  <p:stCondLst>
                                    <p:cond delay="0"/>
                                  </p:stCondLst>
                                  <p:childTnLst>
                                    <p:animScale>
                                      <p:cBhvr>
                                        <p:cTn id="45" dur="2000" fill="hold"/>
                                        <p:tgtEl>
                                          <p:spTgt spid="9"/>
                                        </p:tgtEl>
                                      </p:cBhvr>
                                      <p:by x="108000" y="108000"/>
                                    </p:animScale>
                                  </p:childTnLst>
                                </p:cTn>
                              </p:par>
                              <p:par>
                                <p:cTn id="46" presetID="0" presetClass="path" presetSubtype="0" accel="50000" decel="50000" fill="hold" grpId="0" nodeType="withEffect">
                                  <p:stCondLst>
                                    <p:cond delay="0"/>
                                  </p:stCondLst>
                                  <p:childTnLst>
                                    <p:animMotion origin="layout" path="M -2.22222E-6 4.81481E-6 L 0.129 0.29513 " pathEditMode="relative" rAng="0" ptsTypes="AA">
                                      <p:cBhvr>
                                        <p:cTn id="47" dur="2000" fill="hold"/>
                                        <p:tgtEl>
                                          <p:spTgt spid="9"/>
                                        </p:tgtEl>
                                        <p:attrNameLst>
                                          <p:attrName>ppt_x</p:attrName>
                                          <p:attrName>ppt_y</p:attrName>
                                        </p:attrNameLst>
                                      </p:cBhvr>
                                      <p:rCtr x="6441" y="14745"/>
                                    </p:animMotion>
                                  </p:childTnLst>
                                </p:cTn>
                              </p:par>
                              <p:par>
                                <p:cTn id="48" presetID="10" presetClass="exit" presetSubtype="0" fill="hold" grpId="1" nodeType="withEffect">
                                  <p:stCondLst>
                                    <p:cond delay="0"/>
                                  </p:stCondLst>
                                  <p:childTnLst>
                                    <p:animEffect transition="out" filter="fade">
                                      <p:cBhvr>
                                        <p:cTn id="49" dur="1250"/>
                                        <p:tgtEl>
                                          <p:spTgt spid="3074"/>
                                        </p:tgtEl>
                                      </p:cBhvr>
                                    </p:animEffect>
                                    <p:set>
                                      <p:cBhvr>
                                        <p:cTn id="50" dur="1" fill="hold">
                                          <p:stCondLst>
                                            <p:cond delay="1249"/>
                                          </p:stCondLst>
                                        </p:cTn>
                                        <p:tgtEl>
                                          <p:spTgt spid="3074"/>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7" grpId="0"/>
      <p:bldP spid="7" grpId="1"/>
      <p:bldP spid="7" grpId="2"/>
      <p:bldP spid="8" grpId="0"/>
      <p:bldP spid="8" grpId="1"/>
      <p:bldP spid="8" grpId="2"/>
      <p:bldP spid="3074" grpId="0"/>
      <p:bldP spid="3074" grpId="1"/>
      <p:bldP spid="6" grpId="2"/>
      <p:bldP spid="9" grpId="0"/>
      <p:bldP spid="9" grpId="1"/>
      <p:bldP spid="9" grpId="3"/>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98854-45DC-4DD4-88E8-AD001530D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5117A60C-9CF4-46EB-B106-93E51876DB7D}"/>
              </a:ext>
            </a:extLst>
          </p:cNvPr>
          <p:cNvSpPr txBox="1">
            <a:spLocks/>
          </p:cNvSpPr>
          <p:nvPr/>
        </p:nvSpPr>
        <p:spPr>
          <a:xfrm>
            <a:off x="3591222" y="2669604"/>
            <a:ext cx="344260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have crucified</a:t>
            </a:r>
          </a:p>
        </p:txBody>
      </p:sp>
      <p:sp>
        <p:nvSpPr>
          <p:cNvPr id="6" name="Title 1">
            <a:extLst>
              <a:ext uri="{FF2B5EF4-FFF2-40B4-BE49-F238E27FC236}">
                <a16:creationId xmlns:a16="http://schemas.microsoft.com/office/drawing/2014/main" id="{FBEC778D-2F86-485D-BA8F-AF6BAC8F07C4}"/>
              </a:ext>
            </a:extLst>
          </p:cNvPr>
          <p:cNvSpPr txBox="1">
            <a:spLocks/>
          </p:cNvSpPr>
          <p:nvPr/>
        </p:nvSpPr>
        <p:spPr>
          <a:xfrm>
            <a:off x="4641963" y="3311551"/>
            <a:ext cx="1612360" cy="7959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desires</a:t>
            </a:r>
          </a:p>
        </p:txBody>
      </p:sp>
      <p:sp>
        <p:nvSpPr>
          <p:cNvPr id="7" name="Title 1">
            <a:extLst>
              <a:ext uri="{FF2B5EF4-FFF2-40B4-BE49-F238E27FC236}">
                <a16:creationId xmlns:a16="http://schemas.microsoft.com/office/drawing/2014/main" id="{2952D593-75B1-4E31-8193-8DBC5D92155A}"/>
              </a:ext>
            </a:extLst>
          </p:cNvPr>
          <p:cNvSpPr txBox="1">
            <a:spLocks/>
          </p:cNvSpPr>
          <p:nvPr/>
        </p:nvSpPr>
        <p:spPr>
          <a:xfrm>
            <a:off x="1673905" y="4534745"/>
            <a:ext cx="1065466" cy="668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a:t>
            </a:r>
          </a:p>
        </p:txBody>
      </p:sp>
      <p:sp>
        <p:nvSpPr>
          <p:cNvPr id="8" name="Title 1">
            <a:extLst>
              <a:ext uri="{FF2B5EF4-FFF2-40B4-BE49-F238E27FC236}">
                <a16:creationId xmlns:a16="http://schemas.microsoft.com/office/drawing/2014/main" id="{7EB96E14-E6DE-4DB9-BF78-74CE9536C81D}"/>
              </a:ext>
            </a:extLst>
          </p:cNvPr>
          <p:cNvSpPr txBox="1">
            <a:spLocks/>
          </p:cNvSpPr>
          <p:nvPr/>
        </p:nvSpPr>
        <p:spPr>
          <a:xfrm>
            <a:off x="3528815" y="5051950"/>
            <a:ext cx="4663619" cy="7959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envying one another</a:t>
            </a:r>
          </a:p>
        </p:txBody>
      </p:sp>
      <p:sp>
        <p:nvSpPr>
          <p:cNvPr id="3074" name="Rectangle 2"/>
          <p:cNvSpPr>
            <a:spLocks noGrp="1" noChangeArrowheads="1"/>
          </p:cNvSpPr>
          <p:nvPr>
            <p:ph type="title"/>
          </p:nvPr>
        </p:nvSpPr>
        <p:spPr>
          <a:xfrm>
            <a:off x="326036" y="289719"/>
            <a:ext cx="8491928"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the fruit of the Spirit is love, joy, peace, longsuffering, kindness, goodness, faithfulness, gentleness, self-control. Against such there is no law. And those who are Christ's have crucified the flesh with its passions and desires. If we live in the Spirit, let us also walk in the Spirit. Let us not become conceited, provoking one another, envying one another.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Galatians 5:22-26</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7BBA3621-8621-4573-AF07-B57157DE9DCA}"/>
              </a:ext>
            </a:extLst>
          </p:cNvPr>
          <p:cNvSpPr txBox="1">
            <a:spLocks noChangeArrowheads="1"/>
          </p:cNvSpPr>
          <p:nvPr/>
        </p:nvSpPr>
        <p:spPr bwMode="auto">
          <a:xfrm>
            <a:off x="3545484" y="5082610"/>
            <a:ext cx="1437450" cy="72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p>
        </p:txBody>
      </p:sp>
      <p:sp>
        <p:nvSpPr>
          <p:cNvPr id="9" name="Rectangle 8"/>
          <p:cNvSpPr>
            <a:spLocks noChangeArrowheads="1"/>
          </p:cNvSpPr>
          <p:nvPr/>
        </p:nvSpPr>
        <p:spPr bwMode="auto">
          <a:xfrm>
            <a:off x="5623035" y="1562427"/>
            <a:ext cx="2730062" cy="80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10" b="1" dirty="0">
                <a:solidFill>
                  <a:srgbClr val="CC9900"/>
                </a:solidFill>
                <a:latin typeface="Calibri" panose="020F0502020204030204" pitchFamily="34" charset="0"/>
                <a:cs typeface="Calibri" panose="020F0502020204030204" pitchFamily="34" charset="0"/>
              </a:rPr>
              <a:t>self-control</a:t>
            </a:r>
            <a:endParaRPr lang="en-US" sz="3810" b="1" i="1" dirty="0">
              <a:solidFill>
                <a:srgbClr val="CC9900"/>
              </a:solidFill>
              <a:latin typeface="Calibri" panose="020F0502020204030204" pitchFamily="34" charset="0"/>
              <a:cs typeface="Calibri" panose="020F0502020204030204" pitchFamily="34" charset="0"/>
            </a:endParaRPr>
          </a:p>
        </p:txBody>
      </p:sp>
      <p:sp>
        <p:nvSpPr>
          <p:cNvPr id="10" name="Rectangle 12"/>
          <p:cNvSpPr>
            <a:spLocks noChangeArrowheads="1"/>
          </p:cNvSpPr>
          <p:nvPr/>
        </p:nvSpPr>
        <p:spPr bwMode="auto">
          <a:xfrm>
            <a:off x="2249716" y="301171"/>
            <a:ext cx="4296229"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800" b="1" spc="50" dirty="0">
                <a:ln w="11430">
                  <a:solidFill>
                    <a:sysClr val="windowText" lastClr="00000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88900">
                    <a:schemeClr val="bg1"/>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fruit</a:t>
            </a:r>
            <a:r>
              <a:rPr lang="en-US" altLang="en-US" sz="3600" b="1" spc="50" dirty="0">
                <a:ln w="11430">
                  <a:solidFill>
                    <a:sysClr val="windowText" lastClr="00000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88900">
                    <a:schemeClr val="bg1"/>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n-US" altLang="en-US" sz="3800" b="1" spc="50" dirty="0">
                <a:ln w="11430">
                  <a:solidFill>
                    <a:sysClr val="windowText" lastClr="00000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88900">
                    <a:schemeClr val="bg1"/>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of the</a:t>
            </a:r>
            <a:r>
              <a:rPr lang="en-US" altLang="en-US" sz="2400" b="1" spc="50" dirty="0">
                <a:ln w="11430">
                  <a:solidFill>
                    <a:sysClr val="windowText" lastClr="00000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88900">
                    <a:schemeClr val="bg1"/>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n-US" altLang="en-US" sz="3800" b="1" spc="50" dirty="0">
                <a:ln w="11430">
                  <a:solidFill>
                    <a:sysClr val="windowText" lastClr="00000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88900">
                    <a:schemeClr val="bg1"/>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Spirit</a:t>
            </a:r>
            <a:r>
              <a:rPr lang="en-US" altLang="en-US" sz="38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63500">
                    <a:schemeClr val="bg1">
                      <a:lumMod val="65000"/>
                    </a:schemeClr>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n-US" altLang="en-US" sz="40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241300">
                    <a:schemeClr val="bg1"/>
                  </a:glow>
                  <a:outerShdw blurRad="76200" dist="50800" dir="5400000" algn="tl" rotWithShape="0">
                    <a:srgbClr val="000000">
                      <a:alpha val="65000"/>
                    </a:srgbClr>
                  </a:outerShdw>
                </a:effectLst>
                <a:latin typeface="Abadi" panose="020B0604020202020204" pitchFamily="34" charset="0"/>
              </a:rPr>
              <a:t>=</a:t>
            </a:r>
            <a:endParaRPr lang="en-US" altLang="en-US" sz="54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241300">
                  <a:schemeClr val="bg1"/>
                </a:glow>
                <a:outerShdw blurRad="76200" dist="50800" dir="5400000" algn="tl" rotWithShape="0">
                  <a:srgbClr val="000000">
                    <a:alpha val="65000"/>
                  </a:srgbClr>
                </a:outerShdw>
              </a:effectLst>
              <a:latin typeface="Abadi" panose="020B0604020202020204" pitchFamily="34" charset="0"/>
            </a:endParaRPr>
          </a:p>
        </p:txBody>
      </p:sp>
      <p:sp>
        <p:nvSpPr>
          <p:cNvPr id="11" name="Title 1"/>
          <p:cNvSpPr txBox="1">
            <a:spLocks/>
          </p:cNvSpPr>
          <p:nvPr/>
        </p:nvSpPr>
        <p:spPr>
          <a:xfrm>
            <a:off x="4267200" y="4384432"/>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pride</a:t>
            </a:r>
          </a:p>
        </p:txBody>
      </p:sp>
    </p:spTree>
    <p:extLst>
      <p:ext uri="{BB962C8B-B14F-4D97-AF65-F5344CB8AC3E}">
        <p14:creationId xmlns:p14="http://schemas.microsoft.com/office/powerpoint/2010/main" val="63031157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par>
                                <p:cTn id="10" presetID="42" presetClass="path" presetSubtype="0" accel="50000" decel="50000" fill="hold" grpId="1" nodeType="withEffect">
                                  <p:stCondLst>
                                    <p:cond delay="0"/>
                                  </p:stCondLst>
                                  <p:childTnLst>
                                    <p:animMotion origin="layout" path="M 0 0 L -0.22708 -0.45764 " pathEditMode="relative" rAng="0" ptsTypes="AA">
                                      <p:cBhvr>
                                        <p:cTn id="11" dur="1000" spd="-100000" fill="hold"/>
                                        <p:tgtEl>
                                          <p:spTgt spid="3074"/>
                                        </p:tgtEl>
                                        <p:attrNameLst>
                                          <p:attrName>ppt_x</p:attrName>
                                          <p:attrName>ppt_y</p:attrName>
                                        </p:attrNameLst>
                                      </p:cBhvr>
                                      <p:rCtr x="-11354" y="-22894"/>
                                    </p:animMotion>
                                  </p:childTnLst>
                                </p:cTn>
                              </p:par>
                            </p:childTnLst>
                          </p:cTn>
                        </p:par>
                        <p:par>
                          <p:cTn id="12" fill="hold">
                            <p:stCondLst>
                              <p:cond delay="1000"/>
                            </p:stCondLst>
                            <p:childTnLst>
                              <p:par>
                                <p:cTn id="13" presetID="10" presetClass="exit" presetSubtype="0" fill="hold" grpId="2"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8" presetClass="emph" presetSubtype="0" fill="hold" grpId="1" nodeType="withEffect">
                                  <p:stCondLst>
                                    <p:cond delay="0"/>
                                  </p:stCondLst>
                                  <p:childTnLst>
                                    <p:set>
                                      <p:cBhvr override="childStyle">
                                        <p:cTn id="22" dur="500" fill="hold"/>
                                        <p:tgtEl>
                                          <p:spTgt spid="5"/>
                                        </p:tgtEl>
                                        <p:attrNameLst>
                                          <p:attrName>style.textDecorationUnderline</p:attrName>
                                        </p:attrNameLst>
                                      </p:cBhvr>
                                      <p:to>
                                        <p:strVal val="true"/>
                                      </p:to>
                                    </p:set>
                                  </p:childTnLst>
                                </p:cTn>
                              </p:par>
                              <p:par>
                                <p:cTn id="23" presetID="22" presetClass="entr" presetSubtype="8" fill="hold" grpId="0" nodeType="withEffect">
                                  <p:stCondLst>
                                    <p:cond delay="4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8" presetClass="emph" presetSubtype="0" fill="hold" grpId="1" nodeType="withEffect">
                                  <p:stCondLst>
                                    <p:cond delay="400"/>
                                  </p:stCondLst>
                                  <p:childTnLst>
                                    <p:set>
                                      <p:cBhvr override="childStyle">
                                        <p:cTn id="27" dur="500" fill="hold"/>
                                        <p:tgtEl>
                                          <p:spTgt spid="6"/>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3"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4"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0" presetClass="entr" presetSubtype="0" fill="hold" grpId="0" nodeType="clickEffect">
                                  <p:stCondLst>
                                    <p:cond delay="0"/>
                                  </p:stCondLst>
                                  <p:iterate type="lt">
                                    <p:tmPct val="10000"/>
                                  </p:iterate>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stCondLst>
                                            <p:cond delay="0"/>
                                          </p:stCondLst>
                                        </p:cTn>
                                        <p:tgtEl>
                                          <p:spTgt spid="9"/>
                                        </p:tgtEl>
                                      </p:cBhvr>
                                    </p:animEffect>
                                    <p:anim to="" calcmode="lin" valueType="num">
                                      <p:cBhvr>
                                        <p:cTn id="41"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43" fill="hold">
                            <p:stCondLst>
                              <p:cond delay="1050"/>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9"/>
                                        </p:tgtEl>
                                      </p:cBhvr>
                                    </p:animEffect>
                                    <p:animScale>
                                      <p:cBhvr>
                                        <p:cTn id="46" dur="250" autoRev="1" fill="hold"/>
                                        <p:tgtEl>
                                          <p:spTgt spid="9"/>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par>
                                <p:cTn id="52" presetID="18" presetClass="emph" presetSubtype="0" fill="hold" grpId="1" nodeType="withEffect">
                                  <p:stCondLst>
                                    <p:cond delay="0"/>
                                  </p:stCondLst>
                                  <p:childTnLst>
                                    <p:set>
                                      <p:cBhvr override="childStyle">
                                        <p:cTn id="53" dur="500" fill="hold"/>
                                        <p:tgtEl>
                                          <p:spTgt spid="7"/>
                                        </p:tgtEl>
                                        <p:attrNameLst>
                                          <p:attrName>style.textDecorationUnderline</p:attrName>
                                        </p:attrNameLst>
                                      </p:cBhvr>
                                      <p:to>
                                        <p:strVal val="true"/>
                                      </p:to>
                                    </p:set>
                                  </p:childTnLst>
                                </p:cTn>
                              </p:par>
                              <p:par>
                                <p:cTn id="54" presetID="22" presetClass="exit" presetSubtype="8" fill="hold" grpId="2" nodeType="withEffect">
                                  <p:stCondLst>
                                    <p:cond delay="0"/>
                                  </p:stCondLst>
                                  <p:childTnLst>
                                    <p:animEffect transition="out" filter="wipe(left)">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par>
                                <p:cTn id="57" presetID="22" presetClass="exit" presetSubtype="8" fill="hold" grpId="2" nodeType="withEffect">
                                  <p:stCondLst>
                                    <p:cond delay="250"/>
                                  </p:stCondLst>
                                  <p:childTnLst>
                                    <p:animEffect transition="out" filter="wipe(left)">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22" presetClass="entr" presetSubtype="8" fill="hold" grpId="0" nodeType="withEffect">
                                  <p:stCondLst>
                                    <p:cond delay="60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18" presetClass="emph" presetSubtype="0" fill="hold" grpId="1" nodeType="withEffect">
                                  <p:stCondLst>
                                    <p:cond delay="600"/>
                                  </p:stCondLst>
                                  <p:childTnLst>
                                    <p:set>
                                      <p:cBhvr override="childStyle">
                                        <p:cTn id="64" dur="500" fill="hold"/>
                                        <p:tgtEl>
                                          <p:spTgt spid="8"/>
                                        </p:tgtEl>
                                        <p:attrNameLst>
                                          <p:attrName>style.textDecorationUnderline</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0"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dissolve">
                                      <p:cBhvr>
                                        <p:cTn id="69" dur="500">
                                          <p:stCondLst>
                                            <p:cond delay="0"/>
                                          </p:stCondLst>
                                        </p:cTn>
                                        <p:tgtEl>
                                          <p:spTgt spid="11"/>
                                        </p:tgtEl>
                                      </p:cBhvr>
                                    </p:animEffect>
                                    <p:anim to="" calcmode="lin" valueType="num">
                                      <p:cBhvr>
                                        <p:cTn id="70"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71"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7" grpId="1"/>
      <p:bldP spid="8" grpId="0"/>
      <p:bldP spid="8" grpId="1"/>
      <p:bldP spid="3074" grpId="0"/>
      <p:bldP spid="3074" grpId="1"/>
      <p:bldP spid="4" grpId="2"/>
      <p:bldP spid="9" grpId="0"/>
      <p:bldP spid="9" grpId="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EDD13-FC05-40DA-A78B-82B893E89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 y="0"/>
            <a:ext cx="9144000" cy="6858000"/>
          </a:xfrm>
          <a:prstGeom prst="rect">
            <a:avLst/>
          </a:prstGeom>
        </p:spPr>
      </p:pic>
      <p:sp>
        <p:nvSpPr>
          <p:cNvPr id="3074" name="Rectangle 2"/>
          <p:cNvSpPr>
            <a:spLocks noGrp="1" noChangeArrowheads="1"/>
          </p:cNvSpPr>
          <p:nvPr>
            <p:ph type="title"/>
          </p:nvPr>
        </p:nvSpPr>
        <p:spPr>
          <a:xfrm>
            <a:off x="457200" y="760021"/>
            <a:ext cx="8229600" cy="348789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Again, I saw that for all toil and every skillful work a man is envied by his neighbor. This also is vanity and grasping for the wind.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Ecclesiastes 4:4</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7"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6844911" y="2153618"/>
            <a:ext cx="191204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vanity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6596709" y="1481005"/>
            <a:ext cx="23809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envied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Title 1">
            <a:extLst>
              <a:ext uri="{FF2B5EF4-FFF2-40B4-BE49-F238E27FC236}">
                <a16:creationId xmlns:a16="http://schemas.microsoft.com/office/drawing/2014/main" id="{AF0C91F2-1DB7-453E-91AF-CB9D88C96C0B}"/>
              </a:ext>
            </a:extLst>
          </p:cNvPr>
          <p:cNvSpPr txBox="1">
            <a:spLocks/>
          </p:cNvSpPr>
          <p:nvPr/>
        </p:nvSpPr>
        <p:spPr>
          <a:xfrm>
            <a:off x="4818743" y="2336157"/>
            <a:ext cx="3251200"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shallow</a:t>
            </a:r>
          </a:p>
        </p:txBody>
      </p:sp>
      <p:sp>
        <p:nvSpPr>
          <p:cNvPr id="5"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6496338" y="2161568"/>
            <a:ext cx="258014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unreality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6073256" y="2165378"/>
            <a:ext cx="33504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pointlessness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6291621" y="2176808"/>
            <a:ext cx="31047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hollowness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6291622" y="2176808"/>
            <a:ext cx="31025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uselessness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6018667" y="2176808"/>
            <a:ext cx="356881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worthlessness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6896100" y="2188238"/>
            <a:ext cx="18293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futility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179BFC81-F384-45AF-8334-DB3AB1E7E404}"/>
              </a:ext>
            </a:extLst>
          </p:cNvPr>
          <p:cNvSpPr txBox="1">
            <a:spLocks noChangeArrowheads="1"/>
          </p:cNvSpPr>
          <p:nvPr/>
        </p:nvSpPr>
        <p:spPr bwMode="auto">
          <a:xfrm>
            <a:off x="6435090" y="2188238"/>
            <a:ext cx="265611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emptiness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729366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stCondLst>
                                            <p:cond delay="0"/>
                                          </p:stCondLst>
                                        </p:cTn>
                                        <p:tgtEl>
                                          <p:spTgt spid="4"/>
                                        </p:tgtEl>
                                      </p:cBhvr>
                                    </p:animEffect>
                                    <p:anim to="" calcmode="lin" valueType="num">
                                      <p:cBhvr>
                                        <p:cTn id="16"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par>
                                <p:cTn id="23" presetID="42" presetClass="path" presetSubtype="0" accel="50000" decel="50000" fill="hold" grpId="2" nodeType="withEffect">
                                  <p:stCondLst>
                                    <p:cond delay="0"/>
                                  </p:stCondLst>
                                  <p:childTnLst>
                                    <p:animMotion origin="layout" path="M 2.5E-6 -3.7037E-7 L 0.15816 -0.04768 " pathEditMode="relative" rAng="0" ptsTypes="AA">
                                      <p:cBhvr>
                                        <p:cTn id="24" dur="1250" fill="hold"/>
                                        <p:tgtEl>
                                          <p:spTgt spid="4"/>
                                        </p:tgtEl>
                                        <p:attrNameLst>
                                          <p:attrName>ppt_x</p:attrName>
                                          <p:attrName>ppt_y</p:attrName>
                                        </p:attrNameLst>
                                      </p:cBhvr>
                                      <p:rCtr x="7899" y="-2384"/>
                                    </p:animMotion>
                                  </p:childTnLst>
                                </p:cTn>
                              </p:par>
                              <p:par>
                                <p:cTn id="25" presetID="10" presetClass="exit" presetSubtype="0" fill="hold" grpId="1" nodeType="withEffect">
                                  <p:stCondLst>
                                    <p:cond delay="0"/>
                                  </p:stCondLst>
                                  <p:childTnLst>
                                    <p:animEffect transition="out" filter="fade">
                                      <p:cBhvr>
                                        <p:cTn id="26" dur="1250"/>
                                        <p:tgtEl>
                                          <p:spTgt spid="3074"/>
                                        </p:tgtEl>
                                      </p:cBhvr>
                                    </p:animEffect>
                                    <p:set>
                                      <p:cBhvr>
                                        <p:cTn id="27" dur="1" fill="hold">
                                          <p:stCondLst>
                                            <p:cond delay="1249"/>
                                          </p:stCondLst>
                                        </p:cTn>
                                        <p:tgtEl>
                                          <p:spTgt spid="3074"/>
                                        </p:tgtEl>
                                        <p:attrNameLst>
                                          <p:attrName>style.visibility</p:attrName>
                                        </p:attrNameLst>
                                      </p:cBhvr>
                                      <p:to>
                                        <p:strVal val="hidden"/>
                                      </p:to>
                                    </p:set>
                                  </p:childTnLst>
                                </p:cTn>
                              </p:par>
                              <p:par>
                                <p:cTn id="28" presetID="23" presetClass="exit" presetSubtype="32" fill="hold" grpId="1" nodeType="withEffect">
                                  <p:stCondLst>
                                    <p:cond delay="0"/>
                                  </p:stCondLst>
                                  <p:childTnLst>
                                    <p:anim calcmode="lin" valueType="num">
                                      <p:cBhvr>
                                        <p:cTn id="29" dur="1500"/>
                                        <p:tgtEl>
                                          <p:spTgt spid="4"/>
                                        </p:tgtEl>
                                        <p:attrNameLst>
                                          <p:attrName>ppt_w</p:attrName>
                                        </p:attrNameLst>
                                      </p:cBhvr>
                                      <p:tavLst>
                                        <p:tav tm="0">
                                          <p:val>
                                            <p:strVal val="ppt_w"/>
                                          </p:val>
                                        </p:tav>
                                        <p:tav tm="100000">
                                          <p:val>
                                            <p:fltVal val="0"/>
                                          </p:val>
                                        </p:tav>
                                      </p:tavLst>
                                    </p:anim>
                                    <p:anim calcmode="lin" valueType="num">
                                      <p:cBhvr>
                                        <p:cTn id="30" dur="1500"/>
                                        <p:tgtEl>
                                          <p:spTgt spid="4"/>
                                        </p:tgtEl>
                                        <p:attrNameLst>
                                          <p:attrName>ppt_h</p:attrName>
                                        </p:attrNameLst>
                                      </p:cBhvr>
                                      <p:tavLst>
                                        <p:tav tm="0">
                                          <p:val>
                                            <p:strVal val="ppt_h"/>
                                          </p:val>
                                        </p:tav>
                                        <p:tav tm="100000">
                                          <p:val>
                                            <p:fltVal val="0"/>
                                          </p:val>
                                        </p:tav>
                                      </p:tavLst>
                                    </p:anim>
                                    <p:set>
                                      <p:cBhvr>
                                        <p:cTn id="31" dur="1" fill="hold">
                                          <p:stCondLst>
                                            <p:cond delay="1499"/>
                                          </p:stCondLst>
                                        </p:cTn>
                                        <p:tgtEl>
                                          <p:spTgt spid="4"/>
                                        </p:tgtEl>
                                        <p:attrNameLst>
                                          <p:attrName>style.visibility</p:attrName>
                                        </p:attrNameLst>
                                      </p:cBhvr>
                                      <p:to>
                                        <p:strVal val="hidden"/>
                                      </p:to>
                                    </p:set>
                                  </p:childTnLst>
                                </p:cTn>
                              </p:par>
                              <p:par>
                                <p:cTn id="32" presetID="10" presetClass="entr"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par>
                          <p:cTn id="35" fill="hold">
                            <p:stCondLst>
                              <p:cond delay="1500"/>
                            </p:stCondLst>
                            <p:childTnLst>
                              <p:par>
                                <p:cTn id="36" presetID="42" presetClass="path" presetSubtype="0" accel="50000" decel="50000" fill="hold" grpId="0" nodeType="afterEffect">
                                  <p:stCondLst>
                                    <p:cond delay="0"/>
                                  </p:stCondLst>
                                  <p:childTnLst>
                                    <p:animMotion origin="layout" path="M -2.5E-6 2.22222E-6 L -0.00052 0.10185 " pathEditMode="relative" rAng="0" ptsTypes="AA">
                                      <p:cBhvr>
                                        <p:cTn id="37" dur="500" fill="hold"/>
                                        <p:tgtEl>
                                          <p:spTgt spid="6"/>
                                        </p:tgtEl>
                                        <p:attrNameLst>
                                          <p:attrName>ppt_x</p:attrName>
                                          <p:attrName>ppt_y</p:attrName>
                                        </p:attrNameLst>
                                      </p:cBhvr>
                                      <p:rCtr x="-35" y="5093"/>
                                    </p:animMotion>
                                  </p:childTnLst>
                                </p:cTn>
                              </p:par>
                              <p:par>
                                <p:cTn id="38" presetID="23" presetClass="exit" presetSubtype="32" fill="hold" grpId="2" nodeType="withEffect">
                                  <p:stCondLst>
                                    <p:cond delay="0"/>
                                  </p:stCondLst>
                                  <p:childTnLst>
                                    <p:anim calcmode="lin" valueType="num">
                                      <p:cBhvr>
                                        <p:cTn id="39" dur="500"/>
                                        <p:tgtEl>
                                          <p:spTgt spid="6"/>
                                        </p:tgtEl>
                                        <p:attrNameLst>
                                          <p:attrName>ppt_w</p:attrName>
                                        </p:attrNameLst>
                                      </p:cBhvr>
                                      <p:tavLst>
                                        <p:tav tm="0">
                                          <p:val>
                                            <p:strVal val="ppt_w"/>
                                          </p:val>
                                        </p:tav>
                                        <p:tav tm="100000">
                                          <p:val>
                                            <p:fltVal val="0"/>
                                          </p:val>
                                        </p:tav>
                                      </p:tavLst>
                                    </p:anim>
                                    <p:anim calcmode="lin" valueType="num">
                                      <p:cBhvr>
                                        <p:cTn id="40" dur="500"/>
                                        <p:tgtEl>
                                          <p:spTgt spid="6"/>
                                        </p:tgtEl>
                                        <p:attrNameLst>
                                          <p:attrName>ppt_h</p:attrName>
                                        </p:attrNameLst>
                                      </p:cBhvr>
                                      <p:tavLst>
                                        <p:tav tm="0">
                                          <p:val>
                                            <p:strVal val="ppt_h"/>
                                          </p:val>
                                        </p:tav>
                                        <p:tav tm="100000">
                                          <p:val>
                                            <p:fltVal val="0"/>
                                          </p:val>
                                        </p:tav>
                                      </p:tavLst>
                                    </p:anim>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1"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childTnLst>
                                </p:cTn>
                              </p:par>
                              <p:par>
                                <p:cTn id="48" presetID="42" presetClass="path" presetSubtype="0" accel="50000" decel="50000" fill="hold" grpId="0" nodeType="withEffect">
                                  <p:stCondLst>
                                    <p:cond delay="0"/>
                                  </p:stCondLst>
                                  <p:childTnLst>
                                    <p:animMotion origin="layout" path="M 1.11111E-6 -3.33333E-6 L -0.17083 -0.18171 " pathEditMode="relative" rAng="0" ptsTypes="AA">
                                      <p:cBhvr>
                                        <p:cTn id="49" dur="1000" fill="hold"/>
                                        <p:tgtEl>
                                          <p:spTgt spid="5"/>
                                        </p:tgtEl>
                                        <p:attrNameLst>
                                          <p:attrName>ppt_x</p:attrName>
                                          <p:attrName>ppt_y</p:attrName>
                                        </p:attrNameLst>
                                      </p:cBhvr>
                                      <p:rCtr x="-8542" y="-9097"/>
                                    </p:animMotion>
                                  </p:childTnLst>
                                </p:cTn>
                              </p:par>
                              <p:par>
                                <p:cTn id="50" presetID="23" presetClass="entr" presetSubtype="16" fill="hold" grpId="1" nodeType="withEffect">
                                  <p:stCondLst>
                                    <p:cond delay="2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childTnLst>
                                </p:cTn>
                              </p:par>
                              <p:par>
                                <p:cTn id="54" presetID="42" presetClass="path" presetSubtype="0" accel="50000" decel="50000" fill="hold" grpId="0" nodeType="withEffect">
                                  <p:stCondLst>
                                    <p:cond delay="200"/>
                                  </p:stCondLst>
                                  <p:childTnLst>
                                    <p:animMotion origin="layout" path="M 4.16667E-6 3.7037E-6 L -0.59219 -0.26783 " pathEditMode="relative" rAng="0" ptsTypes="AA">
                                      <p:cBhvr>
                                        <p:cTn id="55" dur="1000" fill="hold"/>
                                        <p:tgtEl>
                                          <p:spTgt spid="13"/>
                                        </p:tgtEl>
                                        <p:attrNameLst>
                                          <p:attrName>ppt_x</p:attrName>
                                          <p:attrName>ppt_y</p:attrName>
                                        </p:attrNameLst>
                                      </p:cBhvr>
                                      <p:rCtr x="-29618" y="-13403"/>
                                    </p:animMotion>
                                  </p:childTnLst>
                                </p:cTn>
                              </p:par>
                              <p:par>
                                <p:cTn id="56" presetID="23" presetClass="entr" presetSubtype="16" fill="hold" grpId="1" nodeType="withEffect">
                                  <p:stCondLst>
                                    <p:cond delay="40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fltVal val="0"/>
                                          </p:val>
                                        </p:tav>
                                        <p:tav tm="100000">
                                          <p:val>
                                            <p:strVal val="#ppt_w"/>
                                          </p:val>
                                        </p:tav>
                                      </p:tavLst>
                                    </p:anim>
                                    <p:anim calcmode="lin" valueType="num">
                                      <p:cBhvr>
                                        <p:cTn id="59" dur="1000" fill="hold"/>
                                        <p:tgtEl>
                                          <p:spTgt spid="14"/>
                                        </p:tgtEl>
                                        <p:attrNameLst>
                                          <p:attrName>ppt_h</p:attrName>
                                        </p:attrNameLst>
                                      </p:cBhvr>
                                      <p:tavLst>
                                        <p:tav tm="0">
                                          <p:val>
                                            <p:fltVal val="0"/>
                                          </p:val>
                                        </p:tav>
                                        <p:tav tm="100000">
                                          <p:val>
                                            <p:strVal val="#ppt_h"/>
                                          </p:val>
                                        </p:tav>
                                      </p:tavLst>
                                    </p:anim>
                                  </p:childTnLst>
                                </p:cTn>
                              </p:par>
                              <p:par>
                                <p:cTn id="60" presetID="42" presetClass="path" presetSubtype="0" accel="50000" decel="50000" fill="hold" grpId="0" nodeType="withEffect">
                                  <p:stCondLst>
                                    <p:cond delay="400"/>
                                  </p:stCondLst>
                                  <p:childTnLst>
                                    <p:animMotion origin="layout" path="M -2.5E-6 3.33333E-6 L -0.5026 0.00324 " pathEditMode="relative" rAng="0" ptsTypes="AA">
                                      <p:cBhvr>
                                        <p:cTn id="61" dur="1000" fill="hold"/>
                                        <p:tgtEl>
                                          <p:spTgt spid="14"/>
                                        </p:tgtEl>
                                        <p:attrNameLst>
                                          <p:attrName>ppt_x</p:attrName>
                                          <p:attrName>ppt_y</p:attrName>
                                        </p:attrNameLst>
                                      </p:cBhvr>
                                      <p:rCtr x="-25139" y="162"/>
                                    </p:animMotion>
                                  </p:childTnLst>
                                </p:cTn>
                              </p:par>
                              <p:par>
                                <p:cTn id="62" presetID="23" presetClass="entr" presetSubtype="16" fill="hold" grpId="1" nodeType="withEffect">
                                  <p:stCondLst>
                                    <p:cond delay="80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childTnLst>
                                </p:cTn>
                              </p:par>
                              <p:par>
                                <p:cTn id="66" presetID="42" presetClass="path" presetSubtype="0" accel="50000" decel="50000" fill="hold" grpId="0" nodeType="withEffect">
                                  <p:stCondLst>
                                    <p:cond delay="800"/>
                                  </p:stCondLst>
                                  <p:childTnLst>
                                    <p:animMotion origin="layout" path="M 1.11111E-6 3.33333E-6 L -0.62778 0.29583 " pathEditMode="relative" rAng="0" ptsTypes="AA">
                                      <p:cBhvr>
                                        <p:cTn id="67" dur="1000" fill="hold"/>
                                        <p:tgtEl>
                                          <p:spTgt spid="15"/>
                                        </p:tgtEl>
                                        <p:attrNameLst>
                                          <p:attrName>ppt_x</p:attrName>
                                          <p:attrName>ppt_y</p:attrName>
                                        </p:attrNameLst>
                                      </p:cBhvr>
                                      <p:rCtr x="-31389" y="14792"/>
                                    </p:animMotion>
                                  </p:childTnLst>
                                </p:cTn>
                              </p:par>
                              <p:par>
                                <p:cTn id="68" presetID="23" presetClass="entr" presetSubtype="16" fill="hold" grpId="1" nodeType="withEffect">
                                  <p:stCondLst>
                                    <p:cond delay="120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0" fill="hold"/>
                                        <p:tgtEl>
                                          <p:spTgt spid="16"/>
                                        </p:tgtEl>
                                        <p:attrNameLst>
                                          <p:attrName>ppt_w</p:attrName>
                                        </p:attrNameLst>
                                      </p:cBhvr>
                                      <p:tavLst>
                                        <p:tav tm="0">
                                          <p:val>
                                            <p:fltVal val="0"/>
                                          </p:val>
                                        </p:tav>
                                        <p:tav tm="100000">
                                          <p:val>
                                            <p:strVal val="#ppt_w"/>
                                          </p:val>
                                        </p:tav>
                                      </p:tavLst>
                                    </p:anim>
                                    <p:anim calcmode="lin" valueType="num">
                                      <p:cBhvr>
                                        <p:cTn id="71" dur="1000" fill="hold"/>
                                        <p:tgtEl>
                                          <p:spTgt spid="16"/>
                                        </p:tgtEl>
                                        <p:attrNameLst>
                                          <p:attrName>ppt_h</p:attrName>
                                        </p:attrNameLst>
                                      </p:cBhvr>
                                      <p:tavLst>
                                        <p:tav tm="0">
                                          <p:val>
                                            <p:fltVal val="0"/>
                                          </p:val>
                                        </p:tav>
                                        <p:tav tm="100000">
                                          <p:val>
                                            <p:strVal val="#ppt_h"/>
                                          </p:val>
                                        </p:tav>
                                      </p:tavLst>
                                    </p:anim>
                                  </p:childTnLst>
                                </p:cTn>
                              </p:par>
                              <p:par>
                                <p:cTn id="72" presetID="42" presetClass="path" presetSubtype="0" accel="50000" decel="50000" fill="hold" grpId="0" nodeType="withEffect">
                                  <p:stCondLst>
                                    <p:cond delay="1200"/>
                                  </p:stCondLst>
                                  <p:childTnLst>
                                    <p:animMotion origin="layout" path="M 1.38889E-6 3.33333E-6 L -0.4533 0.49282 " pathEditMode="relative" rAng="0" ptsTypes="AA">
                                      <p:cBhvr>
                                        <p:cTn id="73" dur="1000" fill="hold"/>
                                        <p:tgtEl>
                                          <p:spTgt spid="16"/>
                                        </p:tgtEl>
                                        <p:attrNameLst>
                                          <p:attrName>ppt_x</p:attrName>
                                          <p:attrName>ppt_y</p:attrName>
                                        </p:attrNameLst>
                                      </p:cBhvr>
                                      <p:rCtr x="-22674" y="24630"/>
                                    </p:animMotion>
                                  </p:childTnLst>
                                </p:cTn>
                              </p:par>
                              <p:par>
                                <p:cTn id="74" presetID="23" presetClass="entr" presetSubtype="16" fill="hold" grpId="1" nodeType="withEffect">
                                  <p:stCondLst>
                                    <p:cond delay="160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childTnLst>
                                </p:cTn>
                              </p:par>
                              <p:par>
                                <p:cTn id="78" presetID="42" presetClass="path" presetSubtype="0" accel="50000" decel="50000" fill="hold" grpId="0" nodeType="withEffect">
                                  <p:stCondLst>
                                    <p:cond delay="1600"/>
                                  </p:stCondLst>
                                  <p:childTnLst>
                                    <p:animMotion origin="layout" path="M 3.33333E-6 2.96296E-6 L -0.03021 0.37777 " pathEditMode="relative" rAng="0" ptsTypes="AA">
                                      <p:cBhvr>
                                        <p:cTn id="79" dur="1000" fill="hold"/>
                                        <p:tgtEl>
                                          <p:spTgt spid="17"/>
                                        </p:tgtEl>
                                        <p:attrNameLst>
                                          <p:attrName>ppt_x</p:attrName>
                                          <p:attrName>ppt_y</p:attrName>
                                        </p:attrNameLst>
                                      </p:cBhvr>
                                      <p:rCtr x="-1510" y="18889"/>
                                    </p:animMotion>
                                  </p:childTnLst>
                                </p:cTn>
                              </p:par>
                              <p:par>
                                <p:cTn id="80" presetID="23" presetClass="entr" presetSubtype="16" fill="hold" grpId="1" nodeType="withEffect">
                                  <p:stCondLst>
                                    <p:cond delay="200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0" fill="hold"/>
                                        <p:tgtEl>
                                          <p:spTgt spid="18"/>
                                        </p:tgtEl>
                                        <p:attrNameLst>
                                          <p:attrName>ppt_w</p:attrName>
                                        </p:attrNameLst>
                                      </p:cBhvr>
                                      <p:tavLst>
                                        <p:tav tm="0">
                                          <p:val>
                                            <p:fltVal val="0"/>
                                          </p:val>
                                        </p:tav>
                                        <p:tav tm="100000">
                                          <p:val>
                                            <p:strVal val="#ppt_w"/>
                                          </p:val>
                                        </p:tav>
                                      </p:tavLst>
                                    </p:anim>
                                    <p:anim calcmode="lin" valueType="num">
                                      <p:cBhvr>
                                        <p:cTn id="83" dur="1000" fill="hold"/>
                                        <p:tgtEl>
                                          <p:spTgt spid="18"/>
                                        </p:tgtEl>
                                        <p:attrNameLst>
                                          <p:attrName>ppt_h</p:attrName>
                                        </p:attrNameLst>
                                      </p:cBhvr>
                                      <p:tavLst>
                                        <p:tav tm="0">
                                          <p:val>
                                            <p:fltVal val="0"/>
                                          </p:val>
                                        </p:tav>
                                        <p:tav tm="100000">
                                          <p:val>
                                            <p:strVal val="#ppt_h"/>
                                          </p:val>
                                        </p:tav>
                                      </p:tavLst>
                                    </p:anim>
                                  </p:childTnLst>
                                </p:cTn>
                              </p:par>
                              <p:par>
                                <p:cTn id="84" presetID="42" presetClass="path" presetSubtype="0" accel="50000" decel="50000" fill="hold" grpId="0" nodeType="withEffect">
                                  <p:stCondLst>
                                    <p:cond delay="2000"/>
                                  </p:stCondLst>
                                  <p:childTnLst>
                                    <p:animMotion origin="layout" path="M 1.66667E-6 2.96296E-6 L -0.3132 0.18865 " pathEditMode="relative" rAng="0" ptsTypes="AA">
                                      <p:cBhvr>
                                        <p:cTn id="85" dur="1000" fill="hold"/>
                                        <p:tgtEl>
                                          <p:spTgt spid="18"/>
                                        </p:tgtEl>
                                        <p:attrNameLst>
                                          <p:attrName>ppt_x</p:attrName>
                                          <p:attrName>ppt_y</p:attrName>
                                        </p:attrNameLst>
                                      </p:cBhvr>
                                      <p:rCtr x="-15660" y="9421"/>
                                    </p:animMotion>
                                  </p:childTnLst>
                                </p:cTn>
                              </p:par>
                            </p:childTnLst>
                          </p:cTn>
                        </p:par>
                        <p:par>
                          <p:cTn id="86" fill="hold">
                            <p:stCondLst>
                              <p:cond delay="3000"/>
                            </p:stCondLst>
                            <p:childTnLst>
                              <p:par>
                                <p:cTn id="87" presetID="3" presetClass="emph" presetSubtype="2" fill="hold" grpId="2" nodeType="afterEffect">
                                  <p:stCondLst>
                                    <p:cond delay="0"/>
                                  </p:stCondLst>
                                  <p:childTnLst>
                                    <p:animClr clrSpc="rgb" dir="cw">
                                      <p:cBhvr override="childStyle">
                                        <p:cTn id="88" dur="1000" fill="hold"/>
                                        <p:tgtEl>
                                          <p:spTgt spid="7"/>
                                        </p:tgtEl>
                                        <p:attrNameLst>
                                          <p:attrName>style.color</p:attrName>
                                        </p:attrNameLst>
                                      </p:cBhvr>
                                      <p:to>
                                        <a:srgbClr val="FF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7" grpId="1"/>
      <p:bldP spid="7" grpId="2"/>
      <p:bldP spid="6" grpId="0"/>
      <p:bldP spid="6" grpId="1"/>
      <p:bldP spid="6" grpId="2"/>
      <p:bldP spid="4" grpId="0"/>
      <p:bldP spid="4" grpId="1"/>
      <p:bldP spid="4" grpId="2"/>
      <p:bldP spid="5" grpId="0"/>
      <p:bldP spid="5" grpId="1"/>
      <p:bldP spid="13" grpId="0"/>
      <p:bldP spid="13" grpId="1"/>
      <p:bldP spid="14" grpId="0"/>
      <p:bldP spid="14" grpId="1"/>
      <p:bldP spid="15" grpId="0"/>
      <p:bldP spid="15" grpId="1"/>
      <p:bldP spid="16" grpId="0"/>
      <p:bldP spid="16" grpId="1"/>
      <p:bldP spid="17" grpId="0"/>
      <p:bldP spid="17" grpId="1"/>
      <p:bldP spid="18" grpId="0"/>
      <p:bldP spid="1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F7AED-7652-42C2-AB56-764636F68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32" y="475584"/>
            <a:ext cx="8503135" cy="4697536"/>
          </a:xfrm>
          <a:prstGeom prst="rect">
            <a:avLst/>
          </a:prstGeom>
        </p:spPr>
      </p:pic>
      <p:sp>
        <p:nvSpPr>
          <p:cNvPr id="4" name="Title 1"/>
          <p:cNvSpPr txBox="1">
            <a:spLocks/>
          </p:cNvSpPr>
          <p:nvPr/>
        </p:nvSpPr>
        <p:spPr>
          <a:xfrm>
            <a:off x="2005140" y="2054100"/>
            <a:ext cx="2194560" cy="7543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thought</a:t>
            </a:r>
          </a:p>
        </p:txBody>
      </p:sp>
      <p:sp>
        <p:nvSpPr>
          <p:cNvPr id="3074" name="Rectangle 2"/>
          <p:cNvSpPr>
            <a:spLocks noGrp="1" noChangeArrowheads="1"/>
          </p:cNvSpPr>
          <p:nvPr>
            <p:ph type="title"/>
          </p:nvPr>
        </p:nvSpPr>
        <p:spPr>
          <a:xfrm>
            <a:off x="457200" y="1355270"/>
            <a:ext cx="8229600" cy="414746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 not curse the king, even in your thought; Do not curse the rich, even in your bedroom; For a bird of the air may carry your voice, And a bird in flight may tell the matter.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Ecclesiastes 10:20</a:t>
            </a:r>
          </a:p>
        </p:txBody>
      </p:sp>
      <p:sp>
        <p:nvSpPr>
          <p:cNvPr id="5" name="Rectangle 4"/>
          <p:cNvSpPr>
            <a:spLocks noChangeArrowheads="1"/>
          </p:cNvSpPr>
          <p:nvPr/>
        </p:nvSpPr>
        <p:spPr bwMode="auto">
          <a:xfrm>
            <a:off x="7403115" y="127333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6"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917897" y="1359990"/>
            <a:ext cx="1983035" cy="78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 not</a:t>
            </a:r>
          </a:p>
        </p:txBody>
      </p:sp>
      <p:sp>
        <p:nvSpPr>
          <p:cNvPr id="7" name="Rectangle 2" hidden="1">
            <a:extLst>
              <a:ext uri="{FF2B5EF4-FFF2-40B4-BE49-F238E27FC236}">
                <a16:creationId xmlns:a16="http://schemas.microsoft.com/office/drawing/2014/main" id="{07774FD9-E4D9-44DF-949E-636EF9C68A65}"/>
              </a:ext>
            </a:extLst>
          </p:cNvPr>
          <p:cNvSpPr txBox="1">
            <a:spLocks noChangeArrowheads="1"/>
          </p:cNvSpPr>
          <p:nvPr/>
        </p:nvSpPr>
        <p:spPr bwMode="auto">
          <a:xfrm>
            <a:off x="1143373" y="1749300"/>
            <a:ext cx="1983035" cy="78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Do not</a:t>
            </a:r>
          </a:p>
        </p:txBody>
      </p:sp>
    </p:spTree>
    <p:extLst>
      <p:ext uri="{BB962C8B-B14F-4D97-AF65-F5344CB8AC3E}">
        <p14:creationId xmlns:p14="http://schemas.microsoft.com/office/powerpoint/2010/main" val="196986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75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074"/>
                                        </p:tgtEl>
                                        <p:attrNameLst>
                                          <p:attrName>ppt_x</p:attrName>
                                          <p:attrName>ppt_y</p:attrName>
                                        </p:attrNameLst>
                                      </p:cBhvr>
                                    </p:animMotion>
                                    <p:animEffect transition="in" filter="fade">
                                      <p:cBhvr>
                                        <p:cTn id="9" dur="75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stCondLst>
                                            <p:cond delay="0"/>
                                          </p:stCondLst>
                                        </p:cTn>
                                        <p:tgtEl>
                                          <p:spTgt spid="5"/>
                                        </p:tgtEl>
                                      </p:cBhvr>
                                    </p:animEffect>
                                    <p:anim to="" calcmode="lin" valueType="num">
                                      <p:cBhvr>
                                        <p:cTn id="15"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17" presetID="22" presetClass="entr" presetSubtype="8" fill="hold" grpId="0" nodeType="withEffect">
                                  <p:stCondLst>
                                    <p:cond delay="4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40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0" presetClass="path" presetSubtype="0" accel="50000" decel="50000" fill="hold" grpId="0" nodeType="withEffect">
                                  <p:stCondLst>
                                    <p:cond delay="0"/>
                                  </p:stCondLst>
                                  <p:childTnLst>
                                    <p:animMotion origin="layout" path="M -5.55556E-7 -4.07407E-6 L 0.025 0.05695 " pathEditMode="relative" rAng="0" ptsTypes="AA">
                                      <p:cBhvr>
                                        <p:cTn id="28" dur="2000" fill="hold"/>
                                        <p:tgtEl>
                                          <p:spTgt spid="6"/>
                                        </p:tgtEl>
                                        <p:attrNameLst>
                                          <p:attrName>ppt_x</p:attrName>
                                          <p:attrName>ppt_y</p:attrName>
                                        </p:attrNameLst>
                                      </p:cBhvr>
                                      <p:rCtr x="1250" y="2847"/>
                                    </p:animMotion>
                                  </p:childTnLst>
                                </p:cTn>
                              </p:par>
                              <p:par>
                                <p:cTn id="29" presetID="10" presetClass="exit" presetSubtype="0" fill="hold" grpId="1" nodeType="withEffect">
                                  <p:stCondLst>
                                    <p:cond delay="0"/>
                                  </p:stCondLst>
                                  <p:childTnLst>
                                    <p:animEffect transition="out" filter="fade">
                                      <p:cBhvr>
                                        <p:cTn id="30" dur="1250"/>
                                        <p:tgtEl>
                                          <p:spTgt spid="3074"/>
                                        </p:tgtEl>
                                      </p:cBhvr>
                                    </p:animEffect>
                                    <p:set>
                                      <p:cBhvr>
                                        <p:cTn id="31" dur="1" fill="hold">
                                          <p:stCondLst>
                                            <p:cond delay="1249"/>
                                          </p:stCondLst>
                                        </p:cTn>
                                        <p:tgtEl>
                                          <p:spTgt spid="3074"/>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69F097-0ED3-4733-8565-47EC70D23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074" name="Rectangle 2"/>
          <p:cNvSpPr>
            <a:spLocks noGrp="1" noChangeArrowheads="1"/>
          </p:cNvSpPr>
          <p:nvPr>
            <p:ph type="title"/>
          </p:nvPr>
        </p:nvSpPr>
        <p:spPr>
          <a:xfrm>
            <a:off x="457199" y="1575373"/>
            <a:ext cx="8229600" cy="3154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 not grumble against one another, brethren, lest you be condemned. Behold, the Judge is standing at the door!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James 5:9 </a:t>
            </a:r>
          </a:p>
        </p:txBody>
      </p:sp>
      <p:sp>
        <p:nvSpPr>
          <p:cNvPr id="4"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1143373" y="1749300"/>
            <a:ext cx="1983035" cy="78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 not</a:t>
            </a:r>
          </a:p>
        </p:txBody>
      </p:sp>
    </p:spTree>
    <p:extLst>
      <p:ext uri="{BB962C8B-B14F-4D97-AF65-F5344CB8AC3E}">
        <p14:creationId xmlns:p14="http://schemas.microsoft.com/office/powerpoint/2010/main" val="2582058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grpId="1"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2B87D-10EE-4E65-8B0B-1D90391D1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4" name="Title 1">
            <a:extLst>
              <a:ext uri="{FF2B5EF4-FFF2-40B4-BE49-F238E27FC236}">
                <a16:creationId xmlns:a16="http://schemas.microsoft.com/office/drawing/2014/main" id="{40C69D50-A72A-41E5-BE33-FB282F577EEF}"/>
              </a:ext>
            </a:extLst>
          </p:cNvPr>
          <p:cNvSpPr txBox="1">
            <a:spLocks/>
          </p:cNvSpPr>
          <p:nvPr/>
        </p:nvSpPr>
        <p:spPr>
          <a:xfrm>
            <a:off x="1504952" y="2656737"/>
            <a:ext cx="670559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bitter envy and self-seeking</a:t>
            </a:r>
          </a:p>
        </p:txBody>
      </p:sp>
      <p:sp>
        <p:nvSpPr>
          <p:cNvPr id="5" name="Title 1">
            <a:extLst>
              <a:ext uri="{FF2B5EF4-FFF2-40B4-BE49-F238E27FC236}">
                <a16:creationId xmlns:a16="http://schemas.microsoft.com/office/drawing/2014/main" id="{E79C9FA8-4006-410F-8AAA-7A75942E38E4}"/>
              </a:ext>
            </a:extLst>
          </p:cNvPr>
          <p:cNvSpPr txBox="1">
            <a:spLocks/>
          </p:cNvSpPr>
          <p:nvPr/>
        </p:nvSpPr>
        <p:spPr>
          <a:xfrm>
            <a:off x="1482837" y="5213860"/>
            <a:ext cx="593634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earthly, sensual, demonic</a:t>
            </a:r>
          </a:p>
        </p:txBody>
      </p:sp>
      <p:sp>
        <p:nvSpPr>
          <p:cNvPr id="3074" name="Rectangle 2"/>
          <p:cNvSpPr>
            <a:spLocks noGrp="1" noChangeArrowheads="1"/>
          </p:cNvSpPr>
          <p:nvPr>
            <p:ph type="title"/>
          </p:nvPr>
        </p:nvSpPr>
        <p:spPr>
          <a:xfrm>
            <a:off x="359764" y="274638"/>
            <a:ext cx="8327036" cy="6278562"/>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Who is wise and understanding among you? Let him show by good conduct that his works are done in the meekness of wisdom. But if you have bitter envy and self-seeking in your hearts, do not boast and lie against the truth. This wisdom does not descend from above, but is earthly, sensual, demonic.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James 3:13-15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7" name="Rectangle 2">
            <a:extLst>
              <a:ext uri="{FF2B5EF4-FFF2-40B4-BE49-F238E27FC236}">
                <a16:creationId xmlns:a16="http://schemas.microsoft.com/office/drawing/2014/main" id="{8099E95A-5E32-4BE3-B8D5-AF7D6C7CBA5E}"/>
              </a:ext>
            </a:extLst>
          </p:cNvPr>
          <p:cNvSpPr txBox="1">
            <a:spLocks noChangeArrowheads="1"/>
          </p:cNvSpPr>
          <p:nvPr/>
        </p:nvSpPr>
        <p:spPr bwMode="auto">
          <a:xfrm>
            <a:off x="2864760" y="2727374"/>
            <a:ext cx="532674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 and self-seeking</a:t>
            </a:r>
            <a:endParaRPr lang="en-US" altLang="en-US" sz="4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29AF0F79-24FE-4605-82AE-621938A714FA}"/>
              </a:ext>
            </a:extLst>
          </p:cNvPr>
          <p:cNvSpPr txBox="1">
            <a:spLocks noChangeArrowheads="1"/>
          </p:cNvSpPr>
          <p:nvPr/>
        </p:nvSpPr>
        <p:spPr bwMode="auto">
          <a:xfrm>
            <a:off x="3151982" y="694524"/>
            <a:ext cx="532674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envy and self-seeking</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71616478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18" presetClass="emph" presetSubtype="0" fill="hold" grpId="1" nodeType="withEffect">
                                  <p:stCondLst>
                                    <p:cond delay="0"/>
                                  </p:stCondLst>
                                  <p:childTnLst>
                                    <p:set>
                                      <p:cBhvr override="childStyle">
                                        <p:cTn id="28" dur="500" fill="hold"/>
                                        <p:tgtEl>
                                          <p:spTgt spid="5"/>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
                                        <p:tgtEl>
                                          <p:spTgt spid="7"/>
                                        </p:tgtEl>
                                      </p:cBhvr>
                                    </p:animEffect>
                                  </p:childTnLst>
                                </p:cTn>
                              </p:par>
                              <p:par>
                                <p:cTn id="34" presetID="6" presetClass="emph" presetSubtype="0" fill="hold" grpId="3" nodeType="withEffect">
                                  <p:stCondLst>
                                    <p:cond delay="0"/>
                                  </p:stCondLst>
                                  <p:childTnLst>
                                    <p:animScale>
                                      <p:cBhvr>
                                        <p:cTn id="35" dur="2000" fill="hold"/>
                                        <p:tgtEl>
                                          <p:spTgt spid="7"/>
                                        </p:tgtEl>
                                      </p:cBhvr>
                                      <p:by x="105000" y="105000"/>
                                    </p:animScale>
                                  </p:childTnLst>
                                </p:cTn>
                              </p:par>
                              <p:par>
                                <p:cTn id="36" presetID="0" presetClass="path" presetSubtype="0" accel="50000" decel="50000" fill="hold" grpId="0" nodeType="withEffect">
                                  <p:stCondLst>
                                    <p:cond delay="0"/>
                                  </p:stCondLst>
                                  <p:childTnLst>
                                    <p:animMotion origin="layout" path="M -3.88889E-6 -7.40741E-7 L 0.03142 -0.29653 " pathEditMode="relative" rAng="0" ptsTypes="AA">
                                      <p:cBhvr>
                                        <p:cTn id="37" dur="2000" fill="hold"/>
                                        <p:tgtEl>
                                          <p:spTgt spid="7"/>
                                        </p:tgtEl>
                                        <p:attrNameLst>
                                          <p:attrName>ppt_x</p:attrName>
                                          <p:attrName>ppt_y</p:attrName>
                                        </p:attrNameLst>
                                      </p:cBhvr>
                                      <p:rCtr x="1441" y="-15231"/>
                                    </p:animMotion>
                                  </p:childTnLst>
                                </p:cTn>
                              </p:par>
                              <p:par>
                                <p:cTn id="38" presetID="10" presetClass="exit" presetSubtype="0" fill="hold" grpId="1" nodeType="withEffect">
                                  <p:stCondLst>
                                    <p:cond delay="0"/>
                                  </p:stCondLst>
                                  <p:childTnLst>
                                    <p:animEffect transition="out" filter="fade">
                                      <p:cBhvr>
                                        <p:cTn id="39" dur="1250"/>
                                        <p:tgtEl>
                                          <p:spTgt spid="3074"/>
                                        </p:tgtEl>
                                      </p:cBhvr>
                                    </p:animEffect>
                                    <p:set>
                                      <p:cBhvr>
                                        <p:cTn id="40" dur="1" fill="hold">
                                          <p:stCondLst>
                                            <p:cond delay="1249"/>
                                          </p:stCondLst>
                                        </p:cTn>
                                        <p:tgtEl>
                                          <p:spTgt spid="3074"/>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7" grpId="0"/>
      <p:bldP spid="7" grpId="1"/>
      <p:bldP spid="7" grpId="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B1BD8-6959-4BA5-81E4-6EA16250C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1174" cy="6858000"/>
          </a:xfrm>
          <a:prstGeom prst="rect">
            <a:avLst/>
          </a:prstGeom>
        </p:spPr>
      </p:pic>
      <p:sp>
        <p:nvSpPr>
          <p:cNvPr id="4" name="Rectangle 2">
            <a:extLst>
              <a:ext uri="{FF2B5EF4-FFF2-40B4-BE49-F238E27FC236}">
                <a16:creationId xmlns:a16="http://schemas.microsoft.com/office/drawing/2014/main" id="{CB24A40E-1216-4875-9E25-045802C7EC2F}"/>
              </a:ext>
            </a:extLst>
          </p:cNvPr>
          <p:cNvSpPr txBox="1">
            <a:spLocks noChangeArrowheads="1"/>
          </p:cNvSpPr>
          <p:nvPr/>
        </p:nvSpPr>
        <p:spPr bwMode="auto">
          <a:xfrm>
            <a:off x="3151982" y="694524"/>
            <a:ext cx="532674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 and self-seeking</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Title 1"/>
          <p:cNvSpPr txBox="1">
            <a:spLocks/>
          </p:cNvSpPr>
          <p:nvPr/>
        </p:nvSpPr>
        <p:spPr>
          <a:xfrm>
            <a:off x="2428647" y="2643755"/>
            <a:ext cx="29754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from above</a:t>
            </a:r>
          </a:p>
        </p:txBody>
      </p:sp>
      <p:sp>
        <p:nvSpPr>
          <p:cNvPr id="10" name="Title 1"/>
          <p:cNvSpPr txBox="1">
            <a:spLocks/>
          </p:cNvSpPr>
          <p:nvPr/>
        </p:nvSpPr>
        <p:spPr>
          <a:xfrm>
            <a:off x="6185467" y="1976097"/>
            <a:ext cx="23513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wisdom</a:t>
            </a:r>
          </a:p>
        </p:txBody>
      </p:sp>
      <p:sp>
        <p:nvSpPr>
          <p:cNvPr id="3074" name="Rectangle 2"/>
          <p:cNvSpPr>
            <a:spLocks noGrp="1" noChangeArrowheads="1"/>
          </p:cNvSpPr>
          <p:nvPr>
            <p:ph type="title"/>
          </p:nvPr>
        </p:nvSpPr>
        <p:spPr>
          <a:xfrm>
            <a:off x="457200" y="590771"/>
            <a:ext cx="8229600" cy="567645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where envy and self-seeking exist, confusion and every evil thing are there. But the wisdom that is from above is first pure, then peaceable, gentle, willing     to yield, full of mercy and good fruits, without partiality and without hypocrisy.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James 3:16-17 </a:t>
            </a:r>
          </a:p>
        </p:txBody>
      </p:sp>
      <p:sp>
        <p:nvSpPr>
          <p:cNvPr id="5" name="Rectangle 2">
            <a:extLst>
              <a:ext uri="{FF2B5EF4-FFF2-40B4-BE49-F238E27FC236}">
                <a16:creationId xmlns:a16="http://schemas.microsoft.com/office/drawing/2014/main" id="{EFCC0B89-D56A-4A13-839B-56073B501E5C}"/>
              </a:ext>
            </a:extLst>
          </p:cNvPr>
          <p:cNvSpPr txBox="1">
            <a:spLocks noChangeArrowheads="1"/>
          </p:cNvSpPr>
          <p:nvPr/>
        </p:nvSpPr>
        <p:spPr bwMode="auto">
          <a:xfrm>
            <a:off x="2761215" y="5401476"/>
            <a:ext cx="24700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hypocrisy</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7BF48B33-ABD1-4862-A287-4B25060CA159}"/>
              </a:ext>
            </a:extLst>
          </p:cNvPr>
          <p:cNvSpPr txBox="1">
            <a:spLocks noChangeArrowheads="1"/>
          </p:cNvSpPr>
          <p:nvPr/>
        </p:nvSpPr>
        <p:spPr bwMode="auto">
          <a:xfrm>
            <a:off x="3171030" y="689429"/>
            <a:ext cx="142001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Title 1"/>
          <p:cNvSpPr txBox="1">
            <a:spLocks/>
          </p:cNvSpPr>
          <p:nvPr/>
        </p:nvSpPr>
        <p:spPr>
          <a:xfrm>
            <a:off x="3477039" y="3385898"/>
            <a:ext cx="3523622" cy="1600285"/>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9966"/>
                </a:solidFill>
                <a:effectLst>
                  <a:glow rad="63500">
                    <a:srgbClr val="9966FF"/>
                  </a:glow>
                  <a:outerShdw blurRad="50800" algn="tl" rotWithShape="0">
                    <a:srgbClr val="000000"/>
                  </a:outerShdw>
                </a:effectLst>
                <a:latin typeface="Calibri" panose="020F0502020204030204" pitchFamily="34" charset="0"/>
              </a:rPr>
              <a:t>thankful</a:t>
            </a:r>
          </a:p>
        </p:txBody>
      </p:sp>
      <p:sp>
        <p:nvSpPr>
          <p:cNvPr id="7" name="Rectangle 2" hidden="1">
            <a:extLst>
              <a:ext uri="{FF2B5EF4-FFF2-40B4-BE49-F238E27FC236}">
                <a16:creationId xmlns:a16="http://schemas.microsoft.com/office/drawing/2014/main" id="{BEF83608-0232-40A8-9C75-73AB23A0BB53}"/>
              </a:ext>
            </a:extLst>
          </p:cNvPr>
          <p:cNvSpPr txBox="1">
            <a:spLocks noChangeArrowheads="1"/>
          </p:cNvSpPr>
          <p:nvPr/>
        </p:nvSpPr>
        <p:spPr bwMode="auto">
          <a:xfrm>
            <a:off x="519907" y="585891"/>
            <a:ext cx="229325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hypocrisy</a:t>
            </a:r>
            <a:endParaRPr lang="en-US" altLang="en-US" sz="36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EEBCA531-C094-442A-B9BB-A97DFFA3D5EF}"/>
              </a:ext>
            </a:extLst>
          </p:cNvPr>
          <p:cNvSpPr txBox="1">
            <a:spLocks noChangeArrowheads="1"/>
          </p:cNvSpPr>
          <p:nvPr/>
        </p:nvSpPr>
        <p:spPr bwMode="auto">
          <a:xfrm>
            <a:off x="2510333" y="585891"/>
            <a:ext cx="148590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envy</a:t>
            </a:r>
            <a:endParaRPr lang="en-US" altLang="en-US" sz="36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961318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1250"/>
                                        <p:tgtEl>
                                          <p:spTgt spid="3074"/>
                                        </p:tgtEl>
                                      </p:cBhvr>
                                    </p:animEffect>
                                  </p:childTnLst>
                                </p:cTn>
                              </p:par>
                            </p:childTnLst>
                          </p:cTn>
                        </p:par>
                        <p:par>
                          <p:cTn id="8" fill="hold">
                            <p:stCondLst>
                              <p:cond delay="1250"/>
                            </p:stCondLst>
                            <p:childTnLst>
                              <p:par>
                                <p:cTn id="9" presetID="10" presetClass="exit" presetSubtype="0" fill="hold" grpId="2"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18" presetClass="emph" presetSubtype="0" fill="hold" grpId="1" nodeType="withEffect">
                                  <p:stCondLst>
                                    <p:cond delay="0"/>
                                  </p:stCondLst>
                                  <p:childTnLst>
                                    <p:set>
                                      <p:cBhvr override="childStyle">
                                        <p:cTn id="18" dur="500" fill="hold"/>
                                        <p:tgtEl>
                                          <p:spTgt spid="10"/>
                                        </p:tgtEl>
                                        <p:attrNameLst>
                                          <p:attrName>style.textDecorationUnderline</p:attrName>
                                        </p:attrNameLst>
                                      </p:cBhvr>
                                      <p:to>
                                        <p:strVal val="true"/>
                                      </p:to>
                                    </p:set>
                                  </p:childTnLst>
                                </p:cTn>
                              </p:par>
                              <p:par>
                                <p:cTn id="19" presetID="22" presetClass="entr" presetSubtype="8" fill="hold" grpId="0" nodeType="withEffect">
                                  <p:stCondLst>
                                    <p:cond delay="4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18" presetClass="emph" presetSubtype="0" fill="hold" grpId="1" nodeType="withEffect">
                                  <p:stCondLst>
                                    <p:cond delay="400"/>
                                  </p:stCondLst>
                                  <p:childTnLst>
                                    <p:set>
                                      <p:cBhvr override="childStyle">
                                        <p:cTn id="23" dur="500" fill="hold"/>
                                        <p:tgtEl>
                                          <p:spTgt spid="11"/>
                                        </p:tgtEl>
                                        <p:attrNameLst>
                                          <p:attrName>style.textDecorationUnderline</p:attrName>
                                        </p:attrNameLst>
                                      </p:cBhvr>
                                      <p:to>
                                        <p:strVal val="true"/>
                                      </p:to>
                                    </p:set>
                                  </p:childTnLst>
                                </p:cTn>
                              </p:par>
                            </p:childTnLst>
                          </p:cTn>
                        </p:par>
                        <p:par>
                          <p:cTn id="24" fill="hold">
                            <p:stCondLst>
                              <p:cond delay="900"/>
                            </p:stCondLst>
                            <p:childTnLst>
                              <p:par>
                                <p:cTn id="25" presetID="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stCondLst>
                                            <p:cond delay="0"/>
                                          </p:stCondLst>
                                        </p:cTn>
                                        <p:tgtEl>
                                          <p:spTgt spid="9"/>
                                        </p:tgtEl>
                                      </p:cBhvr>
                                    </p:animEffect>
                                    <p:anim to="" calcmode="lin" valueType="num">
                                      <p:cBhvr>
                                        <p:cTn id="28"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50"/>
                                        <p:tgtEl>
                                          <p:spTgt spid="6"/>
                                        </p:tgtEl>
                                      </p:cBhvr>
                                    </p:animEffect>
                                  </p:childTnLst>
                                </p:cTn>
                              </p:par>
                              <p:par>
                                <p:cTn id="38" presetID="6" presetClass="emph" presetSubtype="0" fill="hold" grpId="2" nodeType="withEffect">
                                  <p:stCondLst>
                                    <p:cond delay="0"/>
                                  </p:stCondLst>
                                  <p:childTnLst>
                                    <p:animScale>
                                      <p:cBhvr>
                                        <p:cTn id="39" dur="2000" fill="hold"/>
                                        <p:tgtEl>
                                          <p:spTgt spid="5"/>
                                        </p:tgtEl>
                                      </p:cBhvr>
                                      <p:by x="83000" y="83000"/>
                                    </p:animScale>
                                  </p:childTnLst>
                                </p:cTn>
                              </p:par>
                              <p:par>
                                <p:cTn id="40" presetID="6" presetClass="emph" presetSubtype="0" fill="hold" grpId="2" nodeType="withEffect">
                                  <p:stCondLst>
                                    <p:cond delay="0"/>
                                  </p:stCondLst>
                                  <p:childTnLst>
                                    <p:animScale>
                                      <p:cBhvr>
                                        <p:cTn id="41" dur="2000" fill="hold"/>
                                        <p:tgtEl>
                                          <p:spTgt spid="6"/>
                                        </p:tgtEl>
                                      </p:cBhvr>
                                      <p:by x="83000" y="83000"/>
                                    </p:animScale>
                                  </p:childTnLst>
                                </p:cTn>
                              </p:par>
                              <p:par>
                                <p:cTn id="42" presetID="0" presetClass="path" presetSubtype="0" accel="50000" decel="50000" fill="hold" grpId="0" nodeType="withEffect">
                                  <p:stCondLst>
                                    <p:cond delay="0"/>
                                  </p:stCondLst>
                                  <p:childTnLst>
                                    <p:animMotion origin="layout" path="M 4.44444E-6 1.48148E-6 L -0.06928 -0.01574 " pathEditMode="relative" rAng="0" ptsTypes="AA">
                                      <p:cBhvr>
                                        <p:cTn id="43" dur="2000" fill="hold"/>
                                        <p:tgtEl>
                                          <p:spTgt spid="6"/>
                                        </p:tgtEl>
                                        <p:attrNameLst>
                                          <p:attrName>ppt_x</p:attrName>
                                          <p:attrName>ppt_y</p:attrName>
                                        </p:attrNameLst>
                                      </p:cBhvr>
                                      <p:rCtr x="-3472" y="-787"/>
                                    </p:animMotion>
                                  </p:childTnLst>
                                </p:cTn>
                              </p:par>
                              <p:par>
                                <p:cTn id="44" presetID="0" presetClass="path" presetSubtype="0" accel="50000" decel="50000" fill="hold" grpId="0" nodeType="withEffect">
                                  <p:stCondLst>
                                    <p:cond delay="0"/>
                                  </p:stCondLst>
                                  <p:childTnLst>
                                    <p:animMotion origin="layout" path="M 8.33333E-7 2.96296E-6 L -0.25608 -0.70371 " pathEditMode="relative" rAng="0" ptsTypes="AA">
                                      <p:cBhvr>
                                        <p:cTn id="45" dur="2000" fill="hold"/>
                                        <p:tgtEl>
                                          <p:spTgt spid="5"/>
                                        </p:tgtEl>
                                        <p:attrNameLst>
                                          <p:attrName>ppt_x</p:attrName>
                                          <p:attrName>ppt_y</p:attrName>
                                        </p:attrNameLst>
                                      </p:cBhvr>
                                      <p:rCtr x="-12812" y="-35185"/>
                                    </p:animMotion>
                                  </p:childTnLst>
                                </p:cTn>
                              </p:par>
                              <p:par>
                                <p:cTn id="46" presetID="10" presetClass="exit" presetSubtype="0" fill="hold" grpId="1" nodeType="withEffect">
                                  <p:stCondLst>
                                    <p:cond delay="0"/>
                                  </p:stCondLst>
                                  <p:childTnLst>
                                    <p:animEffect transition="out" filter="fade">
                                      <p:cBhvr>
                                        <p:cTn id="47" dur="1250"/>
                                        <p:tgtEl>
                                          <p:spTgt spid="3074"/>
                                        </p:tgtEl>
                                      </p:cBhvr>
                                    </p:animEffect>
                                    <p:set>
                                      <p:cBhvr>
                                        <p:cTn id="48" dur="1" fill="hold">
                                          <p:stCondLst>
                                            <p:cond delay="1249"/>
                                          </p:stCondLst>
                                        </p:cTn>
                                        <p:tgtEl>
                                          <p:spTgt spid="3074"/>
                                        </p:tgtEl>
                                        <p:attrNameLst>
                                          <p:attrName>style.visibility</p:attrName>
                                        </p:attrNameLst>
                                      </p:cBhvr>
                                      <p:to>
                                        <p:strVal val="hidden"/>
                                      </p:to>
                                    </p:set>
                                  </p:childTnLst>
                                </p:cTn>
                              </p:par>
                              <p:par>
                                <p:cTn id="49" presetID="0" presetClass="exit" presetSubtype="0" fill="hold" grpId="1" nodeType="withEffect">
                                  <p:stCondLst>
                                    <p:cond delay="0"/>
                                  </p:stCondLst>
                                  <p:childTnLst>
                                    <p:set>
                                      <p:cBhvr>
                                        <p:cTn id="50" dur="1" fill="hold">
                                          <p:stCondLst>
                                            <p:cond delay="999"/>
                                          </p:stCondLst>
                                        </p:cTn>
                                        <p:tgtEl>
                                          <p:spTgt spid="9"/>
                                        </p:tgtEl>
                                        <p:attrNameLst>
                                          <p:attrName>style.visibility</p:attrName>
                                        </p:attrNameLst>
                                      </p:cBhvr>
                                      <p:to>
                                        <p:strVal val="hidden"/>
                                      </p:to>
                                    </p:set>
                                    <p:animEffect transition="out" filter="dissolve">
                                      <p:cBhvr>
                                        <p:cTn id="51" dur="1000">
                                          <p:stCondLst>
                                            <p:cond delay="0"/>
                                          </p:stCondLst>
                                        </p:cTn>
                                        <p:tgtEl>
                                          <p:spTgt spid="9"/>
                                        </p:tgtEl>
                                      </p:cBhvr>
                                    </p:animEffect>
                                    <p:anim to="" calcmode="lin" valueType="num">
                                      <p:cBhvr>
                                        <p:cTn id="52" dur="1000" fill="hold">
                                          <p:stCondLst>
                                            <p:cond delay="0"/>
                                          </p:stCondLst>
                                        </p:cTn>
                                        <p:tgtEl>
                                          <p:spTgt spid="9"/>
                                        </p:tgtEl>
                                        <p:attrNameLst>
                                          <p:attrName>ppt_w</p:attrName>
                                        </p:attrNameLst>
                                      </p:cBhvr>
                                      <p:tavLst>
                                        <p:tav tm="0">
                                          <p:val>
                                            <p:strVal val="#ppt_w"/>
                                          </p:val>
                                        </p:tav>
                                        <p:tav tm="100000">
                                          <p:val>
                                            <p:strVal val="#ppt_w*4"/>
                                          </p:val>
                                        </p:tav>
                                      </p:tavLst>
                                    </p:anim>
                                    <p:anim to="" calcmode="lin" valueType="num">
                                      <p:cBhvr>
                                        <p:cTn id="53" dur="1000" fill="hold">
                                          <p:stCondLst>
                                            <p:cond delay="0"/>
                                          </p:stCondLst>
                                        </p:cTn>
                                        <p:tgtEl>
                                          <p:spTgt spid="9"/>
                                        </p:tgtEl>
                                        <p:attrNameLst>
                                          <p:attrName>ppt_h</p:attrName>
                                        </p:attrNameLst>
                                      </p:cBhvr>
                                      <p:tavLst>
                                        <p:tav tm="0">
                                          <p:val>
                                            <p:strVal val="#ppt_h"/>
                                          </p:val>
                                        </p:tav>
                                        <p:tav tm="100000">
                                          <p:val>
                                            <p:strVal val="#ppt_h*4"/>
                                          </p:val>
                                        </p:tav>
                                      </p:tavLst>
                                    </p:anim>
                                  </p:childTnLst>
                                </p:cTn>
                              </p:par>
                              <p:par>
                                <p:cTn id="54" presetID="10" presetClass="exit" presetSubtype="0" fill="hold" grpId="2" nodeType="with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11" grpId="0"/>
      <p:bldP spid="11" grpId="1"/>
      <p:bldP spid="11" grpId="2"/>
      <p:bldP spid="10" grpId="0"/>
      <p:bldP spid="10" grpId="1"/>
      <p:bldP spid="10" grpId="2"/>
      <p:bldP spid="3074" grpId="0"/>
      <p:bldP spid="3074" grpId="1"/>
      <p:bldP spid="5" grpId="0"/>
      <p:bldP spid="5" grpId="1"/>
      <p:bldP spid="5" grpId="2"/>
      <p:bldP spid="6" grpId="0"/>
      <p:bldP spid="6" grpId="1"/>
      <p:bldP spid="6" grpId="2"/>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D1211-860A-4549-A5D5-D86854FFC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1859" cy="6858000"/>
          </a:xfrm>
          <a:prstGeom prst="rect">
            <a:avLst/>
          </a:prstGeom>
        </p:spPr>
      </p:pic>
      <p:sp>
        <p:nvSpPr>
          <p:cNvPr id="6" name="Title 1">
            <a:extLst>
              <a:ext uri="{FF2B5EF4-FFF2-40B4-BE49-F238E27FC236}">
                <a16:creationId xmlns:a16="http://schemas.microsoft.com/office/drawing/2014/main" id="{5DF0569D-FB84-443B-83AD-CEFBCB3BFBAD}"/>
              </a:ext>
            </a:extLst>
          </p:cNvPr>
          <p:cNvSpPr txBox="1">
            <a:spLocks/>
          </p:cNvSpPr>
          <p:nvPr/>
        </p:nvSpPr>
        <p:spPr>
          <a:xfrm>
            <a:off x="4957232" y="4908209"/>
            <a:ext cx="366954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spiritual sacrifices</a:t>
            </a:r>
          </a:p>
        </p:txBody>
      </p:sp>
      <p:sp>
        <p:nvSpPr>
          <p:cNvPr id="3074" name="Rectangle 2"/>
          <p:cNvSpPr>
            <a:spLocks noGrp="1" noChangeArrowheads="1"/>
          </p:cNvSpPr>
          <p:nvPr>
            <p:ph type="title"/>
          </p:nvPr>
        </p:nvSpPr>
        <p:spPr>
          <a:xfrm>
            <a:off x="333531" y="0"/>
            <a:ext cx="8476938" cy="6815710"/>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laying aside all malice, all deceit, hypocrisy, envy, and all evil speaking, as newborn babes, desire the pure milk of the word, that you may grow thereby, if indeed you have tasted that the Lord is gracious. Coming to Him as to a living stone, rejected indeed by men, but chosen by God and precious, you also, as living stones, are being built up a spiritual house, a holy priesthood, to offer up spiritual sacrifices acceptable to God through Jesus Christ.               </a:t>
            </a:r>
            <a:r>
              <a:rPr lang="en-US" altLang="en-US" sz="24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Peter 2:1-5 </a:t>
            </a:r>
          </a:p>
        </p:txBody>
      </p:sp>
      <p:sp>
        <p:nvSpPr>
          <p:cNvPr id="4" name="Rectangle 2">
            <a:extLst>
              <a:ext uri="{FF2B5EF4-FFF2-40B4-BE49-F238E27FC236}">
                <a16:creationId xmlns:a16="http://schemas.microsoft.com/office/drawing/2014/main" id="{A6A1EFED-5D9F-4BCE-85F0-8D5282ABC3A2}"/>
              </a:ext>
            </a:extLst>
          </p:cNvPr>
          <p:cNvSpPr txBox="1">
            <a:spLocks noChangeArrowheads="1"/>
          </p:cNvSpPr>
          <p:nvPr/>
        </p:nvSpPr>
        <p:spPr bwMode="auto">
          <a:xfrm>
            <a:off x="519907" y="585891"/>
            <a:ext cx="229325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hypocrisy</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BCB0AE9F-44D2-4EC9-A033-AE9692CABD5D}"/>
              </a:ext>
            </a:extLst>
          </p:cNvPr>
          <p:cNvSpPr txBox="1">
            <a:spLocks noChangeArrowheads="1"/>
          </p:cNvSpPr>
          <p:nvPr/>
        </p:nvSpPr>
        <p:spPr bwMode="auto">
          <a:xfrm>
            <a:off x="2510333" y="585891"/>
            <a:ext cx="148590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4">
            <a:extLst>
              <a:ext uri="{FF2B5EF4-FFF2-40B4-BE49-F238E27FC236}">
                <a16:creationId xmlns:a16="http://schemas.microsoft.com/office/drawing/2014/main" id="{1DBCBD5C-38C3-4421-968C-AE2E4A625A26}"/>
              </a:ext>
            </a:extLst>
          </p:cNvPr>
          <p:cNvSpPr>
            <a:spLocks noChangeArrowheads="1"/>
          </p:cNvSpPr>
          <p:nvPr/>
        </p:nvSpPr>
        <p:spPr bwMode="auto">
          <a:xfrm>
            <a:off x="2711567" y="414441"/>
            <a:ext cx="1102328"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12700" prstMaterial="plastic">
              <a:bevelT w="69850" h="6985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6000" b="1" dirty="0">
                <a:ln w="11430">
                  <a:noFill/>
                </a:ln>
                <a:solidFill>
                  <a:srgbClr val="FF0000"/>
                </a:solidFill>
                <a:effectLst>
                  <a:outerShdw blurRad="80000" dist="40000" dir="5040000" algn="tl">
                    <a:srgbClr val="000000">
                      <a:alpha val="30000"/>
                    </a:srgbClr>
                  </a:outerShdw>
                </a:effectLst>
                <a:latin typeface="Berlin Sans FB Demi" panose="020E0802020502020306" pitchFamily="34" charset="0"/>
              </a:rPr>
              <a:t>X</a:t>
            </a:r>
            <a:endParaRPr lang="en-US" sz="4400" b="1" i="1" dirty="0">
              <a:ln w="11430">
                <a:noFill/>
              </a:ln>
              <a:solidFill>
                <a:srgbClr val="FF0000"/>
              </a:solidFill>
              <a:effectLst>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491690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3"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3"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4"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4"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0" presetClass="exit" presetSubtype="0" fill="hold" grpId="5" nodeType="afterEffect">
                                  <p:stCondLst>
                                    <p:cond delay="0"/>
                                  </p:stCondLst>
                                  <p:childTnLst>
                                    <p:animEffect transition="out" filter="fade">
                                      <p:cBhvr>
                                        <p:cTn id="21" dur="250"/>
                                        <p:tgtEl>
                                          <p:spTgt spid="4"/>
                                        </p:tgtEl>
                                      </p:cBhvr>
                                    </p:animEffect>
                                    <p:set>
                                      <p:cBhvr>
                                        <p:cTn id="22" dur="1" fill="hold">
                                          <p:stCondLst>
                                            <p:cond delay="249"/>
                                          </p:stCondLst>
                                        </p:cTn>
                                        <p:tgtEl>
                                          <p:spTgt spid="4"/>
                                        </p:tgtEl>
                                        <p:attrNameLst>
                                          <p:attrName>style.visibility</p:attrName>
                                        </p:attrNameLst>
                                      </p:cBhvr>
                                      <p:to>
                                        <p:strVal val="hidden"/>
                                      </p:to>
                                    </p:set>
                                  </p:childTnLst>
                                </p:cTn>
                              </p:par>
                              <p:par>
                                <p:cTn id="23" presetID="10" presetClass="exit" presetSubtype="0" fill="hold" grpId="5" nodeType="withEffect">
                                  <p:stCondLst>
                                    <p:cond delay="0"/>
                                  </p:stCondLst>
                                  <p:childTnLst>
                                    <p:animEffect transition="out" filter="fade">
                                      <p:cBhvr>
                                        <p:cTn id="24" dur="250"/>
                                        <p:tgtEl>
                                          <p:spTgt spid="5"/>
                                        </p:tgtEl>
                                      </p:cBhvr>
                                    </p:animEffect>
                                    <p:set>
                                      <p:cBhvr>
                                        <p:cTn id="25" dur="1" fill="hold">
                                          <p:stCondLst>
                                            <p:cond delay="24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18" presetClass="emph" presetSubtype="0" fill="hold" grpId="1" nodeType="withEffect">
                                  <p:stCondLst>
                                    <p:cond delay="0"/>
                                  </p:stCondLst>
                                  <p:childTnLst>
                                    <p:set>
                                      <p:cBhvr override="childStyle">
                                        <p:cTn id="32" dur="500" fill="hold"/>
                                        <p:tgtEl>
                                          <p:spTgt spid="6"/>
                                        </p:tgtEl>
                                        <p:attrNameLst>
                                          <p:attrName>style.textDecorationUnderline</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stCondLst>
                                            <p:cond delay="0"/>
                                          </p:stCondLst>
                                        </p:cTn>
                                        <p:tgtEl>
                                          <p:spTgt spid="7"/>
                                        </p:tgtEl>
                                      </p:cBhvr>
                                    </p:animEffect>
                                    <p:anim to="" calcmode="lin" valueType="num">
                                      <p:cBhvr>
                                        <p:cTn id="38"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9"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074" grpId="0"/>
      <p:bldP spid="4" grpId="3"/>
      <p:bldP spid="4" grpId="4"/>
      <p:bldP spid="4" grpId="5"/>
      <p:bldP spid="5" grpId="3"/>
      <p:bldP spid="5" grpId="4"/>
      <p:bldP spid="5" grpId="5"/>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3DC53-4E69-49F8-B438-2B45169BD417}"/>
              </a:ext>
            </a:extLst>
          </p:cNvPr>
          <p:cNvPicPr>
            <a:picLocks noChangeAspect="1"/>
          </p:cNvPicPr>
          <p:nvPr/>
        </p:nvPicPr>
        <p:blipFill rotWithShape="1">
          <a:blip r:embed="rId3">
            <a:extLst>
              <a:ext uri="{28A0092B-C50C-407E-A947-70E740481C1C}">
                <a14:useLocalDpi xmlns:a14="http://schemas.microsoft.com/office/drawing/2010/main" val="0"/>
              </a:ext>
            </a:extLst>
          </a:blip>
          <a:srcRect l="4646"/>
          <a:stretch/>
        </p:blipFill>
        <p:spPr>
          <a:xfrm>
            <a:off x="-11151" y="0"/>
            <a:ext cx="9155152" cy="6858000"/>
          </a:xfrm>
          <a:prstGeom prst="rect">
            <a:avLst/>
          </a:prstGeom>
        </p:spPr>
      </p:pic>
      <p:sp>
        <p:nvSpPr>
          <p:cNvPr id="4" name="Rectangle 4"/>
          <p:cNvSpPr>
            <a:spLocks noChangeArrowheads="1"/>
          </p:cNvSpPr>
          <p:nvPr/>
        </p:nvSpPr>
        <p:spPr bwMode="auto">
          <a:xfrm>
            <a:off x="1371600" y="802889"/>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extrusionH="57150" contourW="25400" prstMaterial="matte">
              <a:bevelT w="88900" h="8890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600" b="1" spc="5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63500">
                    <a:schemeClr val="tx1"/>
                  </a:glow>
                  <a:outerShdw blurRad="76200" dist="50800" dir="5400000" algn="tl" rotWithShape="0">
                    <a:srgbClr val="000000">
                      <a:alpha val="65000"/>
                    </a:srgbClr>
                  </a:outerShdw>
                </a:effectLst>
                <a:latin typeface="Char BB" panose="02000508000000020004" pitchFamily="2" charset="0"/>
              </a:rPr>
              <a:t>ENVY</a:t>
            </a:r>
            <a:endParaRPr lang="en-US" sz="16600" b="1" i="1" spc="5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63500">
                  <a:schemeClr val="tx1"/>
                </a:glow>
                <a:outerShdw blurRad="76200" dist="50800" dir="5400000" algn="tl" rotWithShape="0">
                  <a:srgbClr val="000000">
                    <a:alpha val="65000"/>
                  </a:srgbClr>
                </a:outerShdw>
              </a:effectLst>
              <a:latin typeface="Char BB" panose="02000508000000020004" pitchFamily="2" charset="0"/>
            </a:endParaRPr>
          </a:p>
        </p:txBody>
      </p:sp>
      <p:sp>
        <p:nvSpPr>
          <p:cNvPr id="6" name="Rectangle 12"/>
          <p:cNvSpPr>
            <a:spLocks noChangeArrowheads="1"/>
          </p:cNvSpPr>
          <p:nvPr/>
        </p:nvSpPr>
        <p:spPr bwMode="auto">
          <a:xfrm>
            <a:off x="2796169" y="5000261"/>
            <a:ext cx="6008649"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0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a:glow rad="63500">
                    <a:schemeClr val="tx1"/>
                  </a:glow>
                  <a:outerShdw blurRad="76200" dist="50800" dir="5400000" algn="tl" rotWithShape="0">
                    <a:srgbClr val="000000">
                      <a:alpha val="65000"/>
                    </a:srgbClr>
                  </a:outerShdw>
                </a:effectLst>
                <a:latin typeface="Rockwell Extra Bold" panose="02060903040505020403" pitchFamily="18" charset="0"/>
              </a:rPr>
              <a:t>December 16, 2018</a:t>
            </a:r>
          </a:p>
        </p:txBody>
      </p:sp>
      <p:sp>
        <p:nvSpPr>
          <p:cNvPr id="5" name="Rectangle 12"/>
          <p:cNvSpPr>
            <a:spLocks noChangeArrowheads="1"/>
          </p:cNvSpPr>
          <p:nvPr/>
        </p:nvSpPr>
        <p:spPr bwMode="auto">
          <a:xfrm>
            <a:off x="609599" y="3711034"/>
            <a:ext cx="320411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54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63500">
                    <a:schemeClr val="tx1"/>
                  </a:glow>
                  <a:outerShdw blurRad="76200" dist="50800" dir="5400000" algn="tl" rotWithShape="0">
                    <a:srgbClr val="000000">
                      <a:alpha val="65000"/>
                    </a:srgbClr>
                  </a:outerShdw>
                </a:effectLst>
                <a:latin typeface="Abadi" panose="020B0604020202020204" pitchFamily="34" charset="0"/>
              </a:rPr>
              <a:t>Ron Bert</a:t>
            </a: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1" fill="hold">
                            <p:stCondLst>
                              <p:cond delay="1000"/>
                            </p:stCondLst>
                            <p:childTnLst>
                              <p:par>
                                <p:cTn id="32" presetID="9" presetClass="exit" presetSubtype="0" fill="hold" grpId="1" nodeType="afterEffect">
                                  <p:stCondLst>
                                    <p:cond delay="0"/>
                                  </p:stCondLst>
                                  <p:childTnLst>
                                    <p:animEffect transition="out" filter="dissolve">
                                      <p:cBhvr>
                                        <p:cTn id="33" dur="1500"/>
                                        <p:tgtEl>
                                          <p:spTgt spid="5"/>
                                        </p:tgtEl>
                                      </p:cBhvr>
                                    </p:animEffect>
                                    <p:set>
                                      <p:cBhvr>
                                        <p:cTn id="34" dur="1" fill="hold">
                                          <p:stCondLst>
                                            <p:cond delay="1499"/>
                                          </p:stCondLst>
                                        </p:cTn>
                                        <p:tgtEl>
                                          <p:spTgt spid="5"/>
                                        </p:tgtEl>
                                        <p:attrNameLst>
                                          <p:attrName>style.visibility</p:attrName>
                                        </p:attrNameLst>
                                      </p:cBhvr>
                                      <p:to>
                                        <p:strVal val="hidden"/>
                                      </p:to>
                                    </p:set>
                                  </p:childTnLst>
                                </p:cTn>
                              </p:par>
                              <p:par>
                                <p:cTn id="35" presetID="0" presetClass="path" presetSubtype="0" accel="50000" decel="50000" fill="hold" grpId="2" nodeType="withEffect">
                                  <p:stCondLst>
                                    <p:cond delay="0"/>
                                  </p:stCondLst>
                                  <p:childTnLst>
                                    <p:animMotion origin="layout" path="M -2.77778E-7 -1.48148E-6 L -2.77778E-7 0.23033 " pathEditMode="relative" rAng="0" ptsTypes="AA">
                                      <p:cBhvr>
                                        <p:cTn id="36" dur="1500" fill="hold"/>
                                        <p:tgtEl>
                                          <p:spTgt spid="5"/>
                                        </p:tgtEl>
                                        <p:attrNameLst>
                                          <p:attrName>ppt_x</p:attrName>
                                          <p:attrName>ppt_y</p:attrName>
                                        </p:attrNameLst>
                                      </p:cBhvr>
                                      <p:rCtr x="0" y="11505"/>
                                    </p:animMotion>
                                  </p:childTnLst>
                                </p:cTn>
                              </p:par>
                              <p:par>
                                <p:cTn id="37" presetID="31" presetClass="exit" presetSubtype="0" fill="hold" grpId="1" nodeType="withEffect">
                                  <p:stCondLst>
                                    <p:cond delay="1000"/>
                                  </p:stCondLst>
                                  <p:childTnLst>
                                    <p:anim calcmode="lin" valueType="num">
                                      <p:cBhvr>
                                        <p:cTn id="38" dur="1000"/>
                                        <p:tgtEl>
                                          <p:spTgt spid="6"/>
                                        </p:tgtEl>
                                        <p:attrNameLst>
                                          <p:attrName>ppt_w</p:attrName>
                                        </p:attrNameLst>
                                      </p:cBhvr>
                                      <p:tavLst>
                                        <p:tav tm="0">
                                          <p:val>
                                            <p:strVal val="ppt_w"/>
                                          </p:val>
                                        </p:tav>
                                        <p:tav tm="100000">
                                          <p:val>
                                            <p:fltVal val="0"/>
                                          </p:val>
                                        </p:tav>
                                      </p:tavLst>
                                    </p:anim>
                                    <p:anim calcmode="lin" valueType="num">
                                      <p:cBhvr>
                                        <p:cTn id="39" dur="1000"/>
                                        <p:tgtEl>
                                          <p:spTgt spid="6"/>
                                        </p:tgtEl>
                                        <p:attrNameLst>
                                          <p:attrName>ppt_h</p:attrName>
                                        </p:attrNameLst>
                                      </p:cBhvr>
                                      <p:tavLst>
                                        <p:tav tm="0">
                                          <p:val>
                                            <p:strVal val="ppt_h"/>
                                          </p:val>
                                        </p:tav>
                                        <p:tav tm="100000">
                                          <p:val>
                                            <p:fltVal val="0"/>
                                          </p:val>
                                        </p:tav>
                                      </p:tavLst>
                                    </p:anim>
                                    <p:anim calcmode="lin" valueType="num">
                                      <p:cBhvr>
                                        <p:cTn id="40" dur="1000"/>
                                        <p:tgtEl>
                                          <p:spTgt spid="6"/>
                                        </p:tgtEl>
                                        <p:attrNameLst>
                                          <p:attrName>style.rotation</p:attrName>
                                        </p:attrNameLst>
                                      </p:cBhvr>
                                      <p:tavLst>
                                        <p:tav tm="0">
                                          <p:val>
                                            <p:fltVal val="0"/>
                                          </p:val>
                                        </p:tav>
                                        <p:tav tm="100000">
                                          <p:val>
                                            <p:fltVal val="90"/>
                                          </p:val>
                                        </p:tav>
                                      </p:tavLst>
                                    </p:anim>
                                    <p:animEffect transition="out" filter="fade">
                                      <p:cBhvr>
                                        <p:cTn id="41" dur="1000"/>
                                        <p:tgtEl>
                                          <p:spTgt spid="6"/>
                                        </p:tgtEl>
                                      </p:cBhvr>
                                    </p:animEffect>
                                    <p:set>
                                      <p:cBhvr>
                                        <p:cTn id="42" dur="1" fill="hold">
                                          <p:stCondLst>
                                            <p:cond delay="999"/>
                                          </p:stCondLst>
                                        </p:cTn>
                                        <p:tgtEl>
                                          <p:spTgt spid="6"/>
                                        </p:tgtEl>
                                        <p:attrNameLst>
                                          <p:attrName>style.visibility</p:attrName>
                                        </p:attrNameLst>
                                      </p:cBhvr>
                                      <p:to>
                                        <p:strVal val="hidden"/>
                                      </p:to>
                                    </p:set>
                                  </p:childTnLst>
                                </p:cTn>
                              </p:par>
                              <p:par>
                                <p:cTn id="43" presetID="42" presetClass="path" presetSubtype="0" accel="50000" decel="50000" fill="hold" grpId="2" nodeType="withEffect">
                                  <p:stCondLst>
                                    <p:cond delay="1000"/>
                                  </p:stCondLst>
                                  <p:childTnLst>
                                    <p:animMotion origin="layout" path="M -1.38889E-6 -4.44444E-6 L -0.19392 -0.34583 " pathEditMode="relative" rAng="0" ptsTypes="AA">
                                      <p:cBhvr>
                                        <p:cTn id="44" dur="1000" fill="hold"/>
                                        <p:tgtEl>
                                          <p:spTgt spid="6"/>
                                        </p:tgtEl>
                                        <p:attrNameLst>
                                          <p:attrName>ppt_x</p:attrName>
                                          <p:attrName>ppt_y</p:attrName>
                                        </p:attrNameLst>
                                      </p:cBhvr>
                                      <p:rCtr x="-9705" y="-1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6" grpId="2"/>
      <p:bldP spid="5" grpId="0"/>
      <p:bldP spid="5" grpId="1"/>
      <p:bldP spid="5"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8084C-2306-4864-9426-D77D40A65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 y="0"/>
            <a:ext cx="9158514" cy="6858000"/>
          </a:xfrm>
          <a:prstGeom prst="rect">
            <a:avLst/>
          </a:prstGeom>
        </p:spPr>
      </p:pic>
      <p:sp>
        <p:nvSpPr>
          <p:cNvPr id="3074" name="Rectangle 2"/>
          <p:cNvSpPr>
            <a:spLocks noGrp="1" noChangeArrowheads="1"/>
          </p:cNvSpPr>
          <p:nvPr>
            <p:ph type="title"/>
          </p:nvPr>
        </p:nvSpPr>
        <p:spPr>
          <a:xfrm>
            <a:off x="457200" y="364150"/>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I fed you with milk and not with solid food; for until now you were not able to receive it, and even now you are still not able; for you are still carnal. For where there are envy, strife, and divisions among you, are you not carnal and behaving like mere men?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Corinthians 3:2-3</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8DD35063-8F60-41EE-BBB4-4AECAC5B5C20}"/>
              </a:ext>
            </a:extLst>
          </p:cNvPr>
          <p:cNvSpPr txBox="1">
            <a:spLocks noChangeArrowheads="1"/>
          </p:cNvSpPr>
          <p:nvPr/>
        </p:nvSpPr>
        <p:spPr bwMode="auto">
          <a:xfrm>
            <a:off x="1912598" y="3818900"/>
            <a:ext cx="141775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envy</a:t>
            </a:r>
          </a:p>
        </p:txBody>
      </p:sp>
      <p:sp>
        <p:nvSpPr>
          <p:cNvPr id="6" name="Rectangle 2">
            <a:extLst>
              <a:ext uri="{FF2B5EF4-FFF2-40B4-BE49-F238E27FC236}">
                <a16:creationId xmlns:a16="http://schemas.microsoft.com/office/drawing/2014/main" id="{0664265B-6F53-4D95-BB64-5780C9042233}"/>
              </a:ext>
            </a:extLst>
          </p:cNvPr>
          <p:cNvSpPr txBox="1">
            <a:spLocks noChangeArrowheads="1"/>
          </p:cNvSpPr>
          <p:nvPr/>
        </p:nvSpPr>
        <p:spPr bwMode="auto">
          <a:xfrm>
            <a:off x="3239864" y="3818900"/>
            <a:ext cx="162095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strife</a:t>
            </a:r>
          </a:p>
        </p:txBody>
      </p:sp>
      <p:sp>
        <p:nvSpPr>
          <p:cNvPr id="7" name="Rectangle 2">
            <a:extLst>
              <a:ext uri="{FF2B5EF4-FFF2-40B4-BE49-F238E27FC236}">
                <a16:creationId xmlns:a16="http://schemas.microsoft.com/office/drawing/2014/main" id="{2D21A51B-51FE-45C0-8654-61640638D3E1}"/>
              </a:ext>
            </a:extLst>
          </p:cNvPr>
          <p:cNvSpPr txBox="1">
            <a:spLocks noChangeArrowheads="1"/>
          </p:cNvSpPr>
          <p:nvPr/>
        </p:nvSpPr>
        <p:spPr bwMode="auto">
          <a:xfrm>
            <a:off x="844553" y="5166336"/>
            <a:ext cx="148045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a:t>
            </a:r>
          </a:p>
        </p:txBody>
      </p:sp>
      <p:sp>
        <p:nvSpPr>
          <p:cNvPr id="4" name="Rectangle 2">
            <a:extLst>
              <a:ext uri="{FF2B5EF4-FFF2-40B4-BE49-F238E27FC236}">
                <a16:creationId xmlns:a16="http://schemas.microsoft.com/office/drawing/2014/main" id="{CE3EE4FC-821D-4F26-9969-E586A74CC7F1}"/>
              </a:ext>
            </a:extLst>
          </p:cNvPr>
          <p:cNvSpPr txBox="1">
            <a:spLocks noChangeArrowheads="1"/>
          </p:cNvSpPr>
          <p:nvPr/>
        </p:nvSpPr>
        <p:spPr bwMode="auto">
          <a:xfrm>
            <a:off x="1468552" y="1733279"/>
            <a:ext cx="387531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 and strife</a:t>
            </a:r>
          </a:p>
        </p:txBody>
      </p:sp>
      <p:sp>
        <p:nvSpPr>
          <p:cNvPr id="8" name="Rectangle 2">
            <a:extLst>
              <a:ext uri="{FF2B5EF4-FFF2-40B4-BE49-F238E27FC236}">
                <a16:creationId xmlns:a16="http://schemas.microsoft.com/office/drawing/2014/main" id="{52769A22-0D13-47CE-88B9-7F8EF33A3395}"/>
              </a:ext>
            </a:extLst>
          </p:cNvPr>
          <p:cNvSpPr txBox="1">
            <a:spLocks noChangeArrowheads="1"/>
          </p:cNvSpPr>
          <p:nvPr/>
        </p:nvSpPr>
        <p:spPr bwMode="auto">
          <a:xfrm>
            <a:off x="457200" y="364150"/>
            <a:ext cx="82296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chemeClr val="bg2">
                      <a:lumMod val="50000"/>
                    </a:schemeClr>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I fed you with milk and not with solid food; for until now you were not able to receive it, and even now you are still not able; for you are still carnal. For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where there are envy, strife, and divisions among you, </a:t>
            </a:r>
            <a:r>
              <a:rPr lang="en-US" altLang="en-US" b="1" kern="0" dirty="0">
                <a:ln w="17780" cmpd="sng">
                  <a:solidFill>
                    <a:schemeClr val="bg2">
                      <a:lumMod val="50000"/>
                    </a:schemeClr>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are you not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carnal </a:t>
            </a:r>
            <a:r>
              <a:rPr lang="en-US" altLang="en-US" b="1" kern="0" dirty="0">
                <a:ln w="17780" cmpd="sng">
                  <a:solidFill>
                    <a:schemeClr val="bg2">
                      <a:lumMod val="50000"/>
                    </a:schemeClr>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and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behaving like mere men?              </a:t>
            </a:r>
            <a:r>
              <a:rPr lang="en-US" altLang="en-US" sz="3200" b="1" i="1" kern="0" dirty="0">
                <a:ln w="17780" cmpd="sng">
                  <a:solidFill>
                    <a:schemeClr val="bg2">
                      <a:lumMod val="50000"/>
                    </a:schemeClr>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 1</a:t>
            </a:r>
            <a:r>
              <a:rPr lang="en-US" altLang="en-US" sz="3200" b="1" i="1" kern="0" baseline="30000" dirty="0">
                <a:ln w="17780" cmpd="sng">
                  <a:solidFill>
                    <a:schemeClr val="bg2">
                      <a:lumMod val="50000"/>
                    </a:schemeClr>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st</a:t>
            </a:r>
            <a:r>
              <a:rPr lang="en-US" altLang="en-US" sz="3200" b="1" i="1" kern="0" dirty="0">
                <a:ln w="17780" cmpd="sng">
                  <a:solidFill>
                    <a:schemeClr val="bg2">
                      <a:lumMod val="50000"/>
                    </a:schemeClr>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 Corinthians 3:2-3</a:t>
            </a:r>
            <a:r>
              <a:rPr lang="en-US" altLang="en-US" sz="4000" b="1" i="1" kern="0" dirty="0">
                <a:ln w="17780" cmpd="sng">
                  <a:solidFill>
                    <a:schemeClr val="bg2">
                      <a:lumMod val="50000"/>
                    </a:schemeClr>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 </a:t>
            </a:r>
          </a:p>
        </p:txBody>
      </p:sp>
      <p:sp>
        <p:nvSpPr>
          <p:cNvPr id="14" name="Title 1"/>
          <p:cNvSpPr txBox="1">
            <a:spLocks/>
          </p:cNvSpPr>
          <p:nvPr/>
        </p:nvSpPr>
        <p:spPr>
          <a:xfrm>
            <a:off x="3252232" y="3623814"/>
            <a:ext cx="2712687" cy="1092843"/>
          </a:xfrm>
          <a:prstGeom prst="rect">
            <a:avLst/>
          </a:prstGeom>
        </p:spPr>
        <p:txBody>
          <a:bodyPr vert="horz" lIns="91440" tIns="45720" rIns="91440" bIns="45720" rtlCol="0" anchor="ctr">
            <a:prstTxWarp prst="textStop">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66FF33"/>
                  </a:solidFill>
                  <a:prstDash val="solid"/>
                  <a:miter lim="800000"/>
                </a:ln>
                <a:solidFill>
                  <a:srgbClr val="00B0F0"/>
                </a:solidFill>
                <a:effectLst>
                  <a:glow rad="63500">
                    <a:srgbClr val="9966FF"/>
                  </a:glow>
                  <a:outerShdw blurRad="50800" algn="tl" rotWithShape="0">
                    <a:srgbClr val="000000"/>
                  </a:outerShdw>
                </a:effectLst>
                <a:latin typeface="Calibri" panose="020F0502020204030204" pitchFamily="34" charset="0"/>
              </a:rPr>
              <a:t>contention</a:t>
            </a:r>
          </a:p>
        </p:txBody>
      </p:sp>
      <p:sp>
        <p:nvSpPr>
          <p:cNvPr id="13" name="Title 1"/>
          <p:cNvSpPr txBox="1">
            <a:spLocks/>
          </p:cNvSpPr>
          <p:nvPr/>
        </p:nvSpPr>
        <p:spPr>
          <a:xfrm>
            <a:off x="3275916" y="3776044"/>
            <a:ext cx="2689000" cy="983251"/>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66FF33"/>
                  </a:solidFill>
                  <a:prstDash val="solid"/>
                  <a:miter lim="800000"/>
                </a:ln>
                <a:solidFill>
                  <a:srgbClr val="00B0F0"/>
                </a:solidFill>
                <a:effectLst>
                  <a:glow rad="63500">
                    <a:srgbClr val="9966FF"/>
                  </a:glow>
                  <a:outerShdw blurRad="50800" algn="tl" rotWithShape="0">
                    <a:srgbClr val="000000"/>
                  </a:outerShdw>
                </a:effectLst>
                <a:latin typeface="Calibri" panose="020F0502020204030204" pitchFamily="34" charset="0"/>
              </a:rPr>
              <a:t>fighting</a:t>
            </a:r>
          </a:p>
        </p:txBody>
      </p:sp>
      <p:sp>
        <p:nvSpPr>
          <p:cNvPr id="12" name="Title 1"/>
          <p:cNvSpPr txBox="1">
            <a:spLocks/>
          </p:cNvSpPr>
          <p:nvPr/>
        </p:nvSpPr>
        <p:spPr>
          <a:xfrm>
            <a:off x="3508076" y="3619076"/>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66FF33"/>
                  </a:solidFill>
                  <a:prstDash val="solid"/>
                  <a:miter lim="800000"/>
                </a:ln>
                <a:solidFill>
                  <a:srgbClr val="00B0F0"/>
                </a:solidFill>
                <a:effectLst>
                  <a:glow rad="63500">
                    <a:srgbClr val="9966FF"/>
                  </a:glow>
                  <a:outerShdw blurRad="50800" algn="tl" rotWithShape="0">
                    <a:srgbClr val="000000"/>
                  </a:outerShdw>
                </a:effectLst>
                <a:latin typeface="Calibri" panose="020F0502020204030204" pitchFamily="34" charset="0"/>
              </a:rPr>
              <a:t>friction</a:t>
            </a:r>
          </a:p>
        </p:txBody>
      </p:sp>
      <p:sp>
        <p:nvSpPr>
          <p:cNvPr id="11" name="Title 1"/>
          <p:cNvSpPr txBox="1">
            <a:spLocks/>
          </p:cNvSpPr>
          <p:nvPr/>
        </p:nvSpPr>
        <p:spPr>
          <a:xfrm>
            <a:off x="3508075" y="3595387"/>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66FF33"/>
                  </a:solidFill>
                  <a:prstDash val="solid"/>
                  <a:miter lim="800000"/>
                </a:ln>
                <a:solidFill>
                  <a:srgbClr val="00B0F0"/>
                </a:solidFill>
                <a:effectLst>
                  <a:glow rad="63500">
                    <a:srgbClr val="9966FF"/>
                  </a:glow>
                  <a:outerShdw blurRad="50800" algn="tl" rotWithShape="0">
                    <a:srgbClr val="000000"/>
                  </a:outerShdw>
                </a:effectLst>
                <a:latin typeface="Calibri" panose="020F0502020204030204" pitchFamily="34" charset="0"/>
              </a:rPr>
              <a:t>conflict</a:t>
            </a:r>
          </a:p>
        </p:txBody>
      </p:sp>
      <p:sp>
        <p:nvSpPr>
          <p:cNvPr id="10" name="Title 1"/>
          <p:cNvSpPr txBox="1">
            <a:spLocks/>
          </p:cNvSpPr>
          <p:nvPr/>
        </p:nvSpPr>
        <p:spPr>
          <a:xfrm>
            <a:off x="3512813" y="3609599"/>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66FF33"/>
                  </a:solidFill>
                  <a:prstDash val="solid"/>
                  <a:miter lim="800000"/>
                </a:ln>
                <a:solidFill>
                  <a:srgbClr val="00B0F0"/>
                </a:solidFill>
                <a:effectLst>
                  <a:glow rad="63500">
                    <a:srgbClr val="9966FF"/>
                  </a:glow>
                  <a:outerShdw blurRad="50800" algn="tl" rotWithShape="0">
                    <a:srgbClr val="000000"/>
                  </a:outerShdw>
                </a:effectLst>
                <a:latin typeface="Calibri" panose="020F0502020204030204" pitchFamily="34" charset="0"/>
              </a:rPr>
              <a:t>trouble</a:t>
            </a:r>
          </a:p>
        </p:txBody>
      </p:sp>
      <p:sp>
        <p:nvSpPr>
          <p:cNvPr id="9" name="Title 1"/>
          <p:cNvSpPr txBox="1">
            <a:spLocks/>
          </p:cNvSpPr>
          <p:nvPr/>
        </p:nvSpPr>
        <p:spPr>
          <a:xfrm>
            <a:off x="3512024" y="3608810"/>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66FF33"/>
                  </a:solidFill>
                  <a:prstDash val="solid"/>
                  <a:miter lim="800000"/>
                </a:ln>
                <a:solidFill>
                  <a:srgbClr val="00B0F0"/>
                </a:solidFill>
                <a:effectLst>
                  <a:glow rad="63500">
                    <a:srgbClr val="9966FF"/>
                  </a:glow>
                  <a:outerShdw blurRad="50800" algn="tl" rotWithShape="0">
                    <a:srgbClr val="000000"/>
                  </a:outerShdw>
                </a:effectLst>
                <a:latin typeface="Calibri" panose="020F0502020204030204" pitchFamily="34" charset="0"/>
              </a:rPr>
              <a:t>strife</a:t>
            </a:r>
          </a:p>
        </p:txBody>
      </p:sp>
    </p:spTree>
    <p:extLst>
      <p:ext uri="{BB962C8B-B14F-4D97-AF65-F5344CB8AC3E}">
        <p14:creationId xmlns:p14="http://schemas.microsoft.com/office/powerpoint/2010/main" val="1209058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par>
                                <p:cTn id="25" presetID="0" presetClass="exit" presetSubtype="0" fill="hold" grpId="1" nodeType="withEffect">
                                  <p:stCondLst>
                                    <p:cond delay="0"/>
                                  </p:stCondLst>
                                  <p:childTnLst>
                                    <p:set>
                                      <p:cBhvr>
                                        <p:cTn id="26" dur="1" fill="hold">
                                          <p:stCondLst>
                                            <p:cond delay="999"/>
                                          </p:stCondLst>
                                        </p:cTn>
                                        <p:tgtEl>
                                          <p:spTgt spid="9"/>
                                        </p:tgtEl>
                                        <p:attrNameLst>
                                          <p:attrName>style.visibility</p:attrName>
                                        </p:attrNameLst>
                                      </p:cBhvr>
                                      <p:to>
                                        <p:strVal val="hidden"/>
                                      </p:to>
                                    </p:set>
                                    <p:animEffect transition="out" filter="dissolve">
                                      <p:cBhvr>
                                        <p:cTn id="27" dur="1000">
                                          <p:stCondLst>
                                            <p:cond delay="0"/>
                                          </p:stCondLst>
                                        </p:cTn>
                                        <p:tgtEl>
                                          <p:spTgt spid="9"/>
                                        </p:tgtEl>
                                      </p:cBhvr>
                                    </p:animEffect>
                                    <p:anim to="" calcmode="lin" valueType="num">
                                      <p:cBhvr>
                                        <p:cTn id="28" dur="1000" fill="hold">
                                          <p:stCondLst>
                                            <p:cond delay="0"/>
                                          </p:stCondLst>
                                        </p:cTn>
                                        <p:tgtEl>
                                          <p:spTgt spid="9"/>
                                        </p:tgtEl>
                                        <p:attrNameLst>
                                          <p:attrName>ppt_w</p:attrName>
                                        </p:attrNameLst>
                                      </p:cBhvr>
                                      <p:tavLst>
                                        <p:tav tm="0">
                                          <p:val>
                                            <p:strVal val="#ppt_w"/>
                                          </p:val>
                                        </p:tav>
                                        <p:tav tm="100000">
                                          <p:val>
                                            <p:strVal val="#ppt_w*4"/>
                                          </p:val>
                                        </p:tav>
                                      </p:tavLst>
                                    </p:anim>
                                    <p:anim to="" calcmode="lin" valueType="num">
                                      <p:cBhvr>
                                        <p:cTn id="29" dur="1000" fill="hold">
                                          <p:stCondLst>
                                            <p:cond delay="0"/>
                                          </p:stCondLst>
                                        </p:cTn>
                                        <p:tgtEl>
                                          <p:spTgt spid="9"/>
                                        </p:tgtEl>
                                        <p:attrNameLst>
                                          <p:attrName>ppt_h</p:attrName>
                                        </p:attrNameLst>
                                      </p:cBhvr>
                                      <p:tavLst>
                                        <p:tav tm="0">
                                          <p:val>
                                            <p:strVal val="#ppt_h"/>
                                          </p:val>
                                        </p:tav>
                                        <p:tav tm="100000">
                                          <p:val>
                                            <p:strVal val="#ppt_h*4"/>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par>
                                <p:cTn id="36" presetID="0" presetClass="exit" presetSubtype="0" fill="hold" grpId="1" nodeType="withEffect">
                                  <p:stCondLst>
                                    <p:cond delay="0"/>
                                  </p:stCondLst>
                                  <p:childTnLst>
                                    <p:set>
                                      <p:cBhvr>
                                        <p:cTn id="37" dur="1" fill="hold">
                                          <p:stCondLst>
                                            <p:cond delay="999"/>
                                          </p:stCondLst>
                                        </p:cTn>
                                        <p:tgtEl>
                                          <p:spTgt spid="10"/>
                                        </p:tgtEl>
                                        <p:attrNameLst>
                                          <p:attrName>style.visibility</p:attrName>
                                        </p:attrNameLst>
                                      </p:cBhvr>
                                      <p:to>
                                        <p:strVal val="hidden"/>
                                      </p:to>
                                    </p:set>
                                    <p:animEffect transition="out" filter="dissolve">
                                      <p:cBhvr>
                                        <p:cTn id="38" dur="1000">
                                          <p:stCondLst>
                                            <p:cond delay="0"/>
                                          </p:stCondLst>
                                        </p:cTn>
                                        <p:tgtEl>
                                          <p:spTgt spid="10"/>
                                        </p:tgtEl>
                                      </p:cBhvr>
                                    </p:animEffect>
                                    <p:anim to="" calcmode="lin" valueType="num">
                                      <p:cBhvr>
                                        <p:cTn id="39" dur="1000" fill="hold">
                                          <p:stCondLst>
                                            <p:cond delay="0"/>
                                          </p:stCondLst>
                                        </p:cTn>
                                        <p:tgtEl>
                                          <p:spTgt spid="10"/>
                                        </p:tgtEl>
                                        <p:attrNameLst>
                                          <p:attrName>ppt_w</p:attrName>
                                        </p:attrNameLst>
                                      </p:cBhvr>
                                      <p:tavLst>
                                        <p:tav tm="0">
                                          <p:val>
                                            <p:strVal val="#ppt_w"/>
                                          </p:val>
                                        </p:tav>
                                        <p:tav tm="100000">
                                          <p:val>
                                            <p:strVal val="#ppt_w*4"/>
                                          </p:val>
                                        </p:tav>
                                      </p:tavLst>
                                    </p:anim>
                                    <p:anim to="" calcmode="lin" valueType="num">
                                      <p:cBhvr>
                                        <p:cTn id="40" dur="1000" fill="hold">
                                          <p:stCondLst>
                                            <p:cond delay="0"/>
                                          </p:stCondLst>
                                        </p:cTn>
                                        <p:tgtEl>
                                          <p:spTgt spid="10"/>
                                        </p:tgtEl>
                                        <p:attrNameLst>
                                          <p:attrName>ppt_h</p:attrName>
                                        </p:attrNameLst>
                                      </p:cBhvr>
                                      <p:tavLst>
                                        <p:tav tm="0">
                                          <p:val>
                                            <p:strVal val="#ppt_h"/>
                                          </p:val>
                                        </p:tav>
                                        <p:tav tm="100000">
                                          <p:val>
                                            <p:strVal val="#ppt_h*4"/>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25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par>
                                <p:cTn id="47" presetID="0" presetClass="exit" presetSubtype="0" fill="hold" grpId="1" nodeType="withEffect">
                                  <p:stCondLst>
                                    <p:cond delay="0"/>
                                  </p:stCondLst>
                                  <p:childTnLst>
                                    <p:set>
                                      <p:cBhvr>
                                        <p:cTn id="48" dur="1" fill="hold">
                                          <p:stCondLst>
                                            <p:cond delay="999"/>
                                          </p:stCondLst>
                                        </p:cTn>
                                        <p:tgtEl>
                                          <p:spTgt spid="11"/>
                                        </p:tgtEl>
                                        <p:attrNameLst>
                                          <p:attrName>style.visibility</p:attrName>
                                        </p:attrNameLst>
                                      </p:cBhvr>
                                      <p:to>
                                        <p:strVal val="hidden"/>
                                      </p:to>
                                    </p:set>
                                    <p:animEffect transition="out" filter="dissolve">
                                      <p:cBhvr>
                                        <p:cTn id="49" dur="1000">
                                          <p:stCondLst>
                                            <p:cond delay="0"/>
                                          </p:stCondLst>
                                        </p:cTn>
                                        <p:tgtEl>
                                          <p:spTgt spid="11"/>
                                        </p:tgtEl>
                                      </p:cBhvr>
                                    </p:animEffect>
                                    <p:anim to="" calcmode="lin" valueType="num">
                                      <p:cBhvr>
                                        <p:cTn id="50" dur="1000" fill="hold">
                                          <p:stCondLst>
                                            <p:cond delay="0"/>
                                          </p:stCondLst>
                                        </p:cTn>
                                        <p:tgtEl>
                                          <p:spTgt spid="11"/>
                                        </p:tgtEl>
                                        <p:attrNameLst>
                                          <p:attrName>ppt_w</p:attrName>
                                        </p:attrNameLst>
                                      </p:cBhvr>
                                      <p:tavLst>
                                        <p:tav tm="0">
                                          <p:val>
                                            <p:strVal val="#ppt_w"/>
                                          </p:val>
                                        </p:tav>
                                        <p:tav tm="100000">
                                          <p:val>
                                            <p:strVal val="#ppt_w*4"/>
                                          </p:val>
                                        </p:tav>
                                      </p:tavLst>
                                    </p:anim>
                                    <p:anim to="" calcmode="lin" valueType="num">
                                      <p:cBhvr>
                                        <p:cTn id="51" dur="1000" fill="hold">
                                          <p:stCondLst>
                                            <p:cond delay="0"/>
                                          </p:stCondLst>
                                        </p:cTn>
                                        <p:tgtEl>
                                          <p:spTgt spid="11"/>
                                        </p:tgtEl>
                                        <p:attrNameLst>
                                          <p:attrName>ppt_h</p:attrName>
                                        </p:attrNameLst>
                                      </p:cBhvr>
                                      <p:tavLst>
                                        <p:tav tm="0">
                                          <p:val>
                                            <p:strVal val="#ppt_h"/>
                                          </p:val>
                                        </p:tav>
                                        <p:tav tm="100000">
                                          <p:val>
                                            <p:strVal val="#ppt_h*4"/>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childTnLst>
                                </p:cTn>
                              </p:par>
                              <p:par>
                                <p:cTn id="58" presetID="0" presetClass="exit" presetSubtype="0" fill="hold" grpId="1" nodeType="withEffect">
                                  <p:stCondLst>
                                    <p:cond delay="0"/>
                                  </p:stCondLst>
                                  <p:childTnLst>
                                    <p:set>
                                      <p:cBhvr>
                                        <p:cTn id="59" dur="1" fill="hold">
                                          <p:stCondLst>
                                            <p:cond delay="999"/>
                                          </p:stCondLst>
                                        </p:cTn>
                                        <p:tgtEl>
                                          <p:spTgt spid="12"/>
                                        </p:tgtEl>
                                        <p:attrNameLst>
                                          <p:attrName>style.visibility</p:attrName>
                                        </p:attrNameLst>
                                      </p:cBhvr>
                                      <p:to>
                                        <p:strVal val="hidden"/>
                                      </p:to>
                                    </p:set>
                                    <p:animEffect transition="out" filter="dissolve">
                                      <p:cBhvr>
                                        <p:cTn id="60" dur="1000">
                                          <p:stCondLst>
                                            <p:cond delay="0"/>
                                          </p:stCondLst>
                                        </p:cTn>
                                        <p:tgtEl>
                                          <p:spTgt spid="12"/>
                                        </p:tgtEl>
                                      </p:cBhvr>
                                    </p:animEffect>
                                    <p:anim to="" calcmode="lin" valueType="num">
                                      <p:cBhvr>
                                        <p:cTn id="61" dur="1000" fill="hold">
                                          <p:stCondLst>
                                            <p:cond delay="0"/>
                                          </p:stCondLst>
                                        </p:cTn>
                                        <p:tgtEl>
                                          <p:spTgt spid="12"/>
                                        </p:tgtEl>
                                        <p:attrNameLst>
                                          <p:attrName>ppt_w</p:attrName>
                                        </p:attrNameLst>
                                      </p:cBhvr>
                                      <p:tavLst>
                                        <p:tav tm="0">
                                          <p:val>
                                            <p:strVal val="#ppt_w"/>
                                          </p:val>
                                        </p:tav>
                                        <p:tav tm="100000">
                                          <p:val>
                                            <p:strVal val="#ppt_w*4"/>
                                          </p:val>
                                        </p:tav>
                                      </p:tavLst>
                                    </p:anim>
                                    <p:anim to="" calcmode="lin" valueType="num">
                                      <p:cBhvr>
                                        <p:cTn id="62" dur="1000" fill="hold">
                                          <p:stCondLst>
                                            <p:cond delay="0"/>
                                          </p:stCondLst>
                                        </p:cTn>
                                        <p:tgtEl>
                                          <p:spTgt spid="12"/>
                                        </p:tgtEl>
                                        <p:attrNameLst>
                                          <p:attrName>ppt_h</p:attrName>
                                        </p:attrNameLst>
                                      </p:cBhvr>
                                      <p:tavLst>
                                        <p:tav tm="0">
                                          <p:val>
                                            <p:strVal val="#ppt_h"/>
                                          </p:val>
                                        </p:tav>
                                        <p:tav tm="100000">
                                          <p:val>
                                            <p:strVal val="#ppt_h*4"/>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25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childTnLst>
                                </p:cTn>
                              </p:par>
                              <p:par>
                                <p:cTn id="69" presetID="0" presetClass="exit" presetSubtype="0" fill="hold" grpId="1" nodeType="withEffect">
                                  <p:stCondLst>
                                    <p:cond delay="0"/>
                                  </p:stCondLst>
                                  <p:childTnLst>
                                    <p:set>
                                      <p:cBhvr>
                                        <p:cTn id="70" dur="1" fill="hold">
                                          <p:stCondLst>
                                            <p:cond delay="999"/>
                                          </p:stCondLst>
                                        </p:cTn>
                                        <p:tgtEl>
                                          <p:spTgt spid="13"/>
                                        </p:tgtEl>
                                        <p:attrNameLst>
                                          <p:attrName>style.visibility</p:attrName>
                                        </p:attrNameLst>
                                      </p:cBhvr>
                                      <p:to>
                                        <p:strVal val="hidden"/>
                                      </p:to>
                                    </p:set>
                                    <p:animEffect transition="out" filter="dissolve">
                                      <p:cBhvr>
                                        <p:cTn id="71" dur="1000">
                                          <p:stCondLst>
                                            <p:cond delay="0"/>
                                          </p:stCondLst>
                                        </p:cTn>
                                        <p:tgtEl>
                                          <p:spTgt spid="13"/>
                                        </p:tgtEl>
                                      </p:cBhvr>
                                    </p:animEffect>
                                    <p:anim to="" calcmode="lin" valueType="num">
                                      <p:cBhvr>
                                        <p:cTn id="72" dur="1000" fill="hold">
                                          <p:stCondLst>
                                            <p:cond delay="0"/>
                                          </p:stCondLst>
                                        </p:cTn>
                                        <p:tgtEl>
                                          <p:spTgt spid="13"/>
                                        </p:tgtEl>
                                        <p:attrNameLst>
                                          <p:attrName>ppt_w</p:attrName>
                                        </p:attrNameLst>
                                      </p:cBhvr>
                                      <p:tavLst>
                                        <p:tav tm="0">
                                          <p:val>
                                            <p:strVal val="#ppt_w"/>
                                          </p:val>
                                        </p:tav>
                                        <p:tav tm="100000">
                                          <p:val>
                                            <p:strVal val="#ppt_w*4"/>
                                          </p:val>
                                        </p:tav>
                                      </p:tavLst>
                                    </p:anim>
                                    <p:anim to="" calcmode="lin" valueType="num">
                                      <p:cBhvr>
                                        <p:cTn id="73" dur="1000" fill="hold">
                                          <p:stCondLst>
                                            <p:cond delay="0"/>
                                          </p:stCondLst>
                                        </p:cTn>
                                        <p:tgtEl>
                                          <p:spTgt spid="13"/>
                                        </p:tgtEl>
                                        <p:attrNameLst>
                                          <p:attrName>ppt_h</p:attrName>
                                        </p:attrNameLst>
                                      </p:cBhvr>
                                      <p:tavLst>
                                        <p:tav tm="0">
                                          <p:val>
                                            <p:strVal val="#ppt_h"/>
                                          </p:val>
                                        </p:tav>
                                        <p:tav tm="100000">
                                          <p:val>
                                            <p:strVal val="#ppt_h*4"/>
                                          </p:val>
                                        </p:tav>
                                      </p:tavLst>
                                    </p:anim>
                                  </p:childTnLst>
                                </p:cTn>
                              </p:par>
                            </p:childTnLst>
                          </p:cTn>
                        </p:par>
                      </p:childTnLst>
                    </p:cTn>
                  </p:par>
                  <p:par>
                    <p:cTn id="74" fill="hold">
                      <p:stCondLst>
                        <p:cond delay="indefinite"/>
                      </p:stCondLst>
                      <p:childTnLst>
                        <p:par>
                          <p:cTn id="75" fill="hold">
                            <p:stCondLst>
                              <p:cond delay="0"/>
                            </p:stCondLst>
                            <p:childTnLst>
                              <p:par>
                                <p:cTn id="76" presetID="0" presetClass="exit" presetSubtype="0" fill="hold" grpId="1" nodeType="clickEffect">
                                  <p:stCondLst>
                                    <p:cond delay="0"/>
                                  </p:stCondLst>
                                  <p:childTnLst>
                                    <p:set>
                                      <p:cBhvr>
                                        <p:cTn id="77" dur="1" fill="hold">
                                          <p:stCondLst>
                                            <p:cond delay="999"/>
                                          </p:stCondLst>
                                        </p:cTn>
                                        <p:tgtEl>
                                          <p:spTgt spid="14"/>
                                        </p:tgtEl>
                                        <p:attrNameLst>
                                          <p:attrName>style.visibility</p:attrName>
                                        </p:attrNameLst>
                                      </p:cBhvr>
                                      <p:to>
                                        <p:strVal val="hidden"/>
                                      </p:to>
                                    </p:set>
                                    <p:animEffect transition="out" filter="dissolve">
                                      <p:cBhvr>
                                        <p:cTn id="78" dur="1000">
                                          <p:stCondLst>
                                            <p:cond delay="0"/>
                                          </p:stCondLst>
                                        </p:cTn>
                                        <p:tgtEl>
                                          <p:spTgt spid="14"/>
                                        </p:tgtEl>
                                      </p:cBhvr>
                                    </p:animEffect>
                                    <p:anim to="" calcmode="lin" valueType="num">
                                      <p:cBhvr>
                                        <p:cTn id="79" dur="1000" fill="hold">
                                          <p:stCondLst>
                                            <p:cond delay="0"/>
                                          </p:stCondLst>
                                        </p:cTn>
                                        <p:tgtEl>
                                          <p:spTgt spid="14"/>
                                        </p:tgtEl>
                                        <p:attrNameLst>
                                          <p:attrName>ppt_w</p:attrName>
                                        </p:attrNameLst>
                                      </p:cBhvr>
                                      <p:tavLst>
                                        <p:tav tm="0">
                                          <p:val>
                                            <p:strVal val="#ppt_w"/>
                                          </p:val>
                                        </p:tav>
                                        <p:tav tm="100000">
                                          <p:val>
                                            <p:strVal val="#ppt_w*4"/>
                                          </p:val>
                                        </p:tav>
                                      </p:tavLst>
                                    </p:anim>
                                    <p:anim to="" calcmode="lin" valueType="num">
                                      <p:cBhvr>
                                        <p:cTn id="80" dur="1000" fill="hold">
                                          <p:stCondLst>
                                            <p:cond delay="0"/>
                                          </p:stCondLst>
                                        </p:cTn>
                                        <p:tgtEl>
                                          <p:spTgt spid="14"/>
                                        </p:tgtEl>
                                        <p:attrNameLst>
                                          <p:attrName>ppt_h</p:attrName>
                                        </p:attrNameLst>
                                      </p:cBhvr>
                                      <p:tavLst>
                                        <p:tav tm="0">
                                          <p:val>
                                            <p:strVal val="#ppt_h"/>
                                          </p:val>
                                        </p:tav>
                                        <p:tav tm="100000">
                                          <p:val>
                                            <p:strVal val="#ppt_h*4"/>
                                          </p:val>
                                        </p:tav>
                                      </p:tavLst>
                                    </p:anim>
                                  </p:childTnLst>
                                </p:cTn>
                              </p:par>
                              <p:par>
                                <p:cTn id="81" presetID="10" presetClass="exit" presetSubtype="0" fill="hold" grpId="1" nodeType="withEffect">
                                  <p:stCondLst>
                                    <p:cond delay="0"/>
                                  </p:stCondLst>
                                  <p:childTnLst>
                                    <p:animEffect transition="out" filter="fade">
                                      <p:cBhvr>
                                        <p:cTn id="82" dur="1000"/>
                                        <p:tgtEl>
                                          <p:spTgt spid="8"/>
                                        </p:tgtEl>
                                      </p:cBhvr>
                                    </p:animEffect>
                                    <p:set>
                                      <p:cBhvr>
                                        <p:cTn id="83" dur="1" fill="hold">
                                          <p:stCondLst>
                                            <p:cond delay="999"/>
                                          </p:stCondLst>
                                        </p:cTn>
                                        <p:tgtEl>
                                          <p:spTgt spid="8"/>
                                        </p:tgtEl>
                                        <p:attrNameLst>
                                          <p:attrName>style.visibility</p:attrName>
                                        </p:attrNameLst>
                                      </p:cBhvr>
                                      <p:to>
                                        <p:strVal val="hidden"/>
                                      </p:to>
                                    </p:set>
                                  </p:childTnLst>
                                </p:cTn>
                              </p:par>
                            </p:childTnLst>
                          </p:cTn>
                        </p:par>
                        <p:par>
                          <p:cTn id="84" fill="hold">
                            <p:stCondLst>
                              <p:cond delay="1000"/>
                            </p:stCondLst>
                            <p:childTnLst>
                              <p:par>
                                <p:cTn id="85" presetID="10" presetClass="entr" presetSubtype="0" fill="hold" grpId="1"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250"/>
                                        <p:tgtEl>
                                          <p:spTgt spid="5"/>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250"/>
                                        <p:tgtEl>
                                          <p:spTgt spid="6"/>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250"/>
                                        <p:tgtEl>
                                          <p:spTgt spid="7"/>
                                        </p:tgtEl>
                                      </p:cBhvr>
                                    </p:animEffect>
                                  </p:childTnLst>
                                </p:cTn>
                              </p:par>
                              <p:par>
                                <p:cTn id="94" presetID="3" presetClass="emph" presetSubtype="2" fill="hold" grpId="3" nodeType="withEffect">
                                  <p:stCondLst>
                                    <p:cond delay="0"/>
                                  </p:stCondLst>
                                  <p:childTnLst>
                                    <p:animClr clrSpc="rgb" dir="cw">
                                      <p:cBhvr override="childStyle">
                                        <p:cTn id="95" dur="2000" fill="hold"/>
                                        <p:tgtEl>
                                          <p:spTgt spid="5"/>
                                        </p:tgtEl>
                                        <p:attrNameLst>
                                          <p:attrName>style.color</p:attrName>
                                        </p:attrNameLst>
                                      </p:cBhvr>
                                      <p:to>
                                        <a:srgbClr val="0066FF"/>
                                      </p:to>
                                    </p:animClr>
                                  </p:childTnLst>
                                </p:cTn>
                              </p:par>
                              <p:par>
                                <p:cTn id="96" presetID="3" presetClass="emph" presetSubtype="2" fill="hold" grpId="3" nodeType="withEffect">
                                  <p:stCondLst>
                                    <p:cond delay="0"/>
                                  </p:stCondLst>
                                  <p:childTnLst>
                                    <p:animClr clrSpc="rgb" dir="cw">
                                      <p:cBhvr override="childStyle">
                                        <p:cTn id="97" dur="2000" fill="hold"/>
                                        <p:tgtEl>
                                          <p:spTgt spid="6"/>
                                        </p:tgtEl>
                                        <p:attrNameLst>
                                          <p:attrName>style.color</p:attrName>
                                        </p:attrNameLst>
                                      </p:cBhvr>
                                      <p:to>
                                        <a:srgbClr val="0066FF"/>
                                      </p:to>
                                    </p:animClr>
                                  </p:childTnLst>
                                </p:cTn>
                              </p:par>
                              <p:par>
                                <p:cTn id="98" presetID="3" presetClass="emph" presetSubtype="2" fill="hold" grpId="3" nodeType="withEffect">
                                  <p:stCondLst>
                                    <p:cond delay="0"/>
                                  </p:stCondLst>
                                  <p:childTnLst>
                                    <p:animClr clrSpc="rgb" dir="cw">
                                      <p:cBhvr override="childStyle">
                                        <p:cTn id="99" dur="2000" fill="hold"/>
                                        <p:tgtEl>
                                          <p:spTgt spid="7"/>
                                        </p:tgtEl>
                                        <p:attrNameLst>
                                          <p:attrName>style.color</p:attrName>
                                        </p:attrNameLst>
                                      </p:cBhvr>
                                      <p:to>
                                        <a:srgbClr val="0066FF"/>
                                      </p:to>
                                    </p:animClr>
                                  </p:childTnLst>
                                </p:cTn>
                              </p:par>
                              <p:par>
                                <p:cTn id="100" presetID="0" presetClass="path" presetSubtype="0" accel="50000" decel="50000" fill="hold" grpId="0" nodeType="withEffect">
                                  <p:stCondLst>
                                    <p:cond delay="0"/>
                                  </p:stCondLst>
                                  <p:childTnLst>
                                    <p:animMotion origin="layout" path="M -1.94444E-6 0 L -0.04219 -0.30417 " pathEditMode="relative" rAng="0" ptsTypes="AA">
                                      <p:cBhvr>
                                        <p:cTn id="101" dur="2000" fill="hold"/>
                                        <p:tgtEl>
                                          <p:spTgt spid="5"/>
                                        </p:tgtEl>
                                        <p:attrNameLst>
                                          <p:attrName>ppt_x</p:attrName>
                                          <p:attrName>ppt_y</p:attrName>
                                        </p:attrNameLst>
                                      </p:cBhvr>
                                      <p:rCtr x="-2118" y="-15208"/>
                                    </p:animMotion>
                                  </p:childTnLst>
                                </p:cTn>
                              </p:par>
                              <p:par>
                                <p:cTn id="102" presetID="0" presetClass="path" presetSubtype="0" accel="50000" decel="50000" fill="hold" grpId="0" nodeType="withEffect">
                                  <p:stCondLst>
                                    <p:cond delay="0"/>
                                  </p:stCondLst>
                                  <p:childTnLst>
                                    <p:animMotion origin="layout" path="M -1.94444E-6 0 L 0.05209 -0.3044 " pathEditMode="relative" rAng="0" ptsTypes="AA">
                                      <p:cBhvr>
                                        <p:cTn id="103" dur="2000" fill="hold"/>
                                        <p:tgtEl>
                                          <p:spTgt spid="6"/>
                                        </p:tgtEl>
                                        <p:attrNameLst>
                                          <p:attrName>ppt_x</p:attrName>
                                          <p:attrName>ppt_y</p:attrName>
                                        </p:attrNameLst>
                                      </p:cBhvr>
                                      <p:rCtr x="2604" y="-15231"/>
                                    </p:animMotion>
                                  </p:childTnLst>
                                </p:cTn>
                              </p:par>
                              <p:par>
                                <p:cTn id="104" presetID="0" presetClass="path" presetSubtype="0" accel="50000" decel="50000" fill="hold" grpId="0" nodeType="withEffect">
                                  <p:stCondLst>
                                    <p:cond delay="0"/>
                                  </p:stCondLst>
                                  <p:childTnLst>
                                    <p:animMotion origin="layout" path="M -3.88889E-6 3.7037E-6 L 0.19427 -0.50024 " pathEditMode="relative" rAng="0" ptsTypes="AA">
                                      <p:cBhvr>
                                        <p:cTn id="105" dur="2000" fill="hold"/>
                                        <p:tgtEl>
                                          <p:spTgt spid="7"/>
                                        </p:tgtEl>
                                        <p:attrNameLst>
                                          <p:attrName>ppt_x</p:attrName>
                                          <p:attrName>ppt_y</p:attrName>
                                        </p:attrNameLst>
                                      </p:cBhvr>
                                      <p:rCtr x="9705" y="-25023"/>
                                    </p:animMotion>
                                  </p:childTnLst>
                                </p:cTn>
                              </p:par>
                              <p:par>
                                <p:cTn id="106" presetID="10" presetClass="exit" presetSubtype="0" fill="hold" grpId="1" nodeType="withEffect">
                                  <p:stCondLst>
                                    <p:cond delay="0"/>
                                  </p:stCondLst>
                                  <p:childTnLst>
                                    <p:animEffect transition="out" filter="fade">
                                      <p:cBhvr>
                                        <p:cTn id="107" dur="1250"/>
                                        <p:tgtEl>
                                          <p:spTgt spid="3074"/>
                                        </p:tgtEl>
                                      </p:cBhvr>
                                    </p:animEffect>
                                    <p:set>
                                      <p:cBhvr>
                                        <p:cTn id="108" dur="1" fill="hold">
                                          <p:stCondLst>
                                            <p:cond delay="1249"/>
                                          </p:stCondLst>
                                        </p:cTn>
                                        <p:tgtEl>
                                          <p:spTgt spid="3074"/>
                                        </p:tgtEl>
                                        <p:attrNameLst>
                                          <p:attrName>style.visibility</p:attrName>
                                        </p:attrNameLst>
                                      </p:cBhvr>
                                      <p:to>
                                        <p:strVal val="hidden"/>
                                      </p:to>
                                    </p:set>
                                  </p:childTnLst>
                                </p:cTn>
                              </p:par>
                            </p:childTnLst>
                          </p:cTn>
                        </p:par>
                        <p:par>
                          <p:cTn id="109" fill="hold">
                            <p:stCondLst>
                              <p:cond delay="3000"/>
                            </p:stCondLst>
                            <p:childTnLst>
                              <p:par>
                                <p:cTn id="110" presetID="10" presetClass="entr" presetSubtype="0" fill="hold" grpId="0" nodeType="after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10"/>
                                        <p:tgtEl>
                                          <p:spTgt spid="4"/>
                                        </p:tgtEl>
                                      </p:cBhvr>
                                    </p:animEffect>
                                  </p:childTnLst>
                                </p:cTn>
                              </p:par>
                              <p:par>
                                <p:cTn id="113" presetID="10" presetClass="exit" presetSubtype="0" fill="hold" grpId="2" nodeType="withEffect">
                                  <p:stCondLst>
                                    <p:cond delay="0"/>
                                  </p:stCondLst>
                                  <p:childTnLst>
                                    <p:animEffect transition="out" filter="fade">
                                      <p:cBhvr>
                                        <p:cTn id="114" dur="500"/>
                                        <p:tgtEl>
                                          <p:spTgt spid="5"/>
                                        </p:tgtEl>
                                      </p:cBhvr>
                                    </p:animEffect>
                                    <p:set>
                                      <p:cBhvr>
                                        <p:cTn id="115" dur="1" fill="hold">
                                          <p:stCondLst>
                                            <p:cond delay="499"/>
                                          </p:stCondLst>
                                        </p:cTn>
                                        <p:tgtEl>
                                          <p:spTgt spid="5"/>
                                        </p:tgtEl>
                                        <p:attrNameLst>
                                          <p:attrName>style.visibility</p:attrName>
                                        </p:attrNameLst>
                                      </p:cBhvr>
                                      <p:to>
                                        <p:strVal val="hidden"/>
                                      </p:to>
                                    </p:set>
                                  </p:childTnLst>
                                </p:cTn>
                              </p:par>
                              <p:par>
                                <p:cTn id="116" presetID="10" presetClass="exit" presetSubtype="0" fill="hold" grpId="2" nodeType="withEffect">
                                  <p:stCondLst>
                                    <p:cond delay="0"/>
                                  </p:stCondLst>
                                  <p:childTnLst>
                                    <p:animEffect transition="out" filter="fade">
                                      <p:cBhvr>
                                        <p:cTn id="117" dur="500"/>
                                        <p:tgtEl>
                                          <p:spTgt spid="6"/>
                                        </p:tgtEl>
                                      </p:cBhvr>
                                    </p:animEffect>
                                    <p:set>
                                      <p:cBhvr>
                                        <p:cTn id="118" dur="1" fill="hold">
                                          <p:stCondLst>
                                            <p:cond delay="499"/>
                                          </p:stCondLst>
                                        </p:cTn>
                                        <p:tgtEl>
                                          <p:spTgt spid="6"/>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7"/>
                                        </p:tgtEl>
                                      </p:cBhvr>
                                    </p:animEffect>
                                    <p:set>
                                      <p:cBhvr>
                                        <p:cTn id="1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5" grpId="1"/>
      <p:bldP spid="5" grpId="2"/>
      <p:bldP spid="5" grpId="3"/>
      <p:bldP spid="6" grpId="0"/>
      <p:bldP spid="6" grpId="1"/>
      <p:bldP spid="6" grpId="2"/>
      <p:bldP spid="6" grpId="3"/>
      <p:bldP spid="7" grpId="0"/>
      <p:bldP spid="7" grpId="1"/>
      <p:bldP spid="7" grpId="2"/>
      <p:bldP spid="7" grpId="3"/>
      <p:bldP spid="4" grpId="0"/>
      <p:bldP spid="8" grpId="0"/>
      <p:bldP spid="8" grpId="1"/>
      <p:bldP spid="14" grpId="0"/>
      <p:bldP spid="14" grpId="1"/>
      <p:bldP spid="13" grpId="0"/>
      <p:bldP spid="13" grpId="1"/>
      <p:bldP spid="12" grpId="0"/>
      <p:bldP spid="12" grpId="1"/>
      <p:bldP spid="11" grpId="0"/>
      <p:bldP spid="11" grpId="1"/>
      <p:bldP spid="10" grpId="0"/>
      <p:bldP spid="10"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C99B7-8E9A-4BC8-A372-35E4A2C5CA33}"/>
              </a:ext>
            </a:extLst>
          </p:cNvPr>
          <p:cNvPicPr>
            <a:picLocks noChangeAspect="1"/>
          </p:cNvPicPr>
          <p:nvPr/>
        </p:nvPicPr>
        <p:blipFill rotWithShape="1">
          <a:blip r:embed="rId3">
            <a:extLst>
              <a:ext uri="{28A0092B-C50C-407E-A947-70E740481C1C}">
                <a14:useLocalDpi xmlns:a14="http://schemas.microsoft.com/office/drawing/2010/main" val="0"/>
              </a:ext>
            </a:extLst>
          </a:blip>
          <a:srcRect l="12477" r="12477"/>
          <a:stretch/>
        </p:blipFill>
        <p:spPr>
          <a:xfrm>
            <a:off x="0" y="0"/>
            <a:ext cx="9144000" cy="6858000"/>
          </a:xfrm>
          <a:prstGeom prst="rect">
            <a:avLst/>
          </a:prstGeom>
        </p:spPr>
      </p:pic>
      <p:sp>
        <p:nvSpPr>
          <p:cNvPr id="6" name="Title 1">
            <a:extLst>
              <a:ext uri="{FF2B5EF4-FFF2-40B4-BE49-F238E27FC236}">
                <a16:creationId xmlns:a16="http://schemas.microsoft.com/office/drawing/2014/main" id="{1C189B05-64AB-4771-A266-2B01A7605AD7}"/>
              </a:ext>
            </a:extLst>
          </p:cNvPr>
          <p:cNvSpPr txBox="1">
            <a:spLocks/>
          </p:cNvSpPr>
          <p:nvPr/>
        </p:nvSpPr>
        <p:spPr>
          <a:xfrm>
            <a:off x="3882458" y="3006853"/>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selfish ambition</a:t>
            </a:r>
          </a:p>
        </p:txBody>
      </p:sp>
      <p:sp>
        <p:nvSpPr>
          <p:cNvPr id="7" name="Title 1">
            <a:extLst>
              <a:ext uri="{FF2B5EF4-FFF2-40B4-BE49-F238E27FC236}">
                <a16:creationId xmlns:a16="http://schemas.microsoft.com/office/drawing/2014/main" id="{A5C800E8-487D-4E4D-91BB-64C53E39C288}"/>
              </a:ext>
            </a:extLst>
          </p:cNvPr>
          <p:cNvSpPr txBox="1">
            <a:spLocks/>
          </p:cNvSpPr>
          <p:nvPr/>
        </p:nvSpPr>
        <p:spPr>
          <a:xfrm>
            <a:off x="1160722" y="3676217"/>
            <a:ext cx="35705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sincerely</a:t>
            </a:r>
          </a:p>
        </p:txBody>
      </p:sp>
      <p:sp>
        <p:nvSpPr>
          <p:cNvPr id="8" name="Title 1">
            <a:extLst>
              <a:ext uri="{FF2B5EF4-FFF2-40B4-BE49-F238E27FC236}">
                <a16:creationId xmlns:a16="http://schemas.microsoft.com/office/drawing/2014/main" id="{F3184536-E504-4944-B729-5314E299712C}"/>
              </a:ext>
            </a:extLst>
          </p:cNvPr>
          <p:cNvSpPr txBox="1">
            <a:spLocks/>
          </p:cNvSpPr>
          <p:nvPr/>
        </p:nvSpPr>
        <p:spPr>
          <a:xfrm>
            <a:off x="3843001" y="991820"/>
            <a:ext cx="336005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preach Christ</a:t>
            </a:r>
          </a:p>
        </p:txBody>
      </p:sp>
      <p:sp>
        <p:nvSpPr>
          <p:cNvPr id="3074" name="Rectangle 2"/>
          <p:cNvSpPr>
            <a:spLocks noGrp="1" noChangeArrowheads="1"/>
          </p:cNvSpPr>
          <p:nvPr>
            <p:ph type="title"/>
          </p:nvPr>
        </p:nvSpPr>
        <p:spPr>
          <a:xfrm>
            <a:off x="326036" y="958030"/>
            <a:ext cx="8491928" cy="494193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Some indeed preach Christ even from envy and strife, and some also from good will: The former preach Christ from selfish ambition,         not sincerely, supposing to              add affliction to my chains;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Philippians 1:15-16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9B6A04B5-AFEA-40EF-92BB-CED461E91699}"/>
              </a:ext>
            </a:extLst>
          </p:cNvPr>
          <p:cNvSpPr txBox="1">
            <a:spLocks noChangeArrowheads="1"/>
          </p:cNvSpPr>
          <p:nvPr/>
        </p:nvSpPr>
        <p:spPr bwMode="auto">
          <a:xfrm>
            <a:off x="1468552" y="1733279"/>
            <a:ext cx="387531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 and strife</a:t>
            </a:r>
          </a:p>
        </p:txBody>
      </p:sp>
      <p:sp>
        <p:nvSpPr>
          <p:cNvPr id="10" name="Rectangle 2">
            <a:extLst>
              <a:ext uri="{FF2B5EF4-FFF2-40B4-BE49-F238E27FC236}">
                <a16:creationId xmlns:a16="http://schemas.microsoft.com/office/drawing/2014/main" id="{DE9A9229-2873-4971-AD10-0E286A54FF6A}"/>
              </a:ext>
            </a:extLst>
          </p:cNvPr>
          <p:cNvSpPr txBox="1">
            <a:spLocks noChangeArrowheads="1"/>
          </p:cNvSpPr>
          <p:nvPr/>
        </p:nvSpPr>
        <p:spPr bwMode="auto">
          <a:xfrm>
            <a:off x="1528242" y="1731517"/>
            <a:ext cx="141775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p>
        </p:txBody>
      </p:sp>
      <p:sp>
        <p:nvSpPr>
          <p:cNvPr id="11" name="Rectangle 2">
            <a:extLst>
              <a:ext uri="{FF2B5EF4-FFF2-40B4-BE49-F238E27FC236}">
                <a16:creationId xmlns:a16="http://schemas.microsoft.com/office/drawing/2014/main" id="{31215D11-64D1-46C0-B1C6-8183B382275E}"/>
              </a:ext>
            </a:extLst>
          </p:cNvPr>
          <p:cNvSpPr txBox="1">
            <a:spLocks noChangeArrowheads="1"/>
          </p:cNvSpPr>
          <p:nvPr/>
        </p:nvSpPr>
        <p:spPr bwMode="auto">
          <a:xfrm>
            <a:off x="3717415" y="1731291"/>
            <a:ext cx="162095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strife</a:t>
            </a:r>
          </a:p>
        </p:txBody>
      </p:sp>
      <p:sp>
        <p:nvSpPr>
          <p:cNvPr id="12" name="Rectangle 2">
            <a:extLst>
              <a:ext uri="{FF2B5EF4-FFF2-40B4-BE49-F238E27FC236}">
                <a16:creationId xmlns:a16="http://schemas.microsoft.com/office/drawing/2014/main" id="{2B5713E3-FFCD-4427-B6F5-F9CAA565A87B}"/>
              </a:ext>
            </a:extLst>
          </p:cNvPr>
          <p:cNvSpPr txBox="1">
            <a:spLocks noChangeArrowheads="1"/>
          </p:cNvSpPr>
          <p:nvPr/>
        </p:nvSpPr>
        <p:spPr bwMode="auto">
          <a:xfrm>
            <a:off x="2674144" y="1727771"/>
            <a:ext cx="13608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a:t>
            </a:r>
          </a:p>
        </p:txBody>
      </p:sp>
      <p:sp>
        <p:nvSpPr>
          <p:cNvPr id="9" name="Rectangle 2" hidden="1">
            <a:extLst>
              <a:ext uri="{FF2B5EF4-FFF2-40B4-BE49-F238E27FC236}">
                <a16:creationId xmlns:a16="http://schemas.microsoft.com/office/drawing/2014/main" id="{55D980CB-D1EE-4094-A281-D0EE051238C1}"/>
              </a:ext>
            </a:extLst>
          </p:cNvPr>
          <p:cNvSpPr txBox="1">
            <a:spLocks noChangeArrowheads="1"/>
          </p:cNvSpPr>
          <p:nvPr/>
        </p:nvSpPr>
        <p:spPr bwMode="auto">
          <a:xfrm>
            <a:off x="815181" y="3047999"/>
            <a:ext cx="387531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strife and envy</a:t>
            </a:r>
          </a:p>
        </p:txBody>
      </p:sp>
    </p:spTree>
    <p:extLst>
      <p:ext uri="{BB962C8B-B14F-4D97-AF65-F5344CB8AC3E}">
        <p14:creationId xmlns:p14="http://schemas.microsoft.com/office/powerpoint/2010/main" val="267964835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2000"/>
                                        <p:tgtEl>
                                          <p:spTgt spid="3074"/>
                                        </p:tgtEl>
                                      </p:cBhvr>
                                    </p:animEffect>
                                  </p:childTnLst>
                                </p:cTn>
                              </p:par>
                            </p:childTnLst>
                          </p:cTn>
                        </p:par>
                        <p:par>
                          <p:cTn id="8" fill="hold">
                            <p:stCondLst>
                              <p:cond delay="2000"/>
                            </p:stCondLst>
                            <p:childTnLst>
                              <p:par>
                                <p:cTn id="9" presetID="10" presetClass="exit" presetSubtype="0" fill="hold" grpId="2" nodeType="afterEffect">
                                  <p:stCondLst>
                                    <p:cond delay="0"/>
                                  </p:stCondLst>
                                  <p:childTnLst>
                                    <p:animEffect transition="out" filter="fade">
                                      <p:cBhvr>
                                        <p:cTn id="10" dur="250"/>
                                        <p:tgtEl>
                                          <p:spTgt spid="5"/>
                                        </p:tgtEl>
                                      </p:cBhvr>
                                    </p:animEffect>
                                    <p:set>
                                      <p:cBhvr>
                                        <p:cTn id="11" dur="1" fill="hold">
                                          <p:stCondLst>
                                            <p:cond delay="24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18" presetClass="emph" presetSubtype="0" fill="hold" grpId="1" nodeType="withEffect">
                                  <p:stCondLst>
                                    <p:cond delay="0"/>
                                  </p:stCondLst>
                                  <p:childTnLst>
                                    <p:set>
                                      <p:cBhvr override="childStyle">
                                        <p:cTn id="18" dur="500" fill="hold"/>
                                        <p:tgtEl>
                                          <p:spTgt spid="8"/>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18" presetClass="emph" presetSubtype="0" fill="hold" grpId="1" nodeType="withEffect">
                                  <p:stCondLst>
                                    <p:cond delay="0"/>
                                  </p:stCondLst>
                                  <p:childTnLst>
                                    <p:set>
                                      <p:cBhvr override="childStyle">
                                        <p:cTn id="25" dur="500" fill="hold"/>
                                        <p:tgtEl>
                                          <p:spTgt spid="6"/>
                                        </p:tgtEl>
                                        <p:attrNameLst>
                                          <p:attrName>style.textDecorationUnderline</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18" presetClass="emph" presetSubtype="0" fill="hold" grpId="1" nodeType="withEffect">
                                  <p:stCondLst>
                                    <p:cond delay="0"/>
                                  </p:stCondLst>
                                  <p:childTnLst>
                                    <p:set>
                                      <p:cBhvr override="childStyle">
                                        <p:cTn id="32" dur="500" fill="hold"/>
                                        <p:tgtEl>
                                          <p:spTgt spid="7"/>
                                        </p:tgtEl>
                                        <p:attrNameLst>
                                          <p:attrName>style.textDecorationUnderline</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
                                        <p:tgtEl>
                                          <p:spTgt spid="10"/>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
                                        <p:tgtEl>
                                          <p:spTgt spid="11"/>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childTnLst>
                                </p:cTn>
                              </p:par>
                              <p:par>
                                <p:cTn id="44" presetID="0" presetClass="path" presetSubtype="0" accel="50000" decel="50000" fill="hold" grpId="0" nodeType="withEffect">
                                  <p:stCondLst>
                                    <p:cond delay="0"/>
                                  </p:stCondLst>
                                  <p:childTnLst>
                                    <p:animMotion origin="layout" path="M -2.77778E-7 2.59259E-6 L -0.06059 0.19259 " pathEditMode="relative" rAng="0" ptsTypes="AA">
                                      <p:cBhvr>
                                        <p:cTn id="45" dur="2000" fill="hold"/>
                                        <p:tgtEl>
                                          <p:spTgt spid="12"/>
                                        </p:tgtEl>
                                        <p:attrNameLst>
                                          <p:attrName>ppt_x</p:attrName>
                                          <p:attrName>ppt_y</p:attrName>
                                        </p:attrNameLst>
                                      </p:cBhvr>
                                      <p:rCtr x="-3038" y="9630"/>
                                    </p:animMotion>
                                  </p:childTnLst>
                                </p:cTn>
                              </p:par>
                              <p:par>
                                <p:cTn id="46" presetID="0" presetClass="path" presetSubtype="0" accel="50000" decel="50000" fill="hold" grpId="3" nodeType="withEffect">
                                  <p:stCondLst>
                                    <p:cond delay="0"/>
                                  </p:stCondLst>
                                  <p:childTnLst>
                                    <p:animMotion origin="layout" path="M 1.11111E-6 -0.00046 C -0.00434 -0.01296 -0.00833 -0.05254 -0.02222 -0.07523 C -0.03698 -0.09791 -0.06024 -0.125 -0.08767 -0.13657 C -0.11493 -0.14815 -0.15695 -0.15278 -0.18594 -0.14514 C -0.21545 -0.1375 -0.24236 -0.12083 -0.26198 -0.09004 C -0.28212 -0.05926 -0.29583 -0.00833 -0.30504 0.03843 C -0.31441 0.08542 -0.31528 0.15903 -0.31684 0.19144 " pathEditMode="relative" rAng="0" ptsTypes="AAAAAAA">
                                      <p:cBhvr>
                                        <p:cTn id="47" dur="2000" fill="hold"/>
                                        <p:tgtEl>
                                          <p:spTgt spid="11"/>
                                        </p:tgtEl>
                                        <p:attrNameLst>
                                          <p:attrName>ppt_x</p:attrName>
                                          <p:attrName>ppt_y</p:attrName>
                                        </p:attrNameLst>
                                      </p:cBhvr>
                                      <p:rCtr x="-15851" y="2176"/>
                                    </p:animMotion>
                                  </p:childTnLst>
                                </p:cTn>
                              </p:par>
                              <p:par>
                                <p:cTn id="48" presetID="0" presetClass="path" presetSubtype="0" accel="50000" decel="50000" fill="hold" grpId="3" nodeType="withEffect">
                                  <p:stCondLst>
                                    <p:cond delay="0"/>
                                  </p:stCondLst>
                                  <p:childTnLst>
                                    <p:animMotion origin="layout" path="M -0.0007 -1.85185E-6 C -0.01024 0.0213 -0.01406 0.04028 -0.02118 0.08241 C -0.0283 0.12338 -0.04688 0.20162 -0.04393 0.2463 C -0.04097 0.28935 -0.02413 0.325 -0.00399 0.34792 C 0.01632 0.37014 0.0533 0.37963 0.07691 0.37963 C 0.10052 0.37894 0.12101 0.36065 0.13715 0.34375 C 0.15312 0.32685 0.16597 0.30324 0.17361 0.27755 C 0.1816 0.25324 0.1816 0.2088 0.18385 0.19167 " pathEditMode="relative" rAng="0" ptsTypes="AAAAAAAA">
                                      <p:cBhvr>
                                        <p:cTn id="49" dur="2000" fill="hold"/>
                                        <p:tgtEl>
                                          <p:spTgt spid="10"/>
                                        </p:tgtEl>
                                        <p:attrNameLst>
                                          <p:attrName>ppt_x</p:attrName>
                                          <p:attrName>ppt_y</p:attrName>
                                        </p:attrNameLst>
                                      </p:cBhvr>
                                      <p:rCtr x="7049" y="18981"/>
                                    </p:animMotion>
                                  </p:childTnLst>
                                </p:cTn>
                              </p:par>
                              <p:par>
                                <p:cTn id="50" presetID="10" presetClass="exit" presetSubtype="0" fill="hold" grpId="1" nodeType="withEffect">
                                  <p:stCondLst>
                                    <p:cond delay="0"/>
                                  </p:stCondLst>
                                  <p:childTnLst>
                                    <p:animEffect transition="out" filter="fade">
                                      <p:cBhvr>
                                        <p:cTn id="51" dur="1250"/>
                                        <p:tgtEl>
                                          <p:spTgt spid="3074"/>
                                        </p:tgtEl>
                                      </p:cBhvr>
                                    </p:animEffect>
                                    <p:set>
                                      <p:cBhvr>
                                        <p:cTn id="52" dur="1" fill="hold">
                                          <p:stCondLst>
                                            <p:cond delay="1249"/>
                                          </p:stCondLst>
                                        </p:cTn>
                                        <p:tgtEl>
                                          <p:spTgt spid="3074"/>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p:bldP spid="8" grpId="1"/>
      <p:bldP spid="8" grpId="2"/>
      <p:bldP spid="3074" grpId="0"/>
      <p:bldP spid="3074" grpId="1"/>
      <p:bldP spid="5" grpId="2"/>
      <p:bldP spid="10" grpId="1"/>
      <p:bldP spid="10" grpId="3"/>
      <p:bldP spid="11" grpId="1"/>
      <p:bldP spid="11" grpId="3"/>
      <p:bldP spid="12" grpId="0"/>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85A91-4CF6-4BD7-831B-8838F07D40E2}"/>
              </a:ext>
            </a:extLst>
          </p:cNvPr>
          <p:cNvPicPr>
            <a:picLocks noChangeAspect="1"/>
          </p:cNvPicPr>
          <p:nvPr/>
        </p:nvPicPr>
        <p:blipFill rotWithShape="1">
          <a:blip r:embed="rId3">
            <a:extLst>
              <a:ext uri="{28A0092B-C50C-407E-A947-70E740481C1C}">
                <a14:useLocalDpi xmlns:a14="http://schemas.microsoft.com/office/drawing/2010/main" val="0"/>
              </a:ext>
            </a:extLst>
          </a:blip>
          <a:srcRect l="18963" r="5903"/>
          <a:stretch/>
        </p:blipFill>
        <p:spPr>
          <a:xfrm>
            <a:off x="1" y="-1"/>
            <a:ext cx="9144000" cy="6858000"/>
          </a:xfrm>
          <a:prstGeom prst="rect">
            <a:avLst/>
          </a:prstGeom>
        </p:spPr>
      </p:pic>
      <p:sp>
        <p:nvSpPr>
          <p:cNvPr id="5" name="Title 1">
            <a:extLst>
              <a:ext uri="{FF2B5EF4-FFF2-40B4-BE49-F238E27FC236}">
                <a16:creationId xmlns:a16="http://schemas.microsoft.com/office/drawing/2014/main" id="{8C76711B-2559-4D9F-9B3B-E49EB8EC298C}"/>
              </a:ext>
            </a:extLst>
          </p:cNvPr>
          <p:cNvSpPr txBox="1">
            <a:spLocks/>
          </p:cNvSpPr>
          <p:nvPr/>
        </p:nvSpPr>
        <p:spPr>
          <a:xfrm>
            <a:off x="730019" y="1634113"/>
            <a:ext cx="16836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in</a:t>
            </a:r>
          </a:p>
        </p:txBody>
      </p:sp>
      <p:sp>
        <p:nvSpPr>
          <p:cNvPr id="6" name="Title 1">
            <a:extLst>
              <a:ext uri="{FF2B5EF4-FFF2-40B4-BE49-F238E27FC236}">
                <a16:creationId xmlns:a16="http://schemas.microsoft.com/office/drawing/2014/main" id="{87D3956A-F9A7-4B9F-AC54-B67B46EF6B3A}"/>
              </a:ext>
            </a:extLst>
          </p:cNvPr>
          <p:cNvSpPr txBox="1">
            <a:spLocks/>
          </p:cNvSpPr>
          <p:nvPr/>
        </p:nvSpPr>
        <p:spPr>
          <a:xfrm>
            <a:off x="785921" y="2306350"/>
            <a:ext cx="16836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in</a:t>
            </a:r>
          </a:p>
        </p:txBody>
      </p:sp>
      <p:sp>
        <p:nvSpPr>
          <p:cNvPr id="7" name="Title 1">
            <a:extLst>
              <a:ext uri="{FF2B5EF4-FFF2-40B4-BE49-F238E27FC236}">
                <a16:creationId xmlns:a16="http://schemas.microsoft.com/office/drawing/2014/main" id="{5836A972-B534-4290-8830-80B8FE1E9E5E}"/>
              </a:ext>
            </a:extLst>
          </p:cNvPr>
          <p:cNvSpPr txBox="1">
            <a:spLocks/>
          </p:cNvSpPr>
          <p:nvPr/>
        </p:nvSpPr>
        <p:spPr>
          <a:xfrm>
            <a:off x="6679184" y="2303969"/>
            <a:ext cx="16836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in</a:t>
            </a:r>
          </a:p>
        </p:txBody>
      </p:sp>
      <p:sp>
        <p:nvSpPr>
          <p:cNvPr id="11" name="Title 1">
            <a:extLst>
              <a:ext uri="{FF2B5EF4-FFF2-40B4-BE49-F238E27FC236}">
                <a16:creationId xmlns:a16="http://schemas.microsoft.com/office/drawing/2014/main" id="{A988E2FF-FA3C-4D16-AEB5-7948FB3700BB}"/>
              </a:ext>
            </a:extLst>
          </p:cNvPr>
          <p:cNvSpPr txBox="1">
            <a:spLocks/>
          </p:cNvSpPr>
          <p:nvPr/>
        </p:nvSpPr>
        <p:spPr>
          <a:xfrm>
            <a:off x="766363" y="2978587"/>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strife and envy</a:t>
            </a:r>
          </a:p>
        </p:txBody>
      </p:sp>
      <p:sp>
        <p:nvSpPr>
          <p:cNvPr id="15" name="Title 1">
            <a:extLst>
              <a:ext uri="{FF2B5EF4-FFF2-40B4-BE49-F238E27FC236}">
                <a16:creationId xmlns:a16="http://schemas.microsoft.com/office/drawing/2014/main" id="{E82E8F85-E63C-4EF8-9408-3CDB7F6A6017}"/>
              </a:ext>
            </a:extLst>
          </p:cNvPr>
          <p:cNvSpPr txBox="1">
            <a:spLocks/>
          </p:cNvSpPr>
          <p:nvPr/>
        </p:nvSpPr>
        <p:spPr>
          <a:xfrm>
            <a:off x="4551759" y="3061161"/>
            <a:ext cx="2870934" cy="7472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But put on</a:t>
            </a:r>
          </a:p>
        </p:txBody>
      </p:sp>
      <p:sp>
        <p:nvSpPr>
          <p:cNvPr id="3074" name="Rectangle 2"/>
          <p:cNvSpPr>
            <a:spLocks noGrp="1" noChangeArrowheads="1"/>
          </p:cNvSpPr>
          <p:nvPr>
            <p:ph type="title"/>
          </p:nvPr>
        </p:nvSpPr>
        <p:spPr>
          <a:xfrm>
            <a:off x="457200" y="950535"/>
            <a:ext cx="8229600" cy="495692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us walk properly, as in the day, not in revelry and drunkenness, not in lewdness and lust, not in strife and envy. But put on the Lord Jesus Christ, and make no provision for the flesh, to fulfill   its lusts.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13:13-14 </a:t>
            </a:r>
          </a:p>
        </p:txBody>
      </p:sp>
      <p:sp>
        <p:nvSpPr>
          <p:cNvPr id="4" name="Rectangle 2">
            <a:extLst>
              <a:ext uri="{FF2B5EF4-FFF2-40B4-BE49-F238E27FC236}">
                <a16:creationId xmlns:a16="http://schemas.microsoft.com/office/drawing/2014/main" id="{F8BBE79F-E0F7-4049-9221-4FA6518C838A}"/>
              </a:ext>
            </a:extLst>
          </p:cNvPr>
          <p:cNvSpPr txBox="1">
            <a:spLocks noChangeArrowheads="1"/>
          </p:cNvSpPr>
          <p:nvPr/>
        </p:nvSpPr>
        <p:spPr bwMode="auto">
          <a:xfrm>
            <a:off x="815181" y="3047999"/>
            <a:ext cx="387531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strife and envy</a:t>
            </a:r>
          </a:p>
        </p:txBody>
      </p:sp>
      <p:sp>
        <p:nvSpPr>
          <p:cNvPr id="8" name="Rectangle 7">
            <a:extLst>
              <a:ext uri="{FF2B5EF4-FFF2-40B4-BE49-F238E27FC236}">
                <a16:creationId xmlns:a16="http://schemas.microsoft.com/office/drawing/2014/main" id="{4FFF0D32-FE08-4BBD-BF99-7D881BB1A4D7}"/>
              </a:ext>
            </a:extLst>
          </p:cNvPr>
          <p:cNvSpPr>
            <a:spLocks noChangeArrowheads="1"/>
          </p:cNvSpPr>
          <p:nvPr/>
        </p:nvSpPr>
        <p:spPr bwMode="auto">
          <a:xfrm>
            <a:off x="1631600" y="160245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9" name="Rectangle 8">
            <a:extLst>
              <a:ext uri="{FF2B5EF4-FFF2-40B4-BE49-F238E27FC236}">
                <a16:creationId xmlns:a16="http://schemas.microsoft.com/office/drawing/2014/main" id="{2FA8DD93-6760-4434-A3EC-7ECD94F40A10}"/>
              </a:ext>
            </a:extLst>
          </p:cNvPr>
          <p:cNvSpPr>
            <a:spLocks noChangeArrowheads="1"/>
          </p:cNvSpPr>
          <p:nvPr/>
        </p:nvSpPr>
        <p:spPr bwMode="auto">
          <a:xfrm>
            <a:off x="1683655" y="227706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3" name="Rectangle 2">
            <a:extLst>
              <a:ext uri="{FF2B5EF4-FFF2-40B4-BE49-F238E27FC236}">
                <a16:creationId xmlns:a16="http://schemas.microsoft.com/office/drawing/2014/main" id="{01AACF98-30E7-43D6-877B-B88FB5C3B1D7}"/>
              </a:ext>
            </a:extLst>
          </p:cNvPr>
          <p:cNvSpPr txBox="1">
            <a:spLocks noChangeArrowheads="1"/>
          </p:cNvSpPr>
          <p:nvPr/>
        </p:nvSpPr>
        <p:spPr bwMode="auto">
          <a:xfrm>
            <a:off x="1532983" y="3043897"/>
            <a:ext cx="8148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ife</a:t>
            </a:r>
            <a:endPar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8399801F-12FE-4BC4-9905-42DA3C41B11B}"/>
              </a:ext>
            </a:extLst>
          </p:cNvPr>
          <p:cNvSpPr txBox="1">
            <a:spLocks noChangeArrowheads="1"/>
          </p:cNvSpPr>
          <p:nvPr/>
        </p:nvSpPr>
        <p:spPr bwMode="auto">
          <a:xfrm>
            <a:off x="2287015" y="2373152"/>
            <a:ext cx="4173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a:t>
            </a:r>
          </a:p>
        </p:txBody>
      </p:sp>
      <p:sp>
        <p:nvSpPr>
          <p:cNvPr id="10" name="Rectangle 9">
            <a:extLst>
              <a:ext uri="{FF2B5EF4-FFF2-40B4-BE49-F238E27FC236}">
                <a16:creationId xmlns:a16="http://schemas.microsoft.com/office/drawing/2014/main" id="{D7AEDD67-2CB9-4202-97B3-84563FE4039B}"/>
              </a:ext>
            </a:extLst>
          </p:cNvPr>
          <p:cNvSpPr>
            <a:spLocks noChangeArrowheads="1"/>
          </p:cNvSpPr>
          <p:nvPr/>
        </p:nvSpPr>
        <p:spPr bwMode="auto">
          <a:xfrm>
            <a:off x="7584680" y="226992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6" name="Rectangle 15">
            <a:extLst>
              <a:ext uri="{FF2B5EF4-FFF2-40B4-BE49-F238E27FC236}">
                <a16:creationId xmlns:a16="http://schemas.microsoft.com/office/drawing/2014/main" id="{BF99EFAE-6842-45A5-BFD2-D1024FFF4039}"/>
              </a:ext>
            </a:extLst>
          </p:cNvPr>
          <p:cNvSpPr>
            <a:spLocks noChangeArrowheads="1"/>
          </p:cNvSpPr>
          <p:nvPr/>
        </p:nvSpPr>
        <p:spPr bwMode="auto">
          <a:xfrm>
            <a:off x="737162" y="3640735"/>
            <a:ext cx="439217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Lord Jesus Christ</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2" name="Rectangle 2" hidden="1">
            <a:extLst>
              <a:ext uri="{FF2B5EF4-FFF2-40B4-BE49-F238E27FC236}">
                <a16:creationId xmlns:a16="http://schemas.microsoft.com/office/drawing/2014/main" id="{F57D11E1-E6C2-4758-A1D5-A13D4B0547F7}"/>
              </a:ext>
            </a:extLst>
          </p:cNvPr>
          <p:cNvSpPr txBox="1">
            <a:spLocks noChangeArrowheads="1"/>
          </p:cNvSpPr>
          <p:nvPr/>
        </p:nvSpPr>
        <p:spPr bwMode="auto">
          <a:xfrm>
            <a:off x="2078321" y="2781980"/>
            <a:ext cx="9979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life</a:t>
            </a:r>
          </a:p>
        </p:txBody>
      </p:sp>
      <p:sp>
        <p:nvSpPr>
          <p:cNvPr id="17" name="Rectangle 12"/>
          <p:cNvSpPr>
            <a:spLocks noChangeArrowheads="1"/>
          </p:cNvSpPr>
          <p:nvPr/>
        </p:nvSpPr>
        <p:spPr bwMode="auto">
          <a:xfrm>
            <a:off x="2194560" y="1612585"/>
            <a:ext cx="2286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2D2D"/>
                </a:solidFill>
                <a:effectLst>
                  <a:glow rad="101600">
                    <a:schemeClr val="tx1"/>
                  </a:glow>
                </a:effectLst>
                <a:latin typeface="Calibri" panose="020F0502020204030204" pitchFamily="34" charset="0"/>
              </a:rPr>
              <a:t>partying</a:t>
            </a:r>
            <a:endParaRPr lang="en-US" altLang="en-US" sz="4400" b="1" i="1" dirty="0">
              <a:solidFill>
                <a:srgbClr val="FF2D2D"/>
              </a:solidFill>
              <a:effectLst>
                <a:glow rad="101600">
                  <a:schemeClr val="tx1"/>
                </a:glow>
              </a:effectLst>
              <a:latin typeface="Calibri" panose="020F0502020204030204" pitchFamily="34" charset="0"/>
            </a:endParaRPr>
          </a:p>
        </p:txBody>
      </p:sp>
      <p:sp>
        <p:nvSpPr>
          <p:cNvPr id="18" name="Rectangle 12"/>
          <p:cNvSpPr>
            <a:spLocks noChangeArrowheads="1"/>
          </p:cNvSpPr>
          <p:nvPr/>
        </p:nvSpPr>
        <p:spPr bwMode="auto">
          <a:xfrm>
            <a:off x="2114550" y="2280286"/>
            <a:ext cx="3086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2D2D"/>
                </a:solidFill>
                <a:effectLst>
                  <a:glow rad="101600">
                    <a:schemeClr val="tx1"/>
                  </a:glow>
                </a:effectLst>
                <a:latin typeface="Calibri" panose="020F0502020204030204" pitchFamily="34" charset="0"/>
              </a:rPr>
              <a:t>immorality</a:t>
            </a:r>
            <a:endParaRPr lang="en-US" altLang="en-US" sz="4400" b="1" i="1" dirty="0">
              <a:solidFill>
                <a:srgbClr val="FF2D2D"/>
              </a:solidFill>
              <a:effectLst>
                <a:glow rad="101600">
                  <a:schemeClr val="tx1"/>
                </a:glow>
              </a:effectLst>
              <a:latin typeface="Calibri" panose="020F0502020204030204" pitchFamily="34" charset="0"/>
            </a:endParaRPr>
          </a:p>
        </p:txBody>
      </p:sp>
    </p:spTree>
    <p:extLst>
      <p:ext uri="{BB962C8B-B14F-4D97-AF65-F5344CB8AC3E}">
        <p14:creationId xmlns:p14="http://schemas.microsoft.com/office/powerpoint/2010/main" val="26780015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0"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8" presetClass="emph" presetSubtype="0" fill="hold" grpId="1" nodeType="withEffect">
                                  <p:stCondLst>
                                    <p:cond delay="0"/>
                                  </p:stCondLst>
                                  <p:childTnLst>
                                    <p:set>
                                      <p:cBhvr override="childStyle">
                                        <p:cTn id="20" dur="500" fill="hold"/>
                                        <p:tgtEl>
                                          <p:spTgt spid="5"/>
                                        </p:tgtEl>
                                        <p:attrNameLst>
                                          <p:attrName>style.textDecorationUnderline</p:attrName>
                                        </p:attrNameLst>
                                      </p:cBhvr>
                                      <p:to>
                                        <p:strVal val="true"/>
                                      </p:to>
                                    </p:set>
                                  </p:childTnLst>
                                </p:cTn>
                              </p:par>
                            </p:childTnLst>
                          </p:cTn>
                        </p:par>
                        <p:par>
                          <p:cTn id="21" fill="hold">
                            <p:stCondLst>
                              <p:cond delay="500"/>
                            </p:stCondLst>
                            <p:childTnLst>
                              <p:par>
                                <p:cTn id="22" presetID="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stCondLst>
                                            <p:cond delay="0"/>
                                          </p:stCondLst>
                                        </p:cTn>
                                        <p:tgtEl>
                                          <p:spTgt spid="8"/>
                                        </p:tgtEl>
                                      </p:cBhvr>
                                    </p:animEffect>
                                    <p:anim to="" calcmode="lin" valueType="num">
                                      <p:cBhvr>
                                        <p:cTn id="25"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18" presetClass="emph" presetSubtype="0" fill="hold" grpId="1" nodeType="withEffect">
                                  <p:stCondLst>
                                    <p:cond delay="0"/>
                                  </p:stCondLst>
                                  <p:childTnLst>
                                    <p:set>
                                      <p:cBhvr override="childStyle">
                                        <p:cTn id="33" dur="500" fill="hold"/>
                                        <p:tgtEl>
                                          <p:spTgt spid="6"/>
                                        </p:tgtEl>
                                        <p:attrNameLst>
                                          <p:attrName>style.textDecorationUnderline</p:attrName>
                                        </p:attrNameLst>
                                      </p:cBhvr>
                                      <p:to>
                                        <p:strVal val="true"/>
                                      </p:to>
                                    </p:set>
                                  </p:childTnLst>
                                </p:cTn>
                              </p:par>
                            </p:childTnLst>
                          </p:cTn>
                        </p:par>
                        <p:par>
                          <p:cTn id="34" fill="hold">
                            <p:stCondLst>
                              <p:cond delay="500"/>
                            </p:stCondLst>
                            <p:childTnLst>
                              <p:par>
                                <p:cTn id="35" presetID="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stCondLst>
                                            <p:cond delay="0"/>
                                          </p:stCondLst>
                                        </p:cTn>
                                        <p:tgtEl>
                                          <p:spTgt spid="9"/>
                                        </p:tgtEl>
                                      </p:cBhvr>
                                    </p:animEffect>
                                    <p:anim to="" calcmode="lin" valueType="num">
                                      <p:cBhvr>
                                        <p:cTn id="38"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9"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45" dur="10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46" dur="10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
                                          </p:val>
                                        </p:tav>
                                        <p:tav tm="100000">
                                          <p:val>
                                            <p:strVal val="#ppt_y"/>
                                          </p:val>
                                        </p:tav>
                                      </p:tavLst>
                                    </p:anim>
                                  </p:childTnLst>
                                </p:cTn>
                              </p:par>
                              <p:par>
                                <p:cTn id="48" presetID="39" presetClass="entr" presetSubtype="0" accel="100000" fill="hold" grpId="0" nodeType="withEffect">
                                  <p:stCondLst>
                                    <p:cond delay="500"/>
                                  </p:stCondLst>
                                  <p:childTnLst>
                                    <p:set>
                                      <p:cBhvr>
                                        <p:cTn id="49" dur="1" fill="hold">
                                          <p:stCondLst>
                                            <p:cond delay="0"/>
                                          </p:stCondLst>
                                        </p:cTn>
                                        <p:tgtEl>
                                          <p:spTgt spid="18"/>
                                        </p:tgtEl>
                                        <p:attrNameLst>
                                          <p:attrName>style.visibility</p:attrName>
                                        </p:attrNameLst>
                                      </p:cBhvr>
                                      <p:to>
                                        <p:strVal val="visible"/>
                                      </p:to>
                                    </p:set>
                                    <p:anim calcmode="lin" valueType="num">
                                      <p:cBhvr>
                                        <p:cTn id="50" dur="10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51" dur="10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52" dur="10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40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par>
                                <p:cTn id="59" presetID="18" presetClass="emph" presetSubtype="0" fill="hold" grpId="1" nodeType="withEffect">
                                  <p:stCondLst>
                                    <p:cond delay="400"/>
                                  </p:stCondLst>
                                  <p:childTnLst>
                                    <p:set>
                                      <p:cBhvr override="childStyle">
                                        <p:cTn id="60" dur="500" fill="hold"/>
                                        <p:tgtEl>
                                          <p:spTgt spid="7"/>
                                        </p:tgtEl>
                                        <p:attrNameLst>
                                          <p:attrName>style.textDecorationUnderline</p:attrName>
                                        </p:attrNameLst>
                                      </p:cBhvr>
                                      <p:to>
                                        <p:strVal val="true"/>
                                      </p:to>
                                    </p:set>
                                  </p:childTnLst>
                                </p:cTn>
                              </p:par>
                              <p:par>
                                <p:cTn id="61" presetID="10" presetClass="exit" presetSubtype="0" fill="hold" grpId="1"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22" presetClass="exit" presetSubtype="8" fill="hold" grpId="2" nodeType="withEffect">
                                  <p:stCondLst>
                                    <p:cond delay="0"/>
                                  </p:stCondLst>
                                  <p:childTnLst>
                                    <p:animEffect transition="out" filter="wipe(left)">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par>
                                <p:cTn id="70" presetID="22" presetClass="exit" presetSubtype="8" fill="hold" grpId="2" nodeType="withEffect">
                                  <p:stCondLst>
                                    <p:cond delay="0"/>
                                  </p:stCondLst>
                                  <p:childTnLst>
                                    <p:animEffect transition="out" filter="wipe(left)">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par>
                                <p:cTn id="73" presetID="22" presetClass="exit" presetSubtype="8" fill="hold" grpId="1" nodeType="withEffect">
                                  <p:stCondLst>
                                    <p:cond delay="200"/>
                                  </p:stCondLst>
                                  <p:childTnLst>
                                    <p:animEffect transition="out" filter="wipe(left)">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22" presetClass="exit" presetSubtype="8" fill="hold" grpId="1" nodeType="withEffect">
                                  <p:stCondLst>
                                    <p:cond delay="200"/>
                                  </p:stCondLst>
                                  <p:childTnLst>
                                    <p:animEffect transition="out" filter="wipe(left)">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par>
                          <p:cTn id="79" fill="hold">
                            <p:stCondLst>
                              <p:cond delay="900"/>
                            </p:stCondLst>
                            <p:childTnLst>
                              <p:par>
                                <p:cTn id="80" presetID="0"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dissolve">
                                      <p:cBhvr>
                                        <p:cTn id="82" dur="500">
                                          <p:stCondLst>
                                            <p:cond delay="0"/>
                                          </p:stCondLst>
                                        </p:cTn>
                                        <p:tgtEl>
                                          <p:spTgt spid="10"/>
                                        </p:tgtEl>
                                      </p:cBhvr>
                                    </p:animEffect>
                                    <p:anim to="" calcmode="lin" valueType="num">
                                      <p:cBhvr>
                                        <p:cTn id="83"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84"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85" fill="hold">
                            <p:stCondLst>
                              <p:cond delay="1400"/>
                            </p:stCondLst>
                            <p:childTnLst>
                              <p:par>
                                <p:cTn id="86" presetID="22" presetClass="entr" presetSubtype="8"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left)">
                                      <p:cBhvr>
                                        <p:cTn id="88" dur="500"/>
                                        <p:tgtEl>
                                          <p:spTgt spid="11"/>
                                        </p:tgtEl>
                                      </p:cBhvr>
                                    </p:animEffect>
                                  </p:childTnLst>
                                </p:cTn>
                              </p:par>
                              <p:par>
                                <p:cTn id="89" presetID="18" presetClass="emph" presetSubtype="0" fill="hold" grpId="1" nodeType="withEffect">
                                  <p:stCondLst>
                                    <p:cond delay="0"/>
                                  </p:stCondLst>
                                  <p:childTnLst>
                                    <p:set>
                                      <p:cBhvr override="childStyle">
                                        <p:cTn id="90" dur="500" fill="hold"/>
                                        <p:tgtEl>
                                          <p:spTgt spid="11"/>
                                        </p:tgtEl>
                                        <p:attrNameLst>
                                          <p:attrName>style.textDecorationUnderline</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left)">
                                      <p:cBhvr>
                                        <p:cTn id="95" dur="500"/>
                                        <p:tgtEl>
                                          <p:spTgt spid="15"/>
                                        </p:tgtEl>
                                      </p:cBhvr>
                                    </p:animEffect>
                                  </p:childTnLst>
                                </p:cTn>
                              </p:par>
                              <p:par>
                                <p:cTn id="96" presetID="18" presetClass="emph" presetSubtype="0" fill="hold" grpId="1" nodeType="withEffect">
                                  <p:stCondLst>
                                    <p:cond delay="0"/>
                                  </p:stCondLst>
                                  <p:childTnLst>
                                    <p:set>
                                      <p:cBhvr override="childStyle">
                                        <p:cTn id="97" dur="500" fill="hold"/>
                                        <p:tgtEl>
                                          <p:spTgt spid="15"/>
                                        </p:tgtEl>
                                        <p:attrNameLst>
                                          <p:attrName>style.textDecorationUnderline</p:attrName>
                                        </p:attrNameLst>
                                      </p:cBhvr>
                                      <p:to>
                                        <p:strVal val="true"/>
                                      </p:to>
                                    </p:set>
                                  </p:childTnLst>
                                </p:cTn>
                              </p:par>
                              <p:par>
                                <p:cTn id="98" presetID="10" presetClass="exit" presetSubtype="0" fill="hold" grpId="2" nodeType="withEffect">
                                  <p:stCondLst>
                                    <p:cond delay="0"/>
                                  </p:stCondLst>
                                  <p:childTnLst>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0"/>
                                        </p:tgtEl>
                                      </p:cBhvr>
                                    </p:animEffect>
                                    <p:set>
                                      <p:cBhvr>
                                        <p:cTn id="103" dur="1" fill="hold">
                                          <p:stCondLst>
                                            <p:cond delay="499"/>
                                          </p:stCondLst>
                                        </p:cTn>
                                        <p:tgtEl>
                                          <p:spTgt spid="10"/>
                                        </p:tgtEl>
                                        <p:attrNameLst>
                                          <p:attrName>style.visibility</p:attrName>
                                        </p:attrNameLst>
                                      </p:cBhvr>
                                      <p:to>
                                        <p:strVal val="hidden"/>
                                      </p:to>
                                    </p:set>
                                  </p:childTnLst>
                                </p:cTn>
                              </p:par>
                              <p:par>
                                <p:cTn id="104" presetID="22" presetClass="exit" presetSubtype="8" fill="hold" grpId="2" nodeType="withEffect">
                                  <p:stCondLst>
                                    <p:cond delay="250"/>
                                  </p:stCondLst>
                                  <p:childTnLst>
                                    <p:animEffect transition="out" filter="wipe(left)">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childTnLst>
                          </p:cTn>
                        </p:par>
                        <p:par>
                          <p:cTn id="107" fill="hold">
                            <p:stCondLst>
                              <p:cond delay="750"/>
                            </p:stCondLst>
                            <p:childTnLst>
                              <p:par>
                                <p:cTn id="108" presetID="0" presetClass="entr" presetSubtype="0" fill="hold" grpId="0" nodeType="afterEffect">
                                  <p:stCondLst>
                                    <p:cond delay="0"/>
                                  </p:stCondLst>
                                  <p:iterate type="lt">
                                    <p:tmPct val="10000"/>
                                  </p:iterate>
                                  <p:childTnLst>
                                    <p:set>
                                      <p:cBhvr>
                                        <p:cTn id="109" dur="1" fill="hold">
                                          <p:stCondLst>
                                            <p:cond delay="0"/>
                                          </p:stCondLst>
                                        </p:cTn>
                                        <p:tgtEl>
                                          <p:spTgt spid="16"/>
                                        </p:tgtEl>
                                        <p:attrNameLst>
                                          <p:attrName>style.visibility</p:attrName>
                                        </p:attrNameLst>
                                      </p:cBhvr>
                                      <p:to>
                                        <p:strVal val="visible"/>
                                      </p:to>
                                    </p:set>
                                    <p:animEffect transition="in" filter="dissolve">
                                      <p:cBhvr>
                                        <p:cTn id="110" dur="500">
                                          <p:stCondLst>
                                            <p:cond delay="0"/>
                                          </p:stCondLst>
                                        </p:cTn>
                                        <p:tgtEl>
                                          <p:spTgt spid="16"/>
                                        </p:tgtEl>
                                      </p:cBhvr>
                                    </p:animEffect>
                                    <p:anim to="" calcmode="lin" valueType="num">
                                      <p:cBhvr>
                                        <p:cTn id="111" dur="500" fill="hold">
                                          <p:stCondLst>
                                            <p:cond delay="0"/>
                                          </p:stCondLst>
                                        </p:cTn>
                                        <p:tgtEl>
                                          <p:spTgt spid="16"/>
                                        </p:tgtEl>
                                        <p:attrNameLst>
                                          <p:attrName>ppt_w</p:attrName>
                                        </p:attrNameLst>
                                      </p:cBhvr>
                                      <p:tavLst>
                                        <p:tav tm="0">
                                          <p:val>
                                            <p:strVal val="#ppt_w*4"/>
                                          </p:val>
                                        </p:tav>
                                        <p:tav tm="100000">
                                          <p:val>
                                            <p:strVal val="#ppt_w"/>
                                          </p:val>
                                        </p:tav>
                                      </p:tavLst>
                                    </p:anim>
                                    <p:anim to="" calcmode="lin" valueType="num">
                                      <p:cBhvr>
                                        <p:cTn id="112" dur="500" fill="hold">
                                          <p:stCondLst>
                                            <p:cond delay="0"/>
                                          </p:stCondLst>
                                        </p:cTn>
                                        <p:tgtEl>
                                          <p:spTgt spid="16"/>
                                        </p:tgtEl>
                                        <p:attrNameLst>
                                          <p:attrName>ppt_h</p:attrName>
                                        </p:attrNameLst>
                                      </p:cBhvr>
                                      <p:tavLst>
                                        <p:tav tm="0">
                                          <p:val>
                                            <p:strVal val="#ppt_h*4"/>
                                          </p:val>
                                        </p:tav>
                                        <p:tav tm="100000">
                                          <p:val>
                                            <p:strVal val="#ppt_h"/>
                                          </p:val>
                                        </p:tav>
                                      </p:tavLst>
                                    </p:anim>
                                  </p:childTnLst>
                                </p:cTn>
                              </p:par>
                            </p:childTnLst>
                          </p:cTn>
                        </p:par>
                        <p:par>
                          <p:cTn id="113" fill="hold">
                            <p:stCondLst>
                              <p:cond delay="1950"/>
                            </p:stCondLst>
                            <p:childTnLst>
                              <p:par>
                                <p:cTn id="114" presetID="26" presetClass="emph" presetSubtype="0" fill="hold" grpId="1" nodeType="afterEffect">
                                  <p:stCondLst>
                                    <p:cond delay="0"/>
                                  </p:stCondLst>
                                  <p:iterate type="lt">
                                    <p:tmPct val="0"/>
                                  </p:iterate>
                                  <p:childTnLst>
                                    <p:animEffect transition="out" filter="fade">
                                      <p:cBhvr>
                                        <p:cTn id="115" dur="500" tmFilter="0, 0; .2, .5; .8, .5; 1, 0"/>
                                        <p:tgtEl>
                                          <p:spTgt spid="16"/>
                                        </p:tgtEl>
                                      </p:cBhvr>
                                    </p:animEffect>
                                    <p:animScale>
                                      <p:cBhvr>
                                        <p:cTn id="116" dur="250" autoRev="1" fill="hold"/>
                                        <p:tgtEl>
                                          <p:spTgt spid="16"/>
                                        </p:tgtEl>
                                      </p:cBhvr>
                                      <p:by x="105000" y="105000"/>
                                    </p:animScale>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1" nodeType="click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fade">
                                      <p:cBhvr>
                                        <p:cTn id="121" dur="250"/>
                                        <p:tgtEl>
                                          <p:spTgt spid="13"/>
                                        </p:tgtEl>
                                      </p:cBhvr>
                                    </p:animEffect>
                                  </p:childTnLst>
                                </p:cTn>
                              </p:par>
                              <p:par>
                                <p:cTn id="122" presetID="10" presetClass="entr" presetSubtype="0" fill="hold" grpId="1"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250"/>
                                        <p:tgtEl>
                                          <p:spTgt spid="14"/>
                                        </p:tgtEl>
                                      </p:cBhvr>
                                    </p:animEffect>
                                  </p:childTnLst>
                                </p:cTn>
                              </p:par>
                              <p:par>
                                <p:cTn id="125" presetID="0" presetClass="path" presetSubtype="0" accel="29000" decel="71000" fill="hold" grpId="2" nodeType="withEffect">
                                  <p:stCondLst>
                                    <p:cond delay="0"/>
                                  </p:stCondLst>
                                  <p:childTnLst>
                                    <p:animMotion origin="layout" path="M -2.77778E-6 4.44444E-6 C 0.00556 0.00208 0.02431 0.01088 0.03299 0.01226 C 0.04167 0.01365 0.0467 0.01134 0.05243 0.00763 C 0.05816 0.00393 0.0632 -0.00162 0.06736 -0.00926 C 0.07153 -0.0169 0.075 -0.03241 0.07691 -0.03843 " pathEditMode="relative" rAng="0" ptsTypes="aaaaa">
                                      <p:cBhvr>
                                        <p:cTn id="126" dur="1250" fill="hold"/>
                                        <p:tgtEl>
                                          <p:spTgt spid="13"/>
                                        </p:tgtEl>
                                        <p:attrNameLst>
                                          <p:attrName>ppt_x</p:attrName>
                                          <p:attrName>ppt_y</p:attrName>
                                        </p:attrNameLst>
                                      </p:cBhvr>
                                      <p:rCtr x="3837" y="-1250"/>
                                    </p:animMotion>
                                  </p:childTnLst>
                                </p:cTn>
                              </p:par>
                              <p:par>
                                <p:cTn id="127" presetID="0" presetClass="path" presetSubtype="0" accel="100000" fill="hold" grpId="2" nodeType="withEffect">
                                  <p:stCondLst>
                                    <p:cond delay="0"/>
                                  </p:stCondLst>
                                  <p:childTnLst>
                                    <p:animMotion origin="layout" path="M 3.33333E-6 -3.7037E-7 C -0.00348 0.00232 -0.01615 0.00648 -0.01962 0.01597 C -0.02344 0.02593 -0.02223 0.05046 -0.02257 0.05949 " pathEditMode="relative" rAng="0" ptsTypes="AAA">
                                      <p:cBhvr>
                                        <p:cTn id="128" dur="1250" fill="hold"/>
                                        <p:tgtEl>
                                          <p:spTgt spid="14"/>
                                        </p:tgtEl>
                                        <p:attrNameLst>
                                          <p:attrName>ppt_x</p:attrName>
                                          <p:attrName>ppt_y</p:attrName>
                                        </p:attrNameLst>
                                      </p:cBhvr>
                                      <p:rCtr x="-1128" y="2963"/>
                                    </p:animMotion>
                                  </p:childTnLst>
                                </p:cTn>
                              </p:par>
                              <p:par>
                                <p:cTn id="129" presetID="10" presetClass="exit" presetSubtype="0" fill="hold" grpId="1" nodeType="withEffect">
                                  <p:stCondLst>
                                    <p:cond delay="0"/>
                                  </p:stCondLst>
                                  <p:childTnLst>
                                    <p:animEffect transition="out" filter="fade">
                                      <p:cBhvr>
                                        <p:cTn id="130" dur="1250"/>
                                        <p:tgtEl>
                                          <p:spTgt spid="3074"/>
                                        </p:tgtEl>
                                      </p:cBhvr>
                                    </p:animEffect>
                                    <p:set>
                                      <p:cBhvr>
                                        <p:cTn id="131" dur="1" fill="hold">
                                          <p:stCondLst>
                                            <p:cond delay="1249"/>
                                          </p:stCondLst>
                                        </p:cTn>
                                        <p:tgtEl>
                                          <p:spTgt spid="3074"/>
                                        </p:tgtEl>
                                        <p:attrNameLst>
                                          <p:attrName>style.visibility</p:attrName>
                                        </p:attrNameLst>
                                      </p:cBhvr>
                                      <p:to>
                                        <p:strVal val="hidden"/>
                                      </p:to>
                                    </p:set>
                                  </p:childTnLst>
                                </p:cTn>
                              </p:par>
                              <p:par>
                                <p:cTn id="132" presetID="10" presetClass="exit" presetSubtype="0" fill="hold" grpId="2" nodeType="withEffect">
                                  <p:stCondLst>
                                    <p:cond delay="750"/>
                                  </p:stCondLst>
                                  <p:iterate type="lt">
                                    <p:tmPct val="0"/>
                                  </p:iterate>
                                  <p:childTnLst>
                                    <p:animEffect transition="out" filter="fade">
                                      <p:cBhvr>
                                        <p:cTn id="133" dur="1000"/>
                                        <p:tgtEl>
                                          <p:spTgt spid="16"/>
                                        </p:tgtEl>
                                      </p:cBhvr>
                                    </p:animEffect>
                                    <p:set>
                                      <p:cBhvr>
                                        <p:cTn id="134" dur="1" fill="hold">
                                          <p:stCondLst>
                                            <p:cond delay="999"/>
                                          </p:stCondLst>
                                        </p:cTn>
                                        <p:tgtEl>
                                          <p:spTgt spid="16"/>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250"/>
                                        <p:tgtEl>
                                          <p:spTgt spid="15"/>
                                        </p:tgtEl>
                                      </p:cBhvr>
                                    </p:animEffect>
                                    <p:set>
                                      <p:cBhvr>
                                        <p:cTn id="137" dur="1" fill="hold">
                                          <p:stCondLst>
                                            <p:cond delay="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7" grpId="1"/>
      <p:bldP spid="7" grpId="2"/>
      <p:bldP spid="11" grpId="0"/>
      <p:bldP spid="11" grpId="1"/>
      <p:bldP spid="11" grpId="2"/>
      <p:bldP spid="15" grpId="0"/>
      <p:bldP spid="15" grpId="1"/>
      <p:bldP spid="15" grpId="2"/>
      <p:bldP spid="3074" grpId="0"/>
      <p:bldP spid="3074" grpId="1"/>
      <p:bldP spid="4" grpId="0"/>
      <p:bldP spid="8" grpId="0"/>
      <p:bldP spid="8" grpId="1"/>
      <p:bldP spid="9" grpId="0"/>
      <p:bldP spid="9" grpId="1"/>
      <p:bldP spid="13" grpId="1"/>
      <p:bldP spid="13" grpId="2"/>
      <p:bldP spid="14" grpId="1"/>
      <p:bldP spid="14" grpId="2"/>
      <p:bldP spid="10" grpId="0"/>
      <p:bldP spid="10" grpId="1"/>
      <p:bldP spid="16" grpId="0"/>
      <p:bldP spid="16" grpId="1"/>
      <p:bldP spid="16" grpId="2"/>
      <p:bldP spid="17" grpId="0"/>
      <p:bldP spid="17" grpId="1"/>
      <p:bldP spid="18" grpId="0"/>
      <p:bldP spid="1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D58B8-E642-4B0B-997B-C18FD77DC119}"/>
              </a:ext>
            </a:extLst>
          </p:cNvPr>
          <p:cNvPicPr>
            <a:picLocks noChangeAspect="1"/>
          </p:cNvPicPr>
          <p:nvPr/>
        </p:nvPicPr>
        <p:blipFill rotWithShape="1">
          <a:blip r:embed="rId3">
            <a:extLst>
              <a:ext uri="{28A0092B-C50C-407E-A947-70E740481C1C}">
                <a14:useLocalDpi xmlns:a14="http://schemas.microsoft.com/office/drawing/2010/main" val="0"/>
              </a:ext>
            </a:extLst>
          </a:blip>
          <a:srcRect l="10714" r="22619"/>
          <a:stretch/>
        </p:blipFill>
        <p:spPr>
          <a:xfrm>
            <a:off x="0" y="-1"/>
            <a:ext cx="9144000" cy="6858000"/>
          </a:xfrm>
          <a:prstGeom prst="rect">
            <a:avLst/>
          </a:prstGeom>
        </p:spPr>
      </p:pic>
      <p:sp>
        <p:nvSpPr>
          <p:cNvPr id="3074" name="Rectangle 2"/>
          <p:cNvSpPr>
            <a:spLocks noGrp="1" noChangeArrowheads="1"/>
          </p:cNvSpPr>
          <p:nvPr>
            <p:ph type="title"/>
          </p:nvPr>
        </p:nvSpPr>
        <p:spPr>
          <a:xfrm>
            <a:off x="457200" y="1348845"/>
            <a:ext cx="8229600" cy="363779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He said to them, "Take heed and beware of covetousness, for one's life does not consist in the abundance of the things he possesses."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Luke 12:15 </a:t>
            </a:r>
          </a:p>
        </p:txBody>
      </p:sp>
      <p:sp>
        <p:nvSpPr>
          <p:cNvPr id="4" name="Rectangle 2">
            <a:extLst>
              <a:ext uri="{FF2B5EF4-FFF2-40B4-BE49-F238E27FC236}">
                <a16:creationId xmlns:a16="http://schemas.microsoft.com/office/drawing/2014/main" id="{37F02A33-D39B-4D33-B95A-2B74259E3DD3}"/>
              </a:ext>
            </a:extLst>
          </p:cNvPr>
          <p:cNvSpPr txBox="1">
            <a:spLocks noChangeArrowheads="1"/>
          </p:cNvSpPr>
          <p:nvPr/>
        </p:nvSpPr>
        <p:spPr bwMode="auto">
          <a:xfrm>
            <a:off x="3872934" y="2109561"/>
            <a:ext cx="3947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covetousness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B9AF7D2A-AD33-4A84-A49B-169E1D6CC561}"/>
              </a:ext>
            </a:extLst>
          </p:cNvPr>
          <p:cNvSpPr txBox="1">
            <a:spLocks noChangeArrowheads="1"/>
          </p:cNvSpPr>
          <p:nvPr/>
        </p:nvSpPr>
        <p:spPr bwMode="auto">
          <a:xfrm>
            <a:off x="2078321" y="2781980"/>
            <a:ext cx="9979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life</a:t>
            </a:r>
          </a:p>
        </p:txBody>
      </p:sp>
      <p:sp>
        <p:nvSpPr>
          <p:cNvPr id="5" name="Rectangle 2" hidden="1">
            <a:extLst>
              <a:ext uri="{FF2B5EF4-FFF2-40B4-BE49-F238E27FC236}">
                <a16:creationId xmlns:a16="http://schemas.microsoft.com/office/drawing/2014/main" id="{9B5963DF-5227-4F0B-AB0F-D27B90CF2478}"/>
              </a:ext>
            </a:extLst>
          </p:cNvPr>
          <p:cNvSpPr txBox="1">
            <a:spLocks noChangeArrowheads="1"/>
          </p:cNvSpPr>
          <p:nvPr/>
        </p:nvSpPr>
        <p:spPr bwMode="auto">
          <a:xfrm>
            <a:off x="619351" y="1366723"/>
            <a:ext cx="3947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covetousness</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7" name="Heart 6"/>
          <p:cNvSpPr/>
          <p:nvPr/>
        </p:nvSpPr>
        <p:spPr bwMode="auto">
          <a:xfrm>
            <a:off x="5999723" y="5279570"/>
            <a:ext cx="792961" cy="874485"/>
          </a:xfrm>
          <a:prstGeom prst="heart">
            <a:avLst/>
          </a:prstGeom>
          <a:solidFill>
            <a:schemeClr val="tx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72829157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p:tgtEl>
                                          <p:spTgt spid="3074"/>
                                        </p:tgtEl>
                                        <p:attrNameLst>
                                          <p:attrName>ppt_x</p:attrName>
                                        </p:attrNameLst>
                                      </p:cBhvr>
                                      <p:tavLst>
                                        <p:tav tm="0">
                                          <p:val>
                                            <p:strVal val="#ppt_x-#ppt_w*1.125000"/>
                                          </p:val>
                                        </p:tav>
                                        <p:tav tm="100000">
                                          <p:val>
                                            <p:strVal val="#ppt_x"/>
                                          </p:val>
                                        </p:tav>
                                      </p:tavLst>
                                    </p:anim>
                                    <p:animEffect transition="in" filter="wipe(right)">
                                      <p:cBhvr>
                                        <p:cTn id="8" dur="500"/>
                                        <p:tgtEl>
                                          <p:spTgt spid="3074"/>
                                        </p:tgtEl>
                                      </p:cBhvr>
                                    </p:animEffect>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par>
                                <p:cTn id="18" presetID="0" presetClass="path" presetSubtype="0" accel="50000" decel="50000" fill="hold" grpId="0" nodeType="withEffect">
                                  <p:stCondLst>
                                    <p:cond delay="0"/>
                                  </p:stCondLst>
                                  <p:childTnLst>
                                    <p:animMotion origin="layout" path="M 2.77778E-7 -4.44444E-6 L -0.35608 -0.10972 " pathEditMode="relative" rAng="0" ptsTypes="AA">
                                      <p:cBhvr>
                                        <p:cTn id="19" dur="2000" fill="hold"/>
                                        <p:tgtEl>
                                          <p:spTgt spid="4"/>
                                        </p:tgtEl>
                                        <p:attrNameLst>
                                          <p:attrName>ppt_x</p:attrName>
                                          <p:attrName>ppt_y</p:attrName>
                                        </p:attrNameLst>
                                      </p:cBhvr>
                                      <p:rCtr x="-17812" y="-5486"/>
                                    </p:animMotion>
                                  </p:childTnLst>
                                </p:cTn>
                              </p:par>
                              <p:par>
                                <p:cTn id="20" presetID="10" presetClass="exit" presetSubtype="0" fill="hold" grpId="1" nodeType="withEffect">
                                  <p:stCondLst>
                                    <p:cond delay="0"/>
                                  </p:stCondLst>
                                  <p:childTnLst>
                                    <p:animEffect transition="out" filter="fade">
                                      <p:cBhvr>
                                        <p:cTn id="21" dur="1250"/>
                                        <p:tgtEl>
                                          <p:spTgt spid="3074"/>
                                        </p:tgtEl>
                                      </p:cBhvr>
                                    </p:animEffect>
                                    <p:set>
                                      <p:cBhvr>
                                        <p:cTn id="22" dur="1" fill="hold">
                                          <p:stCondLst>
                                            <p:cond delay="1249"/>
                                          </p:stCondLst>
                                        </p:cTn>
                                        <p:tgtEl>
                                          <p:spTgt spid="30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9EDDC-4E73-4D3D-9BB7-BB4A51C10FE5}"/>
              </a:ext>
            </a:extLst>
          </p:cNvPr>
          <p:cNvPicPr>
            <a:picLocks noChangeAspect="1"/>
          </p:cNvPicPr>
          <p:nvPr/>
        </p:nvPicPr>
        <p:blipFill rotWithShape="1">
          <a:blip r:embed="rId2">
            <a:extLst>
              <a:ext uri="{28A0092B-C50C-407E-A947-70E740481C1C}">
                <a14:useLocalDpi xmlns:a14="http://schemas.microsoft.com/office/drawing/2010/main" val="0"/>
              </a:ext>
            </a:extLst>
          </a:blip>
          <a:srcRect t="11768" b="11858"/>
          <a:stretch/>
        </p:blipFill>
        <p:spPr>
          <a:xfrm>
            <a:off x="86972" y="859972"/>
            <a:ext cx="8970055" cy="5138056"/>
          </a:xfrm>
          <a:prstGeom prst="rect">
            <a:avLst/>
          </a:prstGeom>
        </p:spPr>
      </p:pic>
      <p:sp>
        <p:nvSpPr>
          <p:cNvPr id="11" name="Title 1"/>
          <p:cNvSpPr txBox="1">
            <a:spLocks/>
          </p:cNvSpPr>
          <p:nvPr/>
        </p:nvSpPr>
        <p:spPr>
          <a:xfrm>
            <a:off x="4313187" y="1434468"/>
            <a:ext cx="2743200" cy="6472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 content</a:t>
            </a:r>
          </a:p>
        </p:txBody>
      </p:sp>
      <p:sp>
        <p:nvSpPr>
          <p:cNvPr id="3074" name="Rectangle 2"/>
          <p:cNvSpPr>
            <a:spLocks noGrp="1" noChangeArrowheads="1"/>
          </p:cNvSpPr>
          <p:nvPr>
            <p:ph type="title"/>
          </p:nvPr>
        </p:nvSpPr>
        <p:spPr>
          <a:xfrm>
            <a:off x="457200" y="619919"/>
            <a:ext cx="8229600" cy="5618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your conduct be without covetousness; be content with such things as you have. For He Himself has said, "I will never leave you nor forsake you."</a:t>
            </a:r>
            <a:b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So we may boldly say: "The LORD is my helper; I will not fear. What can man do to me?"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13:5-6 </a:t>
            </a:r>
          </a:p>
        </p:txBody>
      </p:sp>
      <p:sp>
        <p:nvSpPr>
          <p:cNvPr id="5" name="Rectangle 2">
            <a:extLst>
              <a:ext uri="{FF2B5EF4-FFF2-40B4-BE49-F238E27FC236}">
                <a16:creationId xmlns:a16="http://schemas.microsoft.com/office/drawing/2014/main" id="{F1A940C5-AB32-432E-AD32-DC77E4312B27}"/>
              </a:ext>
            </a:extLst>
          </p:cNvPr>
          <p:cNvSpPr txBox="1">
            <a:spLocks noChangeArrowheads="1"/>
          </p:cNvSpPr>
          <p:nvPr/>
        </p:nvSpPr>
        <p:spPr bwMode="auto">
          <a:xfrm>
            <a:off x="619351" y="1366723"/>
            <a:ext cx="3947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covetousness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04B70243-0588-450C-ACFB-C6D5DE26739D}"/>
              </a:ext>
            </a:extLst>
          </p:cNvPr>
          <p:cNvSpPr txBox="1">
            <a:spLocks noChangeArrowheads="1"/>
          </p:cNvSpPr>
          <p:nvPr/>
        </p:nvSpPr>
        <p:spPr bwMode="auto">
          <a:xfrm>
            <a:off x="6350227" y="3383302"/>
            <a:ext cx="5878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DBA8D418-0055-41AC-824D-80B01CD53C10}"/>
              </a:ext>
            </a:extLst>
          </p:cNvPr>
          <p:cNvSpPr txBox="1">
            <a:spLocks noChangeArrowheads="1"/>
          </p:cNvSpPr>
          <p:nvPr/>
        </p:nvSpPr>
        <p:spPr bwMode="auto">
          <a:xfrm>
            <a:off x="1403239" y="1369104"/>
            <a:ext cx="5878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v</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12B44006-4FAA-4F22-8726-7D3F1CF238BF}"/>
              </a:ext>
            </a:extLst>
          </p:cNvPr>
          <p:cNvSpPr txBox="1">
            <a:spLocks noChangeArrowheads="1"/>
          </p:cNvSpPr>
          <p:nvPr/>
        </p:nvSpPr>
        <p:spPr bwMode="auto">
          <a:xfrm>
            <a:off x="2148227" y="5397020"/>
            <a:ext cx="5878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53A10D93-2C4C-4115-AF1B-B59D4D8B1C23}"/>
              </a:ext>
            </a:extLst>
          </p:cNvPr>
          <p:cNvSpPr txBox="1">
            <a:spLocks noChangeArrowheads="1"/>
          </p:cNvSpPr>
          <p:nvPr/>
        </p:nvSpPr>
        <p:spPr bwMode="auto">
          <a:xfrm>
            <a:off x="6015377" y="1371485"/>
            <a:ext cx="5878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E9248918-A702-4E50-AC25-4891C7A77559}"/>
              </a:ext>
            </a:extLst>
          </p:cNvPr>
          <p:cNvSpPr txBox="1">
            <a:spLocks noChangeArrowheads="1"/>
          </p:cNvSpPr>
          <p:nvPr/>
        </p:nvSpPr>
        <p:spPr bwMode="auto">
          <a:xfrm>
            <a:off x="3616665" y="3078000"/>
            <a:ext cx="175872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p>
        </p:txBody>
      </p:sp>
      <p:sp>
        <p:nvSpPr>
          <p:cNvPr id="12" name="Heart 11"/>
          <p:cNvSpPr/>
          <p:nvPr/>
        </p:nvSpPr>
        <p:spPr bwMode="auto">
          <a:xfrm>
            <a:off x="5999723" y="5279570"/>
            <a:ext cx="792961" cy="874485"/>
          </a:xfrm>
          <a:prstGeom prst="heart">
            <a:avLst/>
          </a:prstGeom>
          <a:solidFill>
            <a:schemeClr val="tx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4242592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16" fill="hold" grpId="1" nodeType="withEffect">
                                  <p:stCondLst>
                                    <p:cond delay="100"/>
                                  </p:stCondLst>
                                  <p:childTnLst>
                                    <p:anim calcmode="lin" valueType="num">
                                      <p:cBhvr>
                                        <p:cTn id="6" dur="1000"/>
                                        <p:tgtEl>
                                          <p:spTgt spid="12"/>
                                        </p:tgtEl>
                                        <p:attrNameLst>
                                          <p:attrName>ppt_w</p:attrName>
                                        </p:attrNameLst>
                                      </p:cBhvr>
                                      <p:tavLst>
                                        <p:tav tm="0">
                                          <p:val>
                                            <p:strVal val="ppt_w"/>
                                          </p:val>
                                        </p:tav>
                                        <p:tav tm="100000">
                                          <p:val>
                                            <p:strVal val="4*ppt_w"/>
                                          </p:val>
                                        </p:tav>
                                      </p:tavLst>
                                    </p:anim>
                                    <p:anim calcmode="lin" valueType="num">
                                      <p:cBhvr>
                                        <p:cTn id="7" dur="1000"/>
                                        <p:tgtEl>
                                          <p:spTgt spid="12"/>
                                        </p:tgtEl>
                                        <p:attrNameLst>
                                          <p:attrName>ppt_h</p:attrName>
                                        </p:attrNameLst>
                                      </p:cBhvr>
                                      <p:tavLst>
                                        <p:tav tm="0">
                                          <p:val>
                                            <p:strVal val="ppt_h"/>
                                          </p:val>
                                        </p:tav>
                                        <p:tav tm="100000">
                                          <p:val>
                                            <p:strVal val="4*ppt_h"/>
                                          </p:val>
                                        </p:tav>
                                      </p:tavLst>
                                    </p:anim>
                                    <p:set>
                                      <p:cBhvr>
                                        <p:cTn id="8" dur="1" fill="hold">
                                          <p:stCondLst>
                                            <p:cond delay="999"/>
                                          </p:stCondLst>
                                        </p:cTn>
                                        <p:tgtEl>
                                          <p:spTgt spid="12"/>
                                        </p:tgtEl>
                                        <p:attrNameLst>
                                          <p:attrName>style.visibility</p:attrName>
                                        </p:attrNameLst>
                                      </p:cBhvr>
                                      <p:to>
                                        <p:strVal val="hidden"/>
                                      </p:to>
                                    </p:set>
                                  </p:childTnLst>
                                </p:cTn>
                              </p:par>
                              <p:par>
                                <p:cTn id="9" presetID="10" presetClass="exit" presetSubtype="0" fill="hold" grpId="2" nodeType="withEffect">
                                  <p:stCondLst>
                                    <p:cond delay="100"/>
                                  </p:stCondLst>
                                  <p:childTnLst>
                                    <p:animEffect transition="out" filter="fade">
                                      <p:cBhvr>
                                        <p:cTn id="10" dur="1000"/>
                                        <p:tgtEl>
                                          <p:spTgt spid="12"/>
                                        </p:tgtEl>
                                      </p:cBhvr>
                                    </p:animEffect>
                                    <p:set>
                                      <p:cBhvr>
                                        <p:cTn id="11" dur="1" fill="hold">
                                          <p:stCondLst>
                                            <p:cond delay="999"/>
                                          </p:stCondLst>
                                        </p:cTn>
                                        <p:tgtEl>
                                          <p:spTgt spid="12"/>
                                        </p:tgtEl>
                                        <p:attrNameLst>
                                          <p:attrName>style.visibility</p:attrName>
                                        </p:attrNameLst>
                                      </p:cBhvr>
                                      <p:to>
                                        <p:strVal val="hidden"/>
                                      </p:to>
                                    </p:set>
                                  </p:childTnLst>
                                </p:cTn>
                              </p:par>
                              <p:par>
                                <p:cTn id="12" presetID="42" presetClass="path" presetSubtype="0" accel="50000" decel="50000" fill="hold" grpId="3" nodeType="withEffect">
                                  <p:stCondLst>
                                    <p:cond delay="100"/>
                                  </p:stCondLst>
                                  <p:childTnLst>
                                    <p:animMotion origin="layout" path="M 8.33333E-7 -4.81481E-6 L -0.3217 -0.39976 " pathEditMode="relative" rAng="0" ptsTypes="AA">
                                      <p:cBhvr>
                                        <p:cTn id="13" dur="1000" fill="hold"/>
                                        <p:tgtEl>
                                          <p:spTgt spid="12"/>
                                        </p:tgtEl>
                                        <p:attrNameLst>
                                          <p:attrName>ppt_x</p:attrName>
                                          <p:attrName>ppt_y</p:attrName>
                                        </p:attrNameLst>
                                      </p:cBhvr>
                                      <p:rCtr x="-16094" y="-20000"/>
                                    </p:animMotion>
                                  </p:childTnLst>
                                </p:cTn>
                              </p:par>
                              <p:par>
                                <p:cTn id="14" presetID="6" presetClass="entr" presetSubtype="32" fill="hold" grpId="0" nodeType="withEffect">
                                  <p:stCondLst>
                                    <p:cond delay="750"/>
                                  </p:stCondLst>
                                  <p:childTnLst>
                                    <p:set>
                                      <p:cBhvr>
                                        <p:cTn id="15" dur="1" fill="hold">
                                          <p:stCondLst>
                                            <p:cond delay="0"/>
                                          </p:stCondLst>
                                        </p:cTn>
                                        <p:tgtEl>
                                          <p:spTgt spid="3074"/>
                                        </p:tgtEl>
                                        <p:attrNameLst>
                                          <p:attrName>style.visibility</p:attrName>
                                        </p:attrNameLst>
                                      </p:cBhvr>
                                      <p:to>
                                        <p:strVal val="visible"/>
                                      </p:to>
                                    </p:set>
                                    <p:animEffect transition="in" filter="circle(out)">
                                      <p:cBhvr>
                                        <p:cTn id="16" dur="1250"/>
                                        <p:tgtEl>
                                          <p:spTgt spid="3074"/>
                                        </p:tgtEl>
                                      </p:cBhvr>
                                    </p:animEffect>
                                  </p:childTnLst>
                                </p:cTn>
                              </p:par>
                            </p:childTnLst>
                          </p:cTn>
                        </p:par>
                        <p:par>
                          <p:cTn id="17" fill="hold">
                            <p:stCondLst>
                              <p:cond delay="2000"/>
                            </p:stCondLst>
                            <p:childTnLst>
                              <p:par>
                                <p:cTn id="18" presetID="10" presetClass="exit" presetSubtype="0" fill="hold" grpId="2" nodeType="after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18" presetClass="emph" presetSubtype="0" fill="hold" grpId="1" nodeType="withEffect">
                                  <p:stCondLst>
                                    <p:cond delay="0"/>
                                  </p:stCondLst>
                                  <p:childTnLst>
                                    <p:set>
                                      <p:cBhvr override="childStyle">
                                        <p:cTn id="27" dur="500" fill="hold"/>
                                        <p:tgtEl>
                                          <p:spTgt spid="11"/>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
                                        <p:tgtEl>
                                          <p:spTgt spid="1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50"/>
                                        <p:tgtEl>
                                          <p:spTgt spid="8"/>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50"/>
                                        <p:tgtEl>
                                          <p:spTgt spid="7"/>
                                        </p:tgtEl>
                                      </p:cBhvr>
                                    </p:animEffect>
                                  </p:childTnLst>
                                </p:cTn>
                              </p:par>
                              <p:par>
                                <p:cTn id="42" presetID="42" presetClass="path" presetSubtype="0" accel="50000" decel="50000" fill="hold" grpId="2" nodeType="withEffect">
                                  <p:stCondLst>
                                    <p:cond delay="0"/>
                                  </p:stCondLst>
                                  <p:childTnLst>
                                    <p:animMotion origin="layout" path="M -5.55556E-7 4.44444E-6 L -0.24358 0.24838 " pathEditMode="relative" rAng="0" ptsTypes="AA">
                                      <p:cBhvr>
                                        <p:cTn id="43" dur="2000" fill="hold"/>
                                        <p:tgtEl>
                                          <p:spTgt spid="10"/>
                                        </p:tgtEl>
                                        <p:attrNameLst>
                                          <p:attrName>ppt_x</p:attrName>
                                          <p:attrName>ppt_y</p:attrName>
                                        </p:attrNameLst>
                                      </p:cBhvr>
                                      <p:rCtr x="-12188" y="12407"/>
                                    </p:animMotion>
                                  </p:childTnLst>
                                </p:cTn>
                              </p:par>
                              <p:par>
                                <p:cTn id="44" presetID="0" presetClass="path" presetSubtype="0" accel="50000" decel="50000" fill="hold" grpId="0" nodeType="withEffect">
                                  <p:stCondLst>
                                    <p:cond delay="0"/>
                                  </p:stCondLst>
                                  <p:childTnLst>
                                    <p:animMotion origin="layout" path="M -3.88889E-6 -2.59259E-6 L 0.21112 -0.33842 " pathEditMode="relative" rAng="0" ptsTypes="AA">
                                      <p:cBhvr>
                                        <p:cTn id="45" dur="2000" fill="hold"/>
                                        <p:tgtEl>
                                          <p:spTgt spid="9"/>
                                        </p:tgtEl>
                                        <p:attrNameLst>
                                          <p:attrName>ppt_x</p:attrName>
                                          <p:attrName>ppt_y</p:attrName>
                                        </p:attrNameLst>
                                      </p:cBhvr>
                                      <p:rCtr x="10556" y="-16921"/>
                                    </p:animMotion>
                                  </p:childTnLst>
                                </p:cTn>
                              </p:par>
                              <p:par>
                                <p:cTn id="46" presetID="0" presetClass="path" presetSubtype="0" accel="50000" decel="50000" fill="hold" grpId="0" nodeType="withEffect">
                                  <p:stCondLst>
                                    <p:cond delay="0"/>
                                  </p:stCondLst>
                                  <p:childTnLst>
                                    <p:animMotion origin="layout" path="M -2.77778E-7 -2.59259E-6 L 0.32292 0.24908 " pathEditMode="relative" rAng="0" ptsTypes="AA">
                                      <p:cBhvr>
                                        <p:cTn id="47" dur="2000" fill="hold"/>
                                        <p:tgtEl>
                                          <p:spTgt spid="8"/>
                                        </p:tgtEl>
                                        <p:attrNameLst>
                                          <p:attrName>ppt_x</p:attrName>
                                          <p:attrName>ppt_y</p:attrName>
                                        </p:attrNameLst>
                                      </p:cBhvr>
                                      <p:rCtr x="16146" y="12454"/>
                                    </p:animMotion>
                                  </p:childTnLst>
                                </p:cTn>
                              </p:par>
                              <p:par>
                                <p:cTn id="48" presetID="0" presetClass="path" presetSubtype="0" accel="50000" decel="50000" fill="hold" grpId="0" nodeType="withEffect">
                                  <p:stCondLst>
                                    <p:cond delay="0"/>
                                  </p:stCondLst>
                                  <p:childTnLst>
                                    <p:animMotion origin="layout" path="M -2.5E-6 -2.59259E-6 L -0.18889 -0.04467 " pathEditMode="relative" rAng="0" ptsTypes="AA">
                                      <p:cBhvr>
                                        <p:cTn id="49" dur="2000" fill="hold"/>
                                        <p:tgtEl>
                                          <p:spTgt spid="7"/>
                                        </p:tgtEl>
                                        <p:attrNameLst>
                                          <p:attrName>ppt_x</p:attrName>
                                          <p:attrName>ppt_y</p:attrName>
                                        </p:attrNameLst>
                                      </p:cBhvr>
                                      <p:rCtr x="-9444" y="-2245"/>
                                    </p:animMotion>
                                  </p:childTnLst>
                                </p:cTn>
                              </p:par>
                              <p:par>
                                <p:cTn id="50" presetID="10" presetClass="exit" presetSubtype="0" fill="hold" grpId="1" nodeType="withEffect">
                                  <p:stCondLst>
                                    <p:cond delay="0"/>
                                  </p:stCondLst>
                                  <p:childTnLst>
                                    <p:animEffect transition="out" filter="fade">
                                      <p:cBhvr>
                                        <p:cTn id="51" dur="1250"/>
                                        <p:tgtEl>
                                          <p:spTgt spid="3074"/>
                                        </p:tgtEl>
                                      </p:cBhvr>
                                    </p:animEffect>
                                    <p:set>
                                      <p:cBhvr>
                                        <p:cTn id="52" dur="1" fill="hold">
                                          <p:stCondLst>
                                            <p:cond delay="1249"/>
                                          </p:stCondLst>
                                        </p:cTn>
                                        <p:tgtEl>
                                          <p:spTgt spid="3074"/>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250"/>
                                        <p:tgtEl>
                                          <p:spTgt spid="11"/>
                                        </p:tgtEl>
                                      </p:cBhvr>
                                    </p:animEffect>
                                    <p:set>
                                      <p:cBhvr>
                                        <p:cTn id="55" dur="1" fill="hold">
                                          <p:stCondLst>
                                            <p:cond delay="249"/>
                                          </p:stCondLst>
                                        </p:cTn>
                                        <p:tgtEl>
                                          <p:spTgt spid="11"/>
                                        </p:tgtEl>
                                        <p:attrNameLst>
                                          <p:attrName>style.visibility</p:attrName>
                                        </p:attrNameLst>
                                      </p:cBhvr>
                                      <p:to>
                                        <p:strVal val="hidden"/>
                                      </p:to>
                                    </p:se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
                                        <p:tgtEl>
                                          <p:spTgt spid="6"/>
                                        </p:tgtEl>
                                      </p:cBhvr>
                                    </p:animEffect>
                                  </p:childTnLst>
                                </p:cTn>
                              </p:par>
                              <p:par>
                                <p:cTn id="60" presetID="10" presetClass="exit" presetSubtype="0" fill="hold" grpId="1" nodeType="with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9" presetClass="emph" presetSubtype="0" fill="hold" grpId="4" nodeType="clickEffect">
                                  <p:stCondLst>
                                    <p:cond delay="0"/>
                                  </p:stCondLst>
                                  <p:childTnLst>
                                    <p:animClr clrSpc="rgb" dir="cw">
                                      <p:cBhvr override="childStyle">
                                        <p:cTn id="81" dur="500" fill="hold"/>
                                        <p:tgtEl>
                                          <p:spTgt spid="12"/>
                                        </p:tgtEl>
                                        <p:attrNameLst>
                                          <p:attrName>style.color</p:attrName>
                                        </p:attrNameLst>
                                      </p:cBhvr>
                                      <p:to>
                                        <a:srgbClr val="FF0000"/>
                                      </p:to>
                                    </p:animClr>
                                    <p:animClr clrSpc="rgb" dir="cw">
                                      <p:cBhvr>
                                        <p:cTn id="82" dur="500" fill="hold"/>
                                        <p:tgtEl>
                                          <p:spTgt spid="12"/>
                                        </p:tgtEl>
                                        <p:attrNameLst>
                                          <p:attrName>fillcolor</p:attrName>
                                        </p:attrNameLst>
                                      </p:cBhvr>
                                      <p:to>
                                        <a:srgbClr val="FF0000"/>
                                      </p:to>
                                    </p:animClr>
                                    <p:set>
                                      <p:cBhvr>
                                        <p:cTn id="83" dur="500" fill="hold"/>
                                        <p:tgtEl>
                                          <p:spTgt spid="12"/>
                                        </p:tgtEl>
                                        <p:attrNameLst>
                                          <p:attrName>fill.type</p:attrName>
                                        </p:attrNameLst>
                                      </p:cBhvr>
                                      <p:to>
                                        <p:strVal val="solid"/>
                                      </p:to>
                                    </p:set>
                                    <p:set>
                                      <p:cBhvr>
                                        <p:cTn id="84" dur="5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3074" grpId="0"/>
      <p:bldP spid="3074" grpId="1"/>
      <p:bldP spid="5" grpId="2"/>
      <p:bldP spid="7" grpId="0"/>
      <p:bldP spid="7" grpId="1"/>
      <p:bldP spid="7" grpId="2"/>
      <p:bldP spid="8" grpId="0"/>
      <p:bldP spid="8" grpId="1"/>
      <p:bldP spid="8" grpId="2"/>
      <p:bldP spid="9" grpId="0"/>
      <p:bldP spid="9" grpId="1"/>
      <p:bldP spid="9" grpId="2"/>
      <p:bldP spid="10" grpId="0"/>
      <p:bldP spid="10" grpId="1"/>
      <p:bldP spid="10" grpId="2"/>
      <p:bldP spid="6" grpId="0"/>
      <p:bldP spid="12" grpId="0" animBg="1"/>
      <p:bldP spid="12" grpId="1" animBg="1"/>
      <p:bldP spid="12" grpId="2" animBg="1"/>
      <p:bldP spid="12" grpId="3" animBg="1"/>
      <p:bldP spid="12" grpId="4"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E9BC3-3AD3-4ECA-9946-82A2207E1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41E797E8-A4DA-4D7A-BDC6-0A13CF3E5E06}"/>
              </a:ext>
            </a:extLst>
          </p:cNvPr>
          <p:cNvSpPr txBox="1">
            <a:spLocks/>
          </p:cNvSpPr>
          <p:nvPr/>
        </p:nvSpPr>
        <p:spPr>
          <a:xfrm>
            <a:off x="430553" y="3006583"/>
            <a:ext cx="48768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love does not envy</a:t>
            </a:r>
          </a:p>
        </p:txBody>
      </p:sp>
      <p:sp>
        <p:nvSpPr>
          <p:cNvPr id="3074" name="Rectangle 2"/>
          <p:cNvSpPr>
            <a:spLocks noGrp="1" noChangeArrowheads="1"/>
          </p:cNvSpPr>
          <p:nvPr>
            <p:ph type="title"/>
          </p:nvPr>
        </p:nvSpPr>
        <p:spPr>
          <a:xfrm>
            <a:off x="457200" y="2272633"/>
            <a:ext cx="8229600" cy="29932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 suffers long and is kind;   love does not envy; love does not parade itself, is not puffed up;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Corinthians 13:4</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F20DE223-C626-4194-88DB-49EC58990F34}"/>
              </a:ext>
            </a:extLst>
          </p:cNvPr>
          <p:cNvSpPr txBox="1">
            <a:spLocks noChangeArrowheads="1"/>
          </p:cNvSpPr>
          <p:nvPr/>
        </p:nvSpPr>
        <p:spPr bwMode="auto">
          <a:xfrm>
            <a:off x="3616665" y="3078000"/>
            <a:ext cx="175872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Heart 6"/>
          <p:cNvSpPr/>
          <p:nvPr/>
        </p:nvSpPr>
        <p:spPr bwMode="auto">
          <a:xfrm>
            <a:off x="3060579" y="2543629"/>
            <a:ext cx="792961" cy="874485"/>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US">
              <a:solidFill>
                <a:srgbClr val="FF0000"/>
              </a:solidFill>
            </a:endParaRPr>
          </a:p>
        </p:txBody>
      </p:sp>
    </p:spTree>
    <p:extLst>
      <p:ext uri="{BB962C8B-B14F-4D97-AF65-F5344CB8AC3E}">
        <p14:creationId xmlns:p14="http://schemas.microsoft.com/office/powerpoint/2010/main" val="19106099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16" fill="hold" grpId="1" nodeType="withEffect">
                                  <p:stCondLst>
                                    <p:cond delay="100"/>
                                  </p:stCondLst>
                                  <p:childTnLst>
                                    <p:anim calcmode="lin" valueType="num">
                                      <p:cBhvr>
                                        <p:cTn id="6" dur="1000"/>
                                        <p:tgtEl>
                                          <p:spTgt spid="7"/>
                                        </p:tgtEl>
                                        <p:attrNameLst>
                                          <p:attrName>ppt_w</p:attrName>
                                        </p:attrNameLst>
                                      </p:cBhvr>
                                      <p:tavLst>
                                        <p:tav tm="0">
                                          <p:val>
                                            <p:strVal val="ppt_w"/>
                                          </p:val>
                                        </p:tav>
                                        <p:tav tm="100000">
                                          <p:val>
                                            <p:strVal val="4*ppt_w"/>
                                          </p:val>
                                        </p:tav>
                                      </p:tavLst>
                                    </p:anim>
                                    <p:anim calcmode="lin" valueType="num">
                                      <p:cBhvr>
                                        <p:cTn id="7" dur="1000"/>
                                        <p:tgtEl>
                                          <p:spTgt spid="7"/>
                                        </p:tgtEl>
                                        <p:attrNameLst>
                                          <p:attrName>ppt_h</p:attrName>
                                        </p:attrNameLst>
                                      </p:cBhvr>
                                      <p:tavLst>
                                        <p:tav tm="0">
                                          <p:val>
                                            <p:strVal val="ppt_h"/>
                                          </p:val>
                                        </p:tav>
                                        <p:tav tm="100000">
                                          <p:val>
                                            <p:strVal val="4*ppt_h"/>
                                          </p:val>
                                        </p:tav>
                                      </p:tavLst>
                                    </p:anim>
                                    <p:set>
                                      <p:cBhvr>
                                        <p:cTn id="8" dur="1" fill="hold">
                                          <p:stCondLst>
                                            <p:cond delay="999"/>
                                          </p:stCondLst>
                                        </p:cTn>
                                        <p:tgtEl>
                                          <p:spTgt spid="7"/>
                                        </p:tgtEl>
                                        <p:attrNameLst>
                                          <p:attrName>style.visibility</p:attrName>
                                        </p:attrNameLst>
                                      </p:cBhvr>
                                      <p:to>
                                        <p:strVal val="hidden"/>
                                      </p:to>
                                    </p:set>
                                  </p:childTnLst>
                                </p:cTn>
                              </p:par>
                              <p:par>
                                <p:cTn id="9" presetID="10" presetClass="exit" presetSubtype="0" fill="hold" grpId="2" nodeType="withEffect">
                                  <p:stCondLst>
                                    <p:cond delay="100"/>
                                  </p:stCondLst>
                                  <p:childTnLst>
                                    <p:animEffect transition="out" filter="fade">
                                      <p:cBhvr>
                                        <p:cTn id="10" dur="1000"/>
                                        <p:tgtEl>
                                          <p:spTgt spid="7"/>
                                        </p:tgtEl>
                                      </p:cBhvr>
                                    </p:animEffect>
                                    <p:set>
                                      <p:cBhvr>
                                        <p:cTn id="11" dur="1" fill="hold">
                                          <p:stCondLst>
                                            <p:cond delay="9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1000"/>
                                  </p:stCondLst>
                                  <p:childTnLst>
                                    <p:animEffect transition="out" filter="fade">
                                      <p:cBhvr>
                                        <p:cTn id="15" dur="250"/>
                                        <p:tgtEl>
                                          <p:spTgt spid="6"/>
                                        </p:tgtEl>
                                      </p:cBhvr>
                                    </p:animEffect>
                                    <p:set>
                                      <p:cBhvr>
                                        <p:cTn id="16" dur="1" fill="hold">
                                          <p:stCondLst>
                                            <p:cond delay="249"/>
                                          </p:stCondLst>
                                        </p:cTn>
                                        <p:tgtEl>
                                          <p:spTgt spid="6"/>
                                        </p:tgtEl>
                                        <p:attrNameLst>
                                          <p:attrName>style.visibility</p:attrName>
                                        </p:attrNameLst>
                                      </p:cBhvr>
                                      <p:to>
                                        <p:strVal val="hidden"/>
                                      </p:to>
                                    </p:set>
                                  </p:childTnLst>
                                </p:cTn>
                              </p:par>
                              <p:par>
                                <p:cTn id="17" presetID="15" presetClass="entr" presetSubtype="0" fill="hold" grpId="0"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 calcmode="lin" valueType="num">
                                      <p:cBhvr>
                                        <p:cTn id="21"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18" presetClass="emph" presetSubtype="0" fill="hold" grpId="1" nodeType="withEffect">
                                  <p:stCondLst>
                                    <p:cond delay="0"/>
                                  </p:stCondLst>
                                  <p:childTnLst>
                                    <p:set>
                                      <p:cBhvr override="childStyle">
                                        <p:cTn id="29"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074" grpId="0"/>
      <p:bldP spid="6" grpId="1"/>
      <p:bldP spid="7" grpId="1" animBg="1"/>
      <p:bldP spid="7"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1A195-5077-471F-A378-F4D19C54F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074" name="Rectangle 2"/>
          <p:cNvSpPr>
            <a:spLocks noGrp="1" noChangeArrowheads="1"/>
          </p:cNvSpPr>
          <p:nvPr>
            <p:ph type="title"/>
          </p:nvPr>
        </p:nvSpPr>
        <p:spPr>
          <a:xfrm>
            <a:off x="457200" y="1385250"/>
            <a:ext cx="8229600" cy="40875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anyone teaches otherwise and does not consent to wholesome words, even the words of our Lord Jesus Christ, and to the doctrine which accords with godliness, …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Timothy 6:3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994800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ou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D193E-7D38-4B06-AF8E-EADA29E8F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 y="0"/>
            <a:ext cx="9138950" cy="6858000"/>
          </a:xfrm>
          <a:prstGeom prst="rect">
            <a:avLst/>
          </a:prstGeom>
        </p:spPr>
      </p:pic>
      <p:sp>
        <p:nvSpPr>
          <p:cNvPr id="7" name="Title 1"/>
          <p:cNvSpPr txBox="1">
            <a:spLocks/>
          </p:cNvSpPr>
          <p:nvPr/>
        </p:nvSpPr>
        <p:spPr>
          <a:xfrm>
            <a:off x="1927654" y="3282970"/>
            <a:ext cx="504155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destitute of the truth</a:t>
            </a:r>
          </a:p>
        </p:txBody>
      </p:sp>
      <p:sp>
        <p:nvSpPr>
          <p:cNvPr id="9" name="Title 1"/>
          <p:cNvSpPr txBox="1">
            <a:spLocks/>
          </p:cNvSpPr>
          <p:nvPr/>
        </p:nvSpPr>
        <p:spPr>
          <a:xfrm>
            <a:off x="1853741" y="323098"/>
            <a:ext cx="1784684" cy="7379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proud</a:t>
            </a:r>
          </a:p>
        </p:txBody>
      </p:sp>
      <p:sp>
        <p:nvSpPr>
          <p:cNvPr id="3074" name="Rectangle 2"/>
          <p:cNvSpPr>
            <a:spLocks noGrp="1" noChangeArrowheads="1"/>
          </p:cNvSpPr>
          <p:nvPr>
            <p:ph type="title"/>
          </p:nvPr>
        </p:nvSpPr>
        <p:spPr>
          <a:xfrm>
            <a:off x="341026" y="289719"/>
            <a:ext cx="8461948"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 is proud, knowing nothing, but is obsessed with disputes and arguments over words, from which come envy, strife, reviling, evil suspicions, useless </a:t>
            </a:r>
            <a:r>
              <a:rPr lang="en-US" altLang="en-US" sz="4000" b="1"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wranglings</a:t>
            </a:r>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of men of corrupt minds and destitute of the truth, who suppose that godliness is a means of gain. From such withdraw yourself. Now godliness with contentment is great gain.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Timothy 6:4-6 </a:t>
            </a:r>
          </a:p>
        </p:txBody>
      </p:sp>
      <p:sp>
        <p:nvSpPr>
          <p:cNvPr id="4" name="Rectangle 2">
            <a:extLst>
              <a:ext uri="{FF2B5EF4-FFF2-40B4-BE49-F238E27FC236}">
                <a16:creationId xmlns:a16="http://schemas.microsoft.com/office/drawing/2014/main" id="{C5F8E630-F92D-4786-A3B0-C850EAD39949}"/>
              </a:ext>
            </a:extLst>
          </p:cNvPr>
          <p:cNvSpPr txBox="1">
            <a:spLocks noChangeArrowheads="1"/>
          </p:cNvSpPr>
          <p:nvPr/>
        </p:nvSpPr>
        <p:spPr bwMode="auto">
          <a:xfrm>
            <a:off x="128104" y="914002"/>
            <a:ext cx="888274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godliness with contentment = great gain</a:t>
            </a:r>
          </a:p>
        </p:txBody>
      </p:sp>
      <p:sp>
        <p:nvSpPr>
          <p:cNvPr id="5" name="Rectangle 2">
            <a:extLst>
              <a:ext uri="{FF2B5EF4-FFF2-40B4-BE49-F238E27FC236}">
                <a16:creationId xmlns:a16="http://schemas.microsoft.com/office/drawing/2014/main" id="{A3A2551C-34A7-4576-8F00-5DC4ECAE0B31}"/>
              </a:ext>
            </a:extLst>
          </p:cNvPr>
          <p:cNvSpPr txBox="1">
            <a:spLocks noChangeArrowheads="1"/>
          </p:cNvSpPr>
          <p:nvPr/>
        </p:nvSpPr>
        <p:spPr bwMode="auto">
          <a:xfrm>
            <a:off x="1604699" y="5181998"/>
            <a:ext cx="659668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godliness with contentment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5D65B1BA-6FEB-4A82-84C9-F334C15CC7E1}"/>
              </a:ext>
            </a:extLst>
          </p:cNvPr>
          <p:cNvSpPr txBox="1">
            <a:spLocks noChangeArrowheads="1"/>
          </p:cNvSpPr>
          <p:nvPr/>
        </p:nvSpPr>
        <p:spPr bwMode="auto">
          <a:xfrm>
            <a:off x="1534469" y="5791992"/>
            <a:ext cx="253268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great gain</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7"/>
          <p:cNvSpPr>
            <a:spLocks noChangeArrowheads="1"/>
          </p:cNvSpPr>
          <p:nvPr/>
        </p:nvSpPr>
        <p:spPr bwMode="auto">
          <a:xfrm>
            <a:off x="6957327" y="1559327"/>
            <a:ext cx="1506255" cy="68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10" b="1" dirty="0">
                <a:solidFill>
                  <a:srgbClr val="00B050"/>
                </a:solidFill>
                <a:latin typeface="Calibri" panose="020F0502020204030204" pitchFamily="34" charset="0"/>
                <a:cs typeface="Calibri" panose="020F0502020204030204" pitchFamily="34" charset="0"/>
              </a:rPr>
              <a:t>envy</a:t>
            </a:r>
            <a:endParaRPr lang="en-US" sz="4010" b="1" i="1" dirty="0">
              <a:solidFill>
                <a:srgbClr val="00B050"/>
              </a:solidFill>
              <a:latin typeface="Calibri" panose="020F0502020204030204" pitchFamily="34" charset="0"/>
              <a:cs typeface="Calibri" panose="020F0502020204030204" pitchFamily="34" charset="0"/>
            </a:endParaRPr>
          </a:p>
        </p:txBody>
      </p:sp>
      <p:sp>
        <p:nvSpPr>
          <p:cNvPr id="10" name="Title 1"/>
          <p:cNvSpPr txBox="1">
            <a:spLocks/>
          </p:cNvSpPr>
          <p:nvPr/>
        </p:nvSpPr>
        <p:spPr>
          <a:xfrm>
            <a:off x="1664368" y="1022684"/>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00B0F0"/>
                </a:solidFill>
                <a:effectLst>
                  <a:glow rad="63500">
                    <a:srgbClr val="9966FF"/>
                  </a:glow>
                  <a:outerShdw blurRad="50800" algn="tl" rotWithShape="0">
                    <a:srgbClr val="000000"/>
                  </a:outerShdw>
                </a:effectLst>
                <a:latin typeface="Calibri" panose="020F0502020204030204" pitchFamily="34" charset="0"/>
              </a:rPr>
              <a:t>strife</a:t>
            </a:r>
          </a:p>
        </p:txBody>
      </p:sp>
    </p:spTree>
    <p:extLst>
      <p:ext uri="{BB962C8B-B14F-4D97-AF65-F5344CB8AC3E}">
        <p14:creationId xmlns:p14="http://schemas.microsoft.com/office/powerpoint/2010/main" val="14976813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3 -0.04699 " pathEditMode="relative" rAng="0" ptsTypes="AA">
                                      <p:cBhvr>
                                        <p:cTn id="10" dur="1000" spd="-100000" fill="hold"/>
                                        <p:tgtEl>
                                          <p:spTgt spid="3074"/>
                                        </p:tgtEl>
                                        <p:attrNameLst>
                                          <p:attrName>ppt_x</p:attrName>
                                          <p:attrName>ppt_y</p:attrName>
                                        </p:attrNameLst>
                                      </p:cBhvr>
                                      <p:rCtr x="15000" y="-2361"/>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8" presetClass="emph" presetSubtype="0" fill="hold" grpId="1" nodeType="withEffect">
                                  <p:stCondLst>
                                    <p:cond delay="0"/>
                                  </p:stCondLst>
                                  <p:childTnLst>
                                    <p:set>
                                      <p:cBhvr override="childStyle">
                                        <p:cTn id="17" dur="500" fill="hold"/>
                                        <p:tgtEl>
                                          <p:spTgt spid="9"/>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stCondLst>
                                            <p:cond delay="0"/>
                                          </p:stCondLst>
                                        </p:cTn>
                                        <p:tgtEl>
                                          <p:spTgt spid="10"/>
                                        </p:tgtEl>
                                      </p:cBhvr>
                                    </p:animEffect>
                                    <p:anim to="" calcmode="lin" valueType="num">
                                      <p:cBhvr>
                                        <p:cTn id="23"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24"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0" presetClass="entr" presetSubtype="0"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stCondLst>
                                            <p:cond delay="0"/>
                                          </p:stCondLst>
                                        </p:cTn>
                                        <p:tgtEl>
                                          <p:spTgt spid="8"/>
                                        </p:tgtEl>
                                      </p:cBhvr>
                                    </p:animEffect>
                                    <p:anim to="" calcmode="lin" valueType="num">
                                      <p:cBhvr>
                                        <p:cTn id="30"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32" fill="hold">
                            <p:stCondLst>
                              <p:cond delay="6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8"/>
                                        </p:tgtEl>
                                      </p:cBhvr>
                                    </p:animEffect>
                                    <p:animScale>
                                      <p:cBhvr>
                                        <p:cTn id="35" dur="250" autoRev="1" fill="hold"/>
                                        <p:tgtEl>
                                          <p:spTgt spid="8"/>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18" presetClass="emph" presetSubtype="0" fill="hold" grpId="1" nodeType="withEffect">
                                  <p:stCondLst>
                                    <p:cond delay="0"/>
                                  </p:stCondLst>
                                  <p:childTnLst>
                                    <p:set>
                                      <p:cBhvr override="childStyle">
                                        <p:cTn id="42" dur="500" fill="hold"/>
                                        <p:tgtEl>
                                          <p:spTgt spid="7"/>
                                        </p:tgtEl>
                                        <p:attrNameLst>
                                          <p:attrName>style.textDecorationUnderline</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50"/>
                                        <p:tgtEl>
                                          <p:spTgt spid="5"/>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250"/>
                                        <p:tgtEl>
                                          <p:spTgt spid="6"/>
                                        </p:tgtEl>
                                      </p:cBhvr>
                                    </p:animEffect>
                                  </p:childTnLst>
                                </p:cTn>
                              </p:par>
                              <p:par>
                                <p:cTn id="51" presetID="0" presetClass="path" presetSubtype="0" accel="62000" decel="38000" fill="hold" grpId="0" nodeType="withEffect">
                                  <p:stCondLst>
                                    <p:cond delay="0"/>
                                  </p:stCondLst>
                                  <p:childTnLst>
                                    <p:animMotion origin="layout" path="M 0 0 L 0.54149 -0.71111 " pathEditMode="relative" rAng="0" ptsTypes="AA">
                                      <p:cBhvr>
                                        <p:cTn id="52" dur="2000" fill="hold"/>
                                        <p:tgtEl>
                                          <p:spTgt spid="6"/>
                                        </p:tgtEl>
                                        <p:attrNameLst>
                                          <p:attrName>ppt_x</p:attrName>
                                          <p:attrName>ppt_y</p:attrName>
                                        </p:attrNameLst>
                                      </p:cBhvr>
                                      <p:rCtr x="27066" y="-35556"/>
                                    </p:animMotion>
                                  </p:childTnLst>
                                </p:cTn>
                              </p:par>
                              <p:par>
                                <p:cTn id="53" presetID="0" presetClass="path" presetSubtype="0" accel="50000" decel="50000" fill="hold" grpId="0" nodeType="withEffect">
                                  <p:stCondLst>
                                    <p:cond delay="0"/>
                                  </p:stCondLst>
                                  <p:childTnLst>
                                    <p:animMotion origin="layout" path="M -1.11111E-6 -1.11111E-6 L -0.1776 -0.62153 " pathEditMode="relative" rAng="0" ptsTypes="AA">
                                      <p:cBhvr>
                                        <p:cTn id="54" dur="2000" fill="hold"/>
                                        <p:tgtEl>
                                          <p:spTgt spid="5"/>
                                        </p:tgtEl>
                                        <p:attrNameLst>
                                          <p:attrName>ppt_x</p:attrName>
                                          <p:attrName>ppt_y</p:attrName>
                                        </p:attrNameLst>
                                      </p:cBhvr>
                                      <p:rCtr x="-8889" y="-31088"/>
                                    </p:animMotion>
                                  </p:childTnLst>
                                </p:cTn>
                              </p:par>
                              <p:par>
                                <p:cTn id="55" presetID="10" presetClass="exit" presetSubtype="0" fill="hold" grpId="1" nodeType="withEffect">
                                  <p:stCondLst>
                                    <p:cond delay="0"/>
                                  </p:stCondLst>
                                  <p:childTnLst>
                                    <p:animEffect transition="out" filter="fade">
                                      <p:cBhvr>
                                        <p:cTn id="56" dur="1250"/>
                                        <p:tgtEl>
                                          <p:spTgt spid="3074"/>
                                        </p:tgtEl>
                                      </p:cBhvr>
                                    </p:animEffect>
                                    <p:set>
                                      <p:cBhvr>
                                        <p:cTn id="57" dur="1" fill="hold">
                                          <p:stCondLst>
                                            <p:cond delay="1249"/>
                                          </p:stCondLst>
                                        </p:cTn>
                                        <p:tgtEl>
                                          <p:spTgt spid="3074"/>
                                        </p:tgtEl>
                                        <p:attrNameLst>
                                          <p:attrName>style.visibility</p:attrName>
                                        </p:attrNameLst>
                                      </p:cBhvr>
                                      <p:to>
                                        <p:strVal val="hidden"/>
                                      </p:to>
                                    </p:set>
                                  </p:childTnLst>
                                </p:cTn>
                              </p:par>
                              <p:par>
                                <p:cTn id="58" presetID="10" presetClass="exit" presetSubtype="0" fill="hold" grpId="2" nodeType="withEffect">
                                  <p:stCondLst>
                                    <p:cond delay="0"/>
                                  </p:stCondLst>
                                  <p:iterate type="lt">
                                    <p:tmPct val="0"/>
                                  </p:iterate>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250"/>
                                        <p:tgtEl>
                                          <p:spTgt spid="7"/>
                                        </p:tgtEl>
                                      </p:cBhvr>
                                    </p:animEffect>
                                    <p:set>
                                      <p:cBhvr>
                                        <p:cTn id="66" dur="1" fill="hold">
                                          <p:stCondLst>
                                            <p:cond delay="249"/>
                                          </p:stCondLst>
                                        </p:cTn>
                                        <p:tgtEl>
                                          <p:spTgt spid="7"/>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250"/>
                                        <p:tgtEl>
                                          <p:spTgt spid="9"/>
                                        </p:tgtEl>
                                      </p:cBhvr>
                                    </p:animEffect>
                                    <p:set>
                                      <p:cBhvr>
                                        <p:cTn id="69" dur="1" fill="hold">
                                          <p:stCondLst>
                                            <p:cond delay="249"/>
                                          </p:stCondLst>
                                        </p:cTn>
                                        <p:tgtEl>
                                          <p:spTgt spid="9"/>
                                        </p:tgtEl>
                                        <p:attrNameLst>
                                          <p:attrName>style.visibility</p:attrName>
                                        </p:attrNameLst>
                                      </p:cBhvr>
                                      <p:to>
                                        <p:strVal val="hidden"/>
                                      </p:to>
                                    </p:set>
                                  </p:childTnLst>
                                </p:cTn>
                              </p:par>
                            </p:childTnLst>
                          </p:cTn>
                        </p:par>
                        <p:par>
                          <p:cTn id="70" fill="hold">
                            <p:stCondLst>
                              <p:cond delay="2000"/>
                            </p:stCondLst>
                            <p:childTnLst>
                              <p:par>
                                <p:cTn id="71" presetID="10" presetClass="entr" presetSubtype="0" fill="hold" grpId="1"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
                                        <p:tgtEl>
                                          <p:spTgt spid="4"/>
                                        </p:tgtEl>
                                      </p:cBhvr>
                                    </p:animEffect>
                                  </p:childTnLst>
                                </p:cTn>
                              </p:par>
                              <p:par>
                                <p:cTn id="74" presetID="10" presetClass="exit" presetSubtype="0" fill="hold" grpId="2" nodeType="withEffect">
                                  <p:stCondLst>
                                    <p:cond delay="0"/>
                                  </p:stCondLst>
                                  <p:childTnLst>
                                    <p:animEffect transition="out" filter="fad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9" grpId="0"/>
      <p:bldP spid="9" grpId="1"/>
      <p:bldP spid="9" grpId="2"/>
      <p:bldP spid="3074" grpId="0"/>
      <p:bldP spid="3074" grpId="1"/>
      <p:bldP spid="3074" grpId="2"/>
      <p:bldP spid="4" grpId="1"/>
      <p:bldP spid="5" grpId="0"/>
      <p:bldP spid="5" grpId="1"/>
      <p:bldP spid="5" grpId="2"/>
      <p:bldP spid="6" grpId="0"/>
      <p:bldP spid="6" grpId="1"/>
      <p:bldP spid="6" grpId="2"/>
      <p:bldP spid="8" grpId="0"/>
      <p:bldP spid="8" grpId="1"/>
      <p:bldP spid="8" grpId="2"/>
      <p:bldP spid="10" grpId="0"/>
      <p:bldP spid="1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56790-332A-4253-82F3-D76338B4ED5E}"/>
              </a:ext>
            </a:extLst>
          </p:cNvPr>
          <p:cNvPicPr>
            <a:picLocks noChangeAspect="1"/>
          </p:cNvPicPr>
          <p:nvPr/>
        </p:nvPicPr>
        <p:blipFill rotWithShape="1">
          <a:blip r:embed="rId3">
            <a:extLst>
              <a:ext uri="{28A0092B-C50C-407E-A947-70E740481C1C}">
                <a14:useLocalDpi xmlns:a14="http://schemas.microsoft.com/office/drawing/2010/main" val="0"/>
              </a:ext>
            </a:extLst>
          </a:blip>
          <a:srcRect r="8352"/>
          <a:stretch/>
        </p:blipFill>
        <p:spPr>
          <a:xfrm>
            <a:off x="-293048" y="-74428"/>
            <a:ext cx="9437048" cy="6938122"/>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Envy tortures the inside heart of a simpleton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Envy brings rottenness to the essence of life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Do not envy but maintain zealousness for the Lord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Forgetting God &amp; practicing envy leads to death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Do not provoke arguments envying one another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Envy is earthly, sensual, and demonic</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Envy and self-seeking embrace confusion and evil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Lay aside envy</a:t>
            </a:r>
            <a:r>
              <a:rPr lang="en-US" sz="2200" b="1" dirty="0">
                <a:ln w="3175">
                  <a:solidFill>
                    <a:srgbClr val="FF0000"/>
                  </a:solidFill>
                </a:ln>
                <a:solidFill>
                  <a:srgbClr val="FFFF00"/>
                </a:solidFill>
                <a:effectLst>
                  <a:glow rad="88900">
                    <a:schemeClr val="tx1">
                      <a:alpha val="80000"/>
                    </a:schemeClr>
                  </a:glow>
                </a:effectLst>
                <a:latin typeface="Calibri" panose="020F0502020204030204" pitchFamily="34" charset="0"/>
              </a:rPr>
              <a:t> </a:t>
            </a:r>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&amp;</a:t>
            </a:r>
            <a:r>
              <a:rPr lang="en-US" sz="2200" b="1" dirty="0">
                <a:ln w="3175">
                  <a:solidFill>
                    <a:srgbClr val="FF0000"/>
                  </a:solidFill>
                </a:ln>
                <a:solidFill>
                  <a:srgbClr val="FFFF00"/>
                </a:solidFill>
                <a:effectLst>
                  <a:glow rad="88900">
                    <a:schemeClr val="tx1">
                      <a:alpha val="80000"/>
                    </a:schemeClr>
                  </a:glow>
                </a:effectLst>
                <a:latin typeface="Calibri" panose="020F0502020204030204" pitchFamily="34" charset="0"/>
              </a:rPr>
              <a:t> </a:t>
            </a:r>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seek out, build up in the pure word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False preachers swell in selfish ambition, insincerity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Walk not in envy and lust but in Jesus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Love does not envy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 envy, slurs, evil suspicions, is argumentativeness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Godliness with contentment is great gain</a:t>
            </a: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440997">
            <a:off x="406894" y="1545854"/>
            <a:ext cx="9220200" cy="384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w="38100" h="6350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Envy fills the needles of greed piercing all peace of heart</a:t>
            </a: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4.16667E-6 3.7037E-6 L 0.03368 0.17592 " pathEditMode="relative" rAng="0" ptsTypes="AA">
                                      <p:cBhvr>
                                        <p:cTn id="189" dur="1750" fill="hold"/>
                                        <p:tgtEl>
                                          <p:spTgt spid="4">
                                            <p:txEl>
                                              <p:pRg st="0" end="0"/>
                                            </p:txEl>
                                          </p:spTgt>
                                        </p:tgtEl>
                                        <p:attrNameLst>
                                          <p:attrName>ppt_x</p:attrName>
                                          <p:attrName>ppt_y</p:attrName>
                                        </p:attrNameLst>
                                      </p:cBhvr>
                                      <p:rCtr x="1684" y="8796"/>
                                    </p:animMotion>
                                  </p:childTnLst>
                                </p:cTn>
                              </p:par>
                              <p:par>
                                <p:cTn id="190" presetID="0" presetClass="path" presetSubtype="0" accel="50000" decel="50000" fill="hold" nodeType="withEffect">
                                  <p:stCondLst>
                                    <p:cond delay="0"/>
                                  </p:stCondLst>
                                  <p:childTnLst>
                                    <p:animMotion origin="layout" path="M 2.22222E-6 -2.96296E-6 L 0.03993 0.10903 " pathEditMode="relative" rAng="0" ptsTypes="AA">
                                      <p:cBhvr>
                                        <p:cTn id="191" dur="1750" fill="hold"/>
                                        <p:tgtEl>
                                          <p:spTgt spid="4">
                                            <p:txEl>
                                              <p:pRg st="1" end="1"/>
                                            </p:txEl>
                                          </p:spTgt>
                                        </p:tgtEl>
                                        <p:attrNameLst>
                                          <p:attrName>ppt_x</p:attrName>
                                          <p:attrName>ppt_y</p:attrName>
                                        </p:attrNameLst>
                                      </p:cBhvr>
                                      <p:rCtr x="1997" y="5440"/>
                                    </p:animMotion>
                                  </p:childTnLst>
                                </p:cTn>
                              </p:par>
                              <p:par>
                                <p:cTn id="192" presetID="0" presetClass="path" presetSubtype="0" accel="50000" decel="50000" fill="hold" nodeType="withEffect">
                                  <p:stCondLst>
                                    <p:cond delay="0"/>
                                  </p:stCondLst>
                                  <p:childTnLst>
                                    <p:animMotion origin="layout" path="M 1.11111E-6 0.00047 L -0.01493 0.03588 " pathEditMode="relative" rAng="0" ptsTypes="AA">
                                      <p:cBhvr>
                                        <p:cTn id="193" dur="1750" fill="hold"/>
                                        <p:tgtEl>
                                          <p:spTgt spid="4">
                                            <p:txEl>
                                              <p:pRg st="2" end="2"/>
                                            </p:txEl>
                                          </p:spTgt>
                                        </p:tgtEl>
                                        <p:attrNameLst>
                                          <p:attrName>ppt_x</p:attrName>
                                          <p:attrName>ppt_y</p:attrName>
                                        </p:attrNameLst>
                                      </p:cBhvr>
                                      <p:rCtr x="-747" y="1759"/>
                                    </p:animMotion>
                                  </p:childTnLst>
                                </p:cTn>
                              </p:par>
                              <p:par>
                                <p:cTn id="194" presetID="0" presetClass="path" presetSubtype="0" accel="50000" decel="50000" fill="hold" nodeType="withEffect">
                                  <p:stCondLst>
                                    <p:cond delay="0"/>
                                  </p:stCondLst>
                                  <p:childTnLst>
                                    <p:animMotion origin="layout" path="M -1.38889E-6 0.00023 L 0.00851 -0.03773 " pathEditMode="relative" rAng="0" ptsTypes="AA">
                                      <p:cBhvr>
                                        <p:cTn id="195" dur="1750" fill="hold"/>
                                        <p:tgtEl>
                                          <p:spTgt spid="4">
                                            <p:txEl>
                                              <p:pRg st="3" end="3"/>
                                            </p:txEl>
                                          </p:spTgt>
                                        </p:tgtEl>
                                        <p:attrNameLst>
                                          <p:attrName>ppt_x</p:attrName>
                                          <p:attrName>ppt_y</p:attrName>
                                        </p:attrNameLst>
                                      </p:cBhvr>
                                      <p:rCtr x="417" y="-1898"/>
                                    </p:animMotion>
                                  </p:childTnLst>
                                </p:cTn>
                              </p:par>
                              <p:par>
                                <p:cTn id="196" presetID="0" presetClass="path" presetSubtype="0" accel="50000" decel="50000" fill="hold" nodeType="withEffect">
                                  <p:stCondLst>
                                    <p:cond delay="0"/>
                                  </p:stCondLst>
                                  <p:childTnLst>
                                    <p:animMotion origin="layout" path="M -3.61111E-6 0.00093 L 0.00504 -0.11065 " pathEditMode="relative" rAng="0" ptsTypes="AA">
                                      <p:cBhvr>
                                        <p:cTn id="197" dur="1750" fill="hold"/>
                                        <p:tgtEl>
                                          <p:spTgt spid="4">
                                            <p:txEl>
                                              <p:pRg st="4" end="4"/>
                                            </p:txEl>
                                          </p:spTgt>
                                        </p:tgtEl>
                                        <p:attrNameLst>
                                          <p:attrName>ppt_x</p:attrName>
                                          <p:attrName>ppt_y</p:attrName>
                                        </p:attrNameLst>
                                      </p:cBhvr>
                                      <p:rCtr x="243" y="-5579"/>
                                    </p:animMotion>
                                  </p:childTnLst>
                                </p:cTn>
                              </p:par>
                              <p:par>
                                <p:cTn id="198" presetID="0" presetClass="path" presetSubtype="0" accel="50000" decel="50000" fill="hold" nodeType="withEffect">
                                  <p:stCondLst>
                                    <p:cond delay="0"/>
                                  </p:stCondLst>
                                  <p:childTnLst>
                                    <p:animMotion origin="layout" path="M 4.72222E-6 0.00046 L 0.09826 -0.18472 " pathEditMode="relative" rAng="0" ptsTypes="AA">
                                      <p:cBhvr>
                                        <p:cTn id="199" dur="1750" fill="hold"/>
                                        <p:tgtEl>
                                          <p:spTgt spid="4">
                                            <p:txEl>
                                              <p:pRg st="5" end="5"/>
                                            </p:txEl>
                                          </p:spTgt>
                                        </p:tgtEl>
                                        <p:attrNameLst>
                                          <p:attrName>ppt_x</p:attrName>
                                          <p:attrName>ppt_y</p:attrName>
                                        </p:attrNameLst>
                                      </p:cBhvr>
                                      <p:rCtr x="4913" y="-9259"/>
                                    </p:animMotion>
                                  </p:childTnLst>
                                </p:cTn>
                              </p:par>
                              <p:par>
                                <p:cTn id="200" presetID="0" presetClass="path" presetSubtype="0" accel="50000" decel="50000" fill="hold" nodeType="withEffect">
                                  <p:stCondLst>
                                    <p:cond delay="0"/>
                                  </p:stCondLst>
                                  <p:childTnLst>
                                    <p:animMotion origin="layout" path="M -8.33333E-7 0.00046 L -0.00781 -0.25741 " pathEditMode="relative" rAng="0" ptsTypes="AA">
                                      <p:cBhvr>
                                        <p:cTn id="201" dur="1750" fill="hold"/>
                                        <p:tgtEl>
                                          <p:spTgt spid="4">
                                            <p:txEl>
                                              <p:pRg st="6" end="6"/>
                                            </p:txEl>
                                          </p:spTgt>
                                        </p:tgtEl>
                                        <p:attrNameLst>
                                          <p:attrName>ppt_x</p:attrName>
                                          <p:attrName>ppt_y</p:attrName>
                                        </p:attrNameLst>
                                      </p:cBhvr>
                                      <p:rCtr x="-399" y="-12894"/>
                                    </p:animMotion>
                                  </p:childTnLst>
                                </p:cTn>
                              </p:par>
                              <p:par>
                                <p:cTn id="202" presetID="0" presetClass="path" presetSubtype="0" accel="50000" decel="50000" fill="hold" nodeType="withEffect">
                                  <p:stCondLst>
                                    <p:cond delay="0"/>
                                  </p:stCondLst>
                                  <p:childTnLst>
                                    <p:animMotion origin="layout" path="M -3.05556E-6 0.00046 L -0.03003 -0.33102 " pathEditMode="relative" rAng="0" ptsTypes="AA">
                                      <p:cBhvr>
                                        <p:cTn id="203" dur="1750" fill="hold"/>
                                        <p:tgtEl>
                                          <p:spTgt spid="4">
                                            <p:txEl>
                                              <p:pRg st="7" end="7"/>
                                            </p:txEl>
                                          </p:spTgt>
                                        </p:tgtEl>
                                        <p:attrNameLst>
                                          <p:attrName>ppt_x</p:attrName>
                                          <p:attrName>ppt_y</p:attrName>
                                        </p:attrNameLst>
                                      </p:cBhvr>
                                      <p:rCtr x="-1510" y="-16574"/>
                                    </p:animMotion>
                                  </p:childTnLst>
                                </p:cTn>
                              </p:par>
                              <p:par>
                                <p:cTn id="204" presetID="0" presetClass="path" presetSubtype="0" accel="50000" decel="50000" fill="hold" nodeType="withEffect">
                                  <p:stCondLst>
                                    <p:cond delay="0"/>
                                  </p:stCondLst>
                                  <p:childTnLst>
                                    <p:animMotion origin="layout" path="M 2.77778E-6 0.00092 L -0.02657 -0.40417 " pathEditMode="relative" rAng="0" ptsTypes="AA">
                                      <p:cBhvr>
                                        <p:cTn id="205" dur="1750" fill="hold"/>
                                        <p:tgtEl>
                                          <p:spTgt spid="4">
                                            <p:txEl>
                                              <p:pRg st="8" end="8"/>
                                            </p:txEl>
                                          </p:spTgt>
                                        </p:tgtEl>
                                        <p:attrNameLst>
                                          <p:attrName>ppt_x</p:attrName>
                                          <p:attrName>ppt_y</p:attrName>
                                        </p:attrNameLst>
                                      </p:cBhvr>
                                      <p:rCtr x="-1337" y="-20255"/>
                                    </p:animMotion>
                                  </p:childTnLst>
                                </p:cTn>
                              </p:par>
                              <p:par>
                                <p:cTn id="206" presetID="0" presetClass="path" presetSubtype="0" accel="50000" decel="50000" fill="hold" nodeType="withEffect">
                                  <p:stCondLst>
                                    <p:cond delay="0"/>
                                  </p:stCondLst>
                                  <p:childTnLst>
                                    <p:animMotion origin="layout" path="M -3.33333E-6 0.00046 L 0.04098 -0.4801 " pathEditMode="relative" rAng="0" ptsTypes="AA">
                                      <p:cBhvr>
                                        <p:cTn id="207" dur="1750" fill="hold"/>
                                        <p:tgtEl>
                                          <p:spTgt spid="4">
                                            <p:txEl>
                                              <p:pRg st="9" end="9"/>
                                            </p:txEl>
                                          </p:spTgt>
                                        </p:tgtEl>
                                        <p:attrNameLst>
                                          <p:attrName>ppt_x</p:attrName>
                                          <p:attrName>ppt_y</p:attrName>
                                        </p:attrNameLst>
                                      </p:cBhvr>
                                      <p:rCtr x="2049" y="-24028"/>
                                    </p:animMotion>
                                  </p:childTnLst>
                                </p:cTn>
                              </p:par>
                              <p:par>
                                <p:cTn id="208" presetID="0" presetClass="path" presetSubtype="0" accel="50000" decel="50000" fill="hold" nodeType="withEffect">
                                  <p:stCondLst>
                                    <p:cond delay="0"/>
                                  </p:stCondLst>
                                  <p:childTnLst>
                                    <p:animMotion origin="layout" path="M -5.55556E-7 0.00023 L 0.25278 -0.55162 " pathEditMode="relative" rAng="0" ptsTypes="AA">
                                      <p:cBhvr>
                                        <p:cTn id="209" dur="1750" fill="hold"/>
                                        <p:tgtEl>
                                          <p:spTgt spid="4">
                                            <p:txEl>
                                              <p:pRg st="10" end="10"/>
                                            </p:txEl>
                                          </p:spTgt>
                                        </p:tgtEl>
                                        <p:attrNameLst>
                                          <p:attrName>ppt_x</p:attrName>
                                          <p:attrName>ppt_y</p:attrName>
                                        </p:attrNameLst>
                                      </p:cBhvr>
                                      <p:rCtr x="12639" y="-27593"/>
                                    </p:animMotion>
                                  </p:childTnLst>
                                </p:cTn>
                              </p:par>
                              <p:par>
                                <p:cTn id="210" presetID="0" presetClass="path" presetSubtype="0" accel="50000" decel="50000" fill="hold" nodeType="withEffect">
                                  <p:stCondLst>
                                    <p:cond delay="0"/>
                                  </p:stCondLst>
                                  <p:childTnLst>
                                    <p:animMotion origin="layout" path="M 3.61111E-6 0.00092 L -0.0191 -0.62616 " pathEditMode="relative" rAng="0" ptsTypes="AA">
                                      <p:cBhvr>
                                        <p:cTn id="211" dur="1750" fill="hold"/>
                                        <p:tgtEl>
                                          <p:spTgt spid="4">
                                            <p:txEl>
                                              <p:pRg st="11" end="11"/>
                                            </p:txEl>
                                          </p:spTgt>
                                        </p:tgtEl>
                                        <p:attrNameLst>
                                          <p:attrName>ppt_x</p:attrName>
                                          <p:attrName>ppt_y</p:attrName>
                                        </p:attrNameLst>
                                      </p:cBhvr>
                                      <p:rCtr x="-955" y="-31366"/>
                                    </p:animMotion>
                                  </p:childTnLst>
                                </p:cTn>
                              </p:par>
                              <p:par>
                                <p:cTn id="212" presetID="0" presetClass="path" presetSubtype="0" accel="50000" decel="50000" fill="hold" nodeType="withEffect">
                                  <p:stCondLst>
                                    <p:cond delay="0"/>
                                  </p:stCondLst>
                                  <p:childTnLst>
                                    <p:animMotion origin="layout" path="M 2.77778E-7 0.00046 L 0.06615 -0.69954 " pathEditMode="relative" rAng="0" ptsTypes="AA">
                                      <p:cBhvr>
                                        <p:cTn id="213" dur="1750" fill="hold"/>
                                        <p:tgtEl>
                                          <p:spTgt spid="4">
                                            <p:txEl>
                                              <p:pRg st="12" end="12"/>
                                            </p:txEl>
                                          </p:spTgt>
                                        </p:tgtEl>
                                        <p:attrNameLst>
                                          <p:attrName>ppt_x</p:attrName>
                                          <p:attrName>ppt_y</p:attrName>
                                        </p:attrNameLst>
                                      </p:cBhvr>
                                      <p:rCtr x="3299" y="-3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C0BDE-0832-4E94-A3FB-1CCF944B5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6" y="305802"/>
            <a:ext cx="9206836" cy="6552198"/>
          </a:xfrm>
          <a:prstGeom prst="rect">
            <a:avLst/>
          </a:prstGeom>
        </p:spPr>
      </p:pic>
      <p:sp>
        <p:nvSpPr>
          <p:cNvPr id="4" name="Title 1">
            <a:extLst>
              <a:ext uri="{FF2B5EF4-FFF2-40B4-BE49-F238E27FC236}">
                <a16:creationId xmlns:a16="http://schemas.microsoft.com/office/drawing/2014/main" id="{CBC0D9E2-150A-4501-BA3E-6C747D366AF4}"/>
              </a:ext>
            </a:extLst>
          </p:cNvPr>
          <p:cNvSpPr txBox="1">
            <a:spLocks/>
          </p:cNvSpPr>
          <p:nvPr/>
        </p:nvSpPr>
        <p:spPr>
          <a:xfrm>
            <a:off x="1835778" y="2261245"/>
            <a:ext cx="2955851" cy="6809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wrath kills</a:t>
            </a:r>
          </a:p>
        </p:txBody>
      </p:sp>
      <p:sp>
        <p:nvSpPr>
          <p:cNvPr id="5" name="Title 1">
            <a:extLst>
              <a:ext uri="{FF2B5EF4-FFF2-40B4-BE49-F238E27FC236}">
                <a16:creationId xmlns:a16="http://schemas.microsoft.com/office/drawing/2014/main" id="{54D72F13-07E4-406E-BBEE-8AAC680796C7}"/>
              </a:ext>
            </a:extLst>
          </p:cNvPr>
          <p:cNvSpPr txBox="1">
            <a:spLocks/>
          </p:cNvSpPr>
          <p:nvPr/>
        </p:nvSpPr>
        <p:spPr>
          <a:xfrm>
            <a:off x="2130003" y="2937418"/>
            <a:ext cx="2721935" cy="6595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envy slays</a:t>
            </a:r>
          </a:p>
        </p:txBody>
      </p:sp>
      <p:sp>
        <p:nvSpPr>
          <p:cNvPr id="3074" name="Rectangle 2"/>
          <p:cNvSpPr>
            <a:spLocks noGrp="1" noChangeArrowheads="1"/>
          </p:cNvSpPr>
          <p:nvPr>
            <p:ph type="title"/>
          </p:nvPr>
        </p:nvSpPr>
        <p:spPr>
          <a:xfrm>
            <a:off x="963118" y="2148408"/>
            <a:ext cx="7217764" cy="216875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wrath kills a foolish man, And envy slays a simple one.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Job 5:2</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1248010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12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F8DA6-0C96-4E58-9D9D-A8B6237C8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8184018"/>
          </a:xfrm>
          <a:prstGeom prst="rect">
            <a:avLst/>
          </a:prstGeom>
        </p:spPr>
      </p:pic>
      <p:sp>
        <p:nvSpPr>
          <p:cNvPr id="3074" name="Rectangle 2"/>
          <p:cNvSpPr>
            <a:spLocks noGrp="1" noChangeArrowheads="1"/>
          </p:cNvSpPr>
          <p:nvPr>
            <p:ph type="title"/>
          </p:nvPr>
        </p:nvSpPr>
        <p:spPr>
          <a:xfrm>
            <a:off x="457200" y="2629813"/>
            <a:ext cx="8229600" cy="240860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They wander up and down for food, And howl if they are not satisfied.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59:15 </a:t>
            </a:r>
          </a:p>
        </p:txBody>
      </p:sp>
    </p:spTree>
    <p:extLst>
      <p:ext uri="{BB962C8B-B14F-4D97-AF65-F5344CB8AC3E}">
        <p14:creationId xmlns:p14="http://schemas.microsoft.com/office/powerpoint/2010/main" val="2528322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5641CE-CDA7-43A2-94CB-5B5BC801F2A1}"/>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1397397" y="254397"/>
            <a:ext cx="6349206" cy="6349206"/>
          </a:xfrm>
          <a:prstGeom prst="rect">
            <a:avLst/>
          </a:prstGeom>
        </p:spPr>
      </p:pic>
      <p:sp>
        <p:nvSpPr>
          <p:cNvPr id="7" name="Title 1"/>
          <p:cNvSpPr txBox="1">
            <a:spLocks/>
          </p:cNvSpPr>
          <p:nvPr/>
        </p:nvSpPr>
        <p:spPr>
          <a:xfrm>
            <a:off x="827256" y="2302957"/>
            <a:ext cx="221909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stumble</a:t>
            </a:r>
          </a:p>
        </p:txBody>
      </p:sp>
      <p:sp>
        <p:nvSpPr>
          <p:cNvPr id="8" name="Title 1"/>
          <p:cNvSpPr txBox="1">
            <a:spLocks/>
          </p:cNvSpPr>
          <p:nvPr/>
        </p:nvSpPr>
        <p:spPr>
          <a:xfrm>
            <a:off x="4792832" y="3047204"/>
            <a:ext cx="2219093" cy="7737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envious</a:t>
            </a:r>
          </a:p>
        </p:txBody>
      </p:sp>
      <p:sp>
        <p:nvSpPr>
          <p:cNvPr id="9" name="Title 1"/>
          <p:cNvSpPr txBox="1">
            <a:spLocks/>
          </p:cNvSpPr>
          <p:nvPr/>
        </p:nvSpPr>
        <p:spPr>
          <a:xfrm>
            <a:off x="6173786" y="3642014"/>
            <a:ext cx="271614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prosperity</a:t>
            </a:r>
          </a:p>
        </p:txBody>
      </p:sp>
      <p:sp>
        <p:nvSpPr>
          <p:cNvPr id="3074" name="Rectangle 2"/>
          <p:cNvSpPr>
            <a:spLocks noGrp="1" noChangeArrowheads="1"/>
          </p:cNvSpPr>
          <p:nvPr>
            <p:ph type="title"/>
          </p:nvPr>
        </p:nvSpPr>
        <p:spPr>
          <a:xfrm>
            <a:off x="228600" y="1542647"/>
            <a:ext cx="8686800" cy="3772706"/>
          </a:xfrm>
        </p:spPr>
        <p:txBody>
          <a:bodyPr>
            <a:scene3d>
              <a:camera prst="orthographicFront"/>
              <a:lightRig rig="flat" dir="t"/>
            </a:scene3d>
            <a:sp3d extrusionH="57150" prstMaterial="plastic">
              <a:bevelT w="38100" h="38100"/>
            </a:sp3d>
          </a:bodyPr>
          <a:lstStyle/>
          <a:p>
            <a:pPr eaLnBrk="1" hangingPunct="1"/>
            <a:r>
              <a:rPr lang="en-US" altLang="en-US" b="1" dirty="0">
                <a:ln w="9525" cmpd="sng">
                  <a:solidFill>
                    <a:srgbClr val="FFFF00"/>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But as for me, my feet had almost stumbled; My steps had nearly slipped. For I was envious of the boastful, When I saw the prosperity of the wicked. </a:t>
            </a:r>
            <a:r>
              <a:rPr lang="en-US" altLang="en-US" sz="3200" b="1" dirty="0">
                <a:ln w="9525" cmpd="sng">
                  <a:solidFill>
                    <a:srgbClr val="FFFF00"/>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9525" cmpd="sng">
                  <a:solidFill>
                    <a:srgbClr val="FFFF00"/>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Psalms 73:2-3</a:t>
            </a:r>
          </a:p>
        </p:txBody>
      </p:sp>
      <p:sp>
        <p:nvSpPr>
          <p:cNvPr id="4" name="Rectangle 2">
            <a:extLst>
              <a:ext uri="{FF2B5EF4-FFF2-40B4-BE49-F238E27FC236}">
                <a16:creationId xmlns:a16="http://schemas.microsoft.com/office/drawing/2014/main" id="{61FB8092-67BE-4E2D-AA88-B597E389C421}"/>
              </a:ext>
            </a:extLst>
          </p:cNvPr>
          <p:cNvSpPr txBox="1">
            <a:spLocks noChangeArrowheads="1"/>
          </p:cNvSpPr>
          <p:nvPr/>
        </p:nvSpPr>
        <p:spPr bwMode="auto">
          <a:xfrm>
            <a:off x="1874952" y="2929503"/>
            <a:ext cx="1698172" cy="9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p>
        </p:txBody>
      </p:sp>
      <p:sp>
        <p:nvSpPr>
          <p:cNvPr id="6" name="Rectangle 2">
            <a:extLst>
              <a:ext uri="{FF2B5EF4-FFF2-40B4-BE49-F238E27FC236}">
                <a16:creationId xmlns:a16="http://schemas.microsoft.com/office/drawing/2014/main" id="{82527770-C1E7-4100-BF90-B85B2B3ACA3F}"/>
              </a:ext>
            </a:extLst>
          </p:cNvPr>
          <p:cNvSpPr txBox="1">
            <a:spLocks noChangeArrowheads="1"/>
          </p:cNvSpPr>
          <p:nvPr/>
        </p:nvSpPr>
        <p:spPr bwMode="auto">
          <a:xfrm>
            <a:off x="8293158" y="3597273"/>
            <a:ext cx="605575" cy="9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y</a:t>
            </a:r>
          </a:p>
        </p:txBody>
      </p:sp>
      <p:sp>
        <p:nvSpPr>
          <p:cNvPr id="5" name="Rectangle 2">
            <a:extLst>
              <a:ext uri="{FF2B5EF4-FFF2-40B4-BE49-F238E27FC236}">
                <a16:creationId xmlns:a16="http://schemas.microsoft.com/office/drawing/2014/main" id="{5B2C1D06-24B8-469E-AC20-DDB1F9B1A298}"/>
              </a:ext>
            </a:extLst>
          </p:cNvPr>
          <p:cNvSpPr txBox="1">
            <a:spLocks noChangeArrowheads="1"/>
          </p:cNvSpPr>
          <p:nvPr/>
        </p:nvSpPr>
        <p:spPr bwMode="auto">
          <a:xfrm>
            <a:off x="4867617" y="2927121"/>
            <a:ext cx="1093220" cy="9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env</a:t>
            </a:r>
          </a:p>
        </p:txBody>
      </p:sp>
    </p:spTree>
    <p:extLst>
      <p:ext uri="{BB962C8B-B14F-4D97-AF65-F5344CB8AC3E}">
        <p14:creationId xmlns:p14="http://schemas.microsoft.com/office/powerpoint/2010/main" val="21990010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40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18" presetClass="emph" presetSubtype="0" fill="hold" grpId="1" nodeType="withEffect">
                                  <p:stCondLst>
                                    <p:cond delay="400"/>
                                  </p:stCondLst>
                                  <p:childTnLst>
                                    <p:set>
                                      <p:cBhvr override="childStyle">
                                        <p:cTn id="28" dur="500" fill="hold"/>
                                        <p:tgtEl>
                                          <p:spTgt spid="8"/>
                                        </p:tgtEl>
                                        <p:attrNameLst>
                                          <p:attrName>style.textDecorationUnderline</p:attrName>
                                        </p:attrNameLst>
                                      </p:cBhvr>
                                      <p:to>
                                        <p:strVal val="true"/>
                                      </p:to>
                                    </p:set>
                                  </p:childTnLst>
                                </p:cTn>
                              </p:par>
                              <p:par>
                                <p:cTn id="29" presetID="22" presetClass="exit" presetSubtype="8" fill="hold" grpId="2" nodeType="withEffect">
                                  <p:stCondLst>
                                    <p:cond delay="0"/>
                                  </p:stCondLst>
                                  <p:childTnLst>
                                    <p:animEffect transition="out" filter="wipe(left)">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22" presetClass="entr" presetSubtype="8" fill="hold" grpId="0" nodeType="withEffect">
                                  <p:stCondLst>
                                    <p:cond delay="8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18" presetClass="emph" presetSubtype="0" fill="hold" grpId="1" nodeType="withEffect">
                                  <p:stCondLst>
                                    <p:cond delay="800"/>
                                  </p:stCondLst>
                                  <p:childTnLst>
                                    <p:set>
                                      <p:cBhvr override="childStyle">
                                        <p:cTn id="36" dur="500" fill="hold"/>
                                        <p:tgtEl>
                                          <p:spTgt spid="9"/>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par>
                                <p:cTn id="45" presetID="0" presetClass="path" presetSubtype="0" accel="50000" decel="50000" fill="hold" grpId="0" nodeType="withEffect">
                                  <p:stCondLst>
                                    <p:cond delay="0"/>
                                  </p:stCondLst>
                                  <p:childTnLst>
                                    <p:animMotion origin="layout" path="M -3.88889E-6 4.44444E-6 L -0.30937 0.00046 " pathEditMode="relative" rAng="0" ptsTypes="AA">
                                      <p:cBhvr>
                                        <p:cTn id="46" dur="2000" fill="hold"/>
                                        <p:tgtEl>
                                          <p:spTgt spid="5"/>
                                        </p:tgtEl>
                                        <p:attrNameLst>
                                          <p:attrName>ppt_x</p:attrName>
                                          <p:attrName>ppt_y</p:attrName>
                                        </p:attrNameLst>
                                      </p:cBhvr>
                                      <p:rCtr x="-15469" y="23"/>
                                    </p:animMotion>
                                  </p:childTnLst>
                                </p:cTn>
                              </p:par>
                              <p:par>
                                <p:cTn id="47" presetID="0" presetClass="path" presetSubtype="0" accel="50000" decel="50000" fill="hold" grpId="0" nodeType="withEffect">
                                  <p:stCondLst>
                                    <p:cond delay="0"/>
                                  </p:stCondLst>
                                  <p:childTnLst>
                                    <p:animMotion origin="layout" path="M -4.16667E-6 -7.40741E-7 L -0.5967 -0.09699 " pathEditMode="relative" rAng="0" ptsTypes="AA">
                                      <p:cBhvr>
                                        <p:cTn id="48" dur="2000" fill="hold"/>
                                        <p:tgtEl>
                                          <p:spTgt spid="6"/>
                                        </p:tgtEl>
                                        <p:attrNameLst>
                                          <p:attrName>ppt_x</p:attrName>
                                          <p:attrName>ppt_y</p:attrName>
                                        </p:attrNameLst>
                                      </p:cBhvr>
                                      <p:rCtr x="-29844" y="-4861"/>
                                    </p:animMotion>
                                  </p:childTnLst>
                                </p:cTn>
                              </p:par>
                              <p:par>
                                <p:cTn id="49" presetID="3" presetClass="emph" presetSubtype="2" fill="hold" grpId="3" nodeType="withEffect">
                                  <p:stCondLst>
                                    <p:cond delay="0"/>
                                  </p:stCondLst>
                                  <p:childTnLst>
                                    <p:animClr clrSpc="rgb" dir="cw">
                                      <p:cBhvr override="childStyle">
                                        <p:cTn id="50" dur="2000" fill="hold"/>
                                        <p:tgtEl>
                                          <p:spTgt spid="5"/>
                                        </p:tgtEl>
                                        <p:attrNameLst>
                                          <p:attrName>style.color</p:attrName>
                                        </p:attrNameLst>
                                      </p:cBhvr>
                                      <p:to>
                                        <a:srgbClr val="0066FF"/>
                                      </p:to>
                                    </p:animClr>
                                  </p:childTnLst>
                                </p:cTn>
                              </p:par>
                              <p:par>
                                <p:cTn id="51" presetID="3" presetClass="emph" presetSubtype="2" fill="hold" grpId="3" nodeType="withEffect">
                                  <p:stCondLst>
                                    <p:cond delay="0"/>
                                  </p:stCondLst>
                                  <p:childTnLst>
                                    <p:animClr clrSpc="rgb" dir="cw">
                                      <p:cBhvr override="childStyle">
                                        <p:cTn id="52" dur="2000" fill="hold"/>
                                        <p:tgtEl>
                                          <p:spTgt spid="6"/>
                                        </p:tgtEl>
                                        <p:attrNameLst>
                                          <p:attrName>style.color</p:attrName>
                                        </p:attrNameLst>
                                      </p:cBhvr>
                                      <p:to>
                                        <a:srgbClr val="0066FF"/>
                                      </p:to>
                                    </p:animClr>
                                  </p:childTnLst>
                                </p:cTn>
                              </p:par>
                              <p:par>
                                <p:cTn id="53" presetID="10" presetClass="exit" presetSubtype="0" fill="hold" grpId="1" nodeType="withEffect">
                                  <p:stCondLst>
                                    <p:cond delay="0"/>
                                  </p:stCondLst>
                                  <p:childTnLst>
                                    <p:animEffect transition="out" filter="fade">
                                      <p:cBhvr>
                                        <p:cTn id="54" dur="1250"/>
                                        <p:tgtEl>
                                          <p:spTgt spid="3074"/>
                                        </p:tgtEl>
                                      </p:cBhvr>
                                    </p:animEffect>
                                    <p:set>
                                      <p:cBhvr>
                                        <p:cTn id="55" dur="1" fill="hold">
                                          <p:stCondLst>
                                            <p:cond delay="1249"/>
                                          </p:stCondLst>
                                        </p:cTn>
                                        <p:tgtEl>
                                          <p:spTgt spid="3074"/>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250"/>
                                        <p:tgtEl>
                                          <p:spTgt spid="8"/>
                                        </p:tgtEl>
                                      </p:cBhvr>
                                    </p:animEffect>
                                    <p:set>
                                      <p:cBhvr>
                                        <p:cTn id="58" dur="1" fill="hold">
                                          <p:stCondLst>
                                            <p:cond delay="249"/>
                                          </p:stCondLst>
                                        </p:cTn>
                                        <p:tgtEl>
                                          <p:spTgt spid="8"/>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250"/>
                                        <p:tgtEl>
                                          <p:spTgt spid="9"/>
                                        </p:tgtEl>
                                      </p:cBhvr>
                                    </p:animEffect>
                                    <p:set>
                                      <p:cBhvr>
                                        <p:cTn id="61" dur="1" fill="hold">
                                          <p:stCondLst>
                                            <p:cond delay="249"/>
                                          </p:stCondLst>
                                        </p:cTn>
                                        <p:tgtEl>
                                          <p:spTgt spid="9"/>
                                        </p:tgtEl>
                                        <p:attrNameLst>
                                          <p:attrName>style.visibility</p:attrName>
                                        </p:attrNameLst>
                                      </p:cBhvr>
                                      <p:to>
                                        <p:strVal val="hidden"/>
                                      </p:to>
                                    </p:se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
                                        <p:tgtEl>
                                          <p:spTgt spid="4"/>
                                        </p:tgtEl>
                                      </p:cBhvr>
                                    </p:animEffect>
                                  </p:childTnLst>
                                </p:cTn>
                              </p:par>
                              <p:par>
                                <p:cTn id="66" presetID="10" presetClass="exit" presetSubtype="0" fill="hold" grpId="2" nodeType="withEffect">
                                  <p:stCondLst>
                                    <p:cond delay="0"/>
                                  </p:stCondLst>
                                  <p:childTnLst>
                                    <p:animEffect transition="out" filter="fade">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8" grpId="1"/>
      <p:bldP spid="8" grpId="2"/>
      <p:bldP spid="9" grpId="0"/>
      <p:bldP spid="9" grpId="1"/>
      <p:bldP spid="9" grpId="2"/>
      <p:bldP spid="3074" grpId="0"/>
      <p:bldP spid="3074" grpId="1"/>
      <p:bldP spid="4" grpId="0"/>
      <p:bldP spid="6" grpId="0"/>
      <p:bldP spid="6" grpId="1"/>
      <p:bldP spid="6" grpId="2"/>
      <p:bldP spid="6" grpId="3"/>
      <p:bldP spid="5" grpId="0"/>
      <p:bldP spid="5" grpId="1"/>
      <p:bldP spid="5" grpId="2"/>
      <p:bldP spid="5" gr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ECBC6-EC75-403B-AF23-4A21291DB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240" y="0"/>
            <a:ext cx="7421301" cy="6679171"/>
          </a:xfrm>
          <a:prstGeom prst="rect">
            <a:avLst/>
          </a:prstGeom>
        </p:spPr>
      </p:pic>
      <p:sp>
        <p:nvSpPr>
          <p:cNvPr id="4"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1874952" y="2929503"/>
            <a:ext cx="1698172" cy="9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p>
        </p:txBody>
      </p:sp>
      <p:sp>
        <p:nvSpPr>
          <p:cNvPr id="3074" name="Rectangle 2"/>
          <p:cNvSpPr>
            <a:spLocks noGrp="1" noChangeArrowheads="1"/>
          </p:cNvSpPr>
          <p:nvPr>
            <p:ph type="title"/>
          </p:nvPr>
        </p:nvSpPr>
        <p:spPr>
          <a:xfrm>
            <a:off x="457200" y="2224699"/>
            <a:ext cx="8229600" cy="240860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 sound heart is life to the body, But envy is rottenness to the bones.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14:30 </a:t>
            </a:r>
          </a:p>
        </p:txBody>
      </p:sp>
      <p:sp>
        <p:nvSpPr>
          <p:cNvPr id="6"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1986872" y="3600949"/>
            <a:ext cx="1698172" cy="9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bone</a:t>
            </a:r>
          </a:p>
        </p:txBody>
      </p:sp>
      <p:sp>
        <p:nvSpPr>
          <p:cNvPr id="5" name="Rectangle 2" hidden="1">
            <a:extLst>
              <a:ext uri="{FF2B5EF4-FFF2-40B4-BE49-F238E27FC236}">
                <a16:creationId xmlns:a16="http://schemas.microsoft.com/office/drawing/2014/main" id="{A26F9D81-4DA8-4D1B-8005-D48F88D2927B}"/>
              </a:ext>
            </a:extLst>
          </p:cNvPr>
          <p:cNvSpPr txBox="1">
            <a:spLocks noChangeArrowheads="1"/>
          </p:cNvSpPr>
          <p:nvPr/>
        </p:nvSpPr>
        <p:spPr bwMode="auto">
          <a:xfrm>
            <a:off x="6224474" y="611525"/>
            <a:ext cx="1698172" cy="9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envy</a:t>
            </a:r>
          </a:p>
        </p:txBody>
      </p:sp>
    </p:spTree>
    <p:extLst>
      <p:ext uri="{BB962C8B-B14F-4D97-AF65-F5344CB8AC3E}">
        <p14:creationId xmlns:p14="http://schemas.microsoft.com/office/powerpoint/2010/main" val="40002957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out)">
                                      <p:cBhvr>
                                        <p:cTn id="7" dur="1000"/>
                                        <p:tgtEl>
                                          <p:spTgt spid="3074"/>
                                        </p:tgtEl>
                                      </p:cBhvr>
                                    </p:animEffect>
                                  </p:childTnLst>
                                </p:cTn>
                              </p:par>
                            </p:childTnLst>
                          </p:cTn>
                        </p:par>
                        <p:par>
                          <p:cTn id="8" fill="hold">
                            <p:stCondLst>
                              <p:cond delay="1000"/>
                            </p:stCondLst>
                            <p:childTnLst>
                              <p:par>
                                <p:cTn id="9" presetID="10" presetClass="exit" presetSubtype="0" fill="hold" grpId="2"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par>
                                <p:cTn id="20" presetID="0" presetClass="path" presetSubtype="0" accel="50000" decel="50000" fill="hold" grpId="0" nodeType="withEffect">
                                  <p:stCondLst>
                                    <p:cond delay="0"/>
                                  </p:stCondLst>
                                  <p:childTnLst>
                                    <p:animMotion origin="layout" path="M 3.33333E-6 2.96296E-6 L 0.4757 -0.33796 " pathEditMode="relative" rAng="0" ptsTypes="AA">
                                      <p:cBhvr>
                                        <p:cTn id="21" dur="2000" fill="hold"/>
                                        <p:tgtEl>
                                          <p:spTgt spid="4"/>
                                        </p:tgtEl>
                                        <p:attrNameLst>
                                          <p:attrName>ppt_x</p:attrName>
                                          <p:attrName>ppt_y</p:attrName>
                                        </p:attrNameLst>
                                      </p:cBhvr>
                                      <p:rCtr x="23906" y="-16736"/>
                                    </p:animMotion>
                                  </p:childTnLst>
                                </p:cTn>
                              </p:par>
                              <p:par>
                                <p:cTn id="22" presetID="0" presetClass="path" presetSubtype="0" accel="50000" decel="50000" fill="hold" grpId="0" nodeType="withEffect">
                                  <p:stCondLst>
                                    <p:cond delay="250"/>
                                  </p:stCondLst>
                                  <p:childTnLst>
                                    <p:animMotion origin="layout" path="M 5.55556E-7 -3.7037E-6 L 0.41649 0.0051 " pathEditMode="relative" rAng="0" ptsTypes="AA">
                                      <p:cBhvr>
                                        <p:cTn id="23" dur="2000" fill="hold"/>
                                        <p:tgtEl>
                                          <p:spTgt spid="6"/>
                                        </p:tgtEl>
                                        <p:attrNameLst>
                                          <p:attrName>ppt_x</p:attrName>
                                          <p:attrName>ppt_y</p:attrName>
                                        </p:attrNameLst>
                                      </p:cBhvr>
                                      <p:rCtr x="20816" y="255"/>
                                    </p:animMotion>
                                  </p:childTnLst>
                                </p:cTn>
                              </p:par>
                              <p:par>
                                <p:cTn id="24" presetID="10" presetClass="exit" presetSubtype="0" fill="hold" grpId="1" nodeType="withEffect">
                                  <p:stCondLst>
                                    <p:cond delay="0"/>
                                  </p:stCondLst>
                                  <p:childTnLst>
                                    <p:animEffect transition="out" filter="fade">
                                      <p:cBhvr>
                                        <p:cTn id="25" dur="1250"/>
                                        <p:tgtEl>
                                          <p:spTgt spid="3074"/>
                                        </p:tgtEl>
                                      </p:cBhvr>
                                    </p:animEffect>
                                    <p:set>
                                      <p:cBhvr>
                                        <p:cTn id="26" dur="1" fill="hold">
                                          <p:stCondLst>
                                            <p:cond delay="1249"/>
                                          </p:stCondLst>
                                        </p:cTn>
                                        <p:tgtEl>
                                          <p:spTgt spid="3074"/>
                                        </p:tgtEl>
                                        <p:attrNameLst>
                                          <p:attrName>style.visibility</p:attrName>
                                        </p:attrNameLst>
                                      </p:cBhvr>
                                      <p:to>
                                        <p:strVal val="hidden"/>
                                      </p:to>
                                    </p:set>
                                  </p:childTnLst>
                                </p:cTn>
                              </p:par>
                            </p:childTnLst>
                          </p:cTn>
                        </p:par>
                        <p:par>
                          <p:cTn id="27" fill="hold">
                            <p:stCondLst>
                              <p:cond delay="2250"/>
                            </p:stCondLst>
                            <p:childTnLst>
                              <p:par>
                                <p:cTn id="28" presetID="53" presetClass="exit" presetSubtype="32" fill="hold" grpId="2" nodeType="afterEffect">
                                  <p:stCondLst>
                                    <p:cond delay="250"/>
                                  </p:stCondLst>
                                  <p:childTnLst>
                                    <p:anim calcmode="lin" valueType="num">
                                      <p:cBhvr>
                                        <p:cTn id="29" dur="500"/>
                                        <p:tgtEl>
                                          <p:spTgt spid="6"/>
                                        </p:tgtEl>
                                        <p:attrNameLst>
                                          <p:attrName>ppt_w</p:attrName>
                                        </p:attrNameLst>
                                      </p:cBhvr>
                                      <p:tavLst>
                                        <p:tav tm="0">
                                          <p:val>
                                            <p:strVal val="ppt_w"/>
                                          </p:val>
                                        </p:tav>
                                        <p:tav tm="100000">
                                          <p:val>
                                            <p:fltVal val="0"/>
                                          </p:val>
                                        </p:tav>
                                      </p:tavLst>
                                    </p:anim>
                                    <p:anim calcmode="lin" valueType="num">
                                      <p:cBhvr>
                                        <p:cTn id="30" dur="500"/>
                                        <p:tgtEl>
                                          <p:spTgt spid="6"/>
                                        </p:tgtEl>
                                        <p:attrNameLst>
                                          <p:attrName>ppt_h</p:attrName>
                                        </p:attrNameLst>
                                      </p:cBhvr>
                                      <p:tavLst>
                                        <p:tav tm="0">
                                          <p:val>
                                            <p:strVal val="ppt_h"/>
                                          </p:val>
                                        </p:tav>
                                        <p:tav tm="100000">
                                          <p:val>
                                            <p:fltVal val="0"/>
                                          </p:val>
                                        </p:tav>
                                      </p:tavLst>
                                    </p:anim>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632DD-8B1B-46C1-83C9-CBE6E2E34942}"/>
              </a:ext>
            </a:extLst>
          </p:cNvPr>
          <p:cNvPicPr>
            <a:picLocks noChangeAspect="1"/>
          </p:cNvPicPr>
          <p:nvPr/>
        </p:nvPicPr>
        <p:blipFill rotWithShape="1">
          <a:blip r:embed="rId2">
            <a:extLst>
              <a:ext uri="{28A0092B-C50C-407E-A947-70E740481C1C}">
                <a14:useLocalDpi xmlns:a14="http://schemas.microsoft.com/office/drawing/2010/main" val="0"/>
              </a:ext>
            </a:extLst>
          </a:blip>
          <a:srcRect l="11111"/>
          <a:stretch/>
        </p:blipFill>
        <p:spPr>
          <a:xfrm>
            <a:off x="-1" y="-1"/>
            <a:ext cx="9226193" cy="6919645"/>
          </a:xfrm>
          <a:prstGeom prst="rect">
            <a:avLst/>
          </a:prstGeom>
        </p:spPr>
      </p:pic>
      <p:sp>
        <p:nvSpPr>
          <p:cNvPr id="5" name="Title 1">
            <a:extLst>
              <a:ext uri="{FF2B5EF4-FFF2-40B4-BE49-F238E27FC236}">
                <a16:creationId xmlns:a16="http://schemas.microsoft.com/office/drawing/2014/main" id="{E1C07329-0426-4C6D-AF7F-D6D2279D4A08}"/>
              </a:ext>
            </a:extLst>
          </p:cNvPr>
          <p:cNvSpPr txBox="1">
            <a:spLocks/>
          </p:cNvSpPr>
          <p:nvPr/>
        </p:nvSpPr>
        <p:spPr>
          <a:xfrm>
            <a:off x="2733593" y="3433760"/>
            <a:ext cx="1570616" cy="7354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hope</a:t>
            </a:r>
          </a:p>
        </p:txBody>
      </p:sp>
      <p:sp>
        <p:nvSpPr>
          <p:cNvPr id="7" name="Title 1">
            <a:extLst>
              <a:ext uri="{FF2B5EF4-FFF2-40B4-BE49-F238E27FC236}">
                <a16:creationId xmlns:a16="http://schemas.microsoft.com/office/drawing/2014/main" id="{4139AFD3-DF2C-4DE7-9CDD-818D8C54FF4D}"/>
              </a:ext>
            </a:extLst>
          </p:cNvPr>
          <p:cNvSpPr txBox="1">
            <a:spLocks/>
          </p:cNvSpPr>
          <p:nvPr/>
        </p:nvSpPr>
        <p:spPr>
          <a:xfrm>
            <a:off x="5133778" y="4777382"/>
            <a:ext cx="2700169" cy="7354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 the way</a:t>
            </a:r>
          </a:p>
        </p:txBody>
      </p:sp>
      <p:sp>
        <p:nvSpPr>
          <p:cNvPr id="6" name="Title 1">
            <a:extLst>
              <a:ext uri="{FF2B5EF4-FFF2-40B4-BE49-F238E27FC236}">
                <a16:creationId xmlns:a16="http://schemas.microsoft.com/office/drawing/2014/main" id="{DA567CCC-F32A-4E35-BA86-96B0FC3B9E1F}"/>
              </a:ext>
            </a:extLst>
          </p:cNvPr>
          <p:cNvSpPr txBox="1">
            <a:spLocks/>
          </p:cNvSpPr>
          <p:nvPr/>
        </p:nvSpPr>
        <p:spPr>
          <a:xfrm>
            <a:off x="5036959" y="4105808"/>
            <a:ext cx="2173045" cy="7354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 wise</a:t>
            </a:r>
          </a:p>
        </p:txBody>
      </p:sp>
      <p:sp>
        <p:nvSpPr>
          <p:cNvPr id="4" name="Rectangle 2">
            <a:extLst>
              <a:ext uri="{FF2B5EF4-FFF2-40B4-BE49-F238E27FC236}">
                <a16:creationId xmlns:a16="http://schemas.microsoft.com/office/drawing/2014/main" id="{BAF6D65B-ABDB-43B0-AFDB-046C7CF0D4BD}"/>
              </a:ext>
            </a:extLst>
          </p:cNvPr>
          <p:cNvSpPr txBox="1">
            <a:spLocks noChangeArrowheads="1"/>
          </p:cNvSpPr>
          <p:nvPr/>
        </p:nvSpPr>
        <p:spPr bwMode="auto">
          <a:xfrm>
            <a:off x="6224474" y="611525"/>
            <a:ext cx="1698172" cy="9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a:t>
            </a:r>
          </a:p>
        </p:txBody>
      </p:sp>
      <p:sp>
        <p:nvSpPr>
          <p:cNvPr id="10" name="Title 1"/>
          <p:cNvSpPr txBox="1">
            <a:spLocks/>
          </p:cNvSpPr>
          <p:nvPr/>
        </p:nvSpPr>
        <p:spPr>
          <a:xfrm>
            <a:off x="4916560" y="2031153"/>
            <a:ext cx="3123344" cy="8534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all the day</a:t>
            </a:r>
          </a:p>
        </p:txBody>
      </p:sp>
      <p:sp>
        <p:nvSpPr>
          <p:cNvPr id="3074" name="Rectangle 2"/>
          <p:cNvSpPr>
            <a:spLocks noGrp="1" noChangeArrowheads="1"/>
          </p:cNvSpPr>
          <p:nvPr>
            <p:ph type="title"/>
          </p:nvPr>
        </p:nvSpPr>
        <p:spPr>
          <a:xfrm>
            <a:off x="457200" y="680712"/>
            <a:ext cx="8229600" cy="549657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 not let your heart envy sinners, But be zealous for the fear of the LORD all the day;       For surely there is a hereafter, And your hope will not be cut off. Hear, my son, and be wise; And guide your heart in the way.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23:17-19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8" name="Rectangle 7">
            <a:extLst>
              <a:ext uri="{FF2B5EF4-FFF2-40B4-BE49-F238E27FC236}">
                <a16:creationId xmlns:a16="http://schemas.microsoft.com/office/drawing/2014/main" id="{F0777F0B-95B0-42EE-AEA1-028483E08E18}"/>
              </a:ext>
            </a:extLst>
          </p:cNvPr>
          <p:cNvSpPr>
            <a:spLocks noChangeArrowheads="1"/>
          </p:cNvSpPr>
          <p:nvPr/>
        </p:nvSpPr>
        <p:spPr bwMode="auto">
          <a:xfrm>
            <a:off x="5095679" y="4650247"/>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9" name="Rectangle 12"/>
          <p:cNvSpPr>
            <a:spLocks noChangeArrowheads="1"/>
          </p:cNvSpPr>
          <p:nvPr/>
        </p:nvSpPr>
        <p:spPr bwMode="auto">
          <a:xfrm>
            <a:off x="4351106" y="1294544"/>
            <a:ext cx="2286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C000"/>
                </a:solidFill>
                <a:effectLst>
                  <a:glow rad="127000">
                    <a:schemeClr val="tx1"/>
                  </a:glow>
                </a:effectLst>
                <a:latin typeface="Calibri" panose="020F0502020204030204" pitchFamily="34" charset="0"/>
              </a:rPr>
              <a:t>focused</a:t>
            </a:r>
            <a:endParaRPr lang="en-US" altLang="en-US" sz="4400" b="1" i="1" dirty="0">
              <a:solidFill>
                <a:srgbClr val="FFC000"/>
              </a:solidFill>
              <a:effectLst>
                <a:glow rad="127000">
                  <a:schemeClr val="tx1"/>
                </a:glow>
              </a:effectLst>
              <a:latin typeface="Calibri" panose="020F0502020204030204" pitchFamily="34" charset="0"/>
            </a:endParaRPr>
          </a:p>
        </p:txBody>
      </p:sp>
      <p:sp>
        <p:nvSpPr>
          <p:cNvPr id="11" name="Rectangle 12"/>
          <p:cNvSpPr>
            <a:spLocks noChangeArrowheads="1"/>
          </p:cNvSpPr>
          <p:nvPr/>
        </p:nvSpPr>
        <p:spPr bwMode="auto">
          <a:xfrm>
            <a:off x="5506948" y="2816567"/>
            <a:ext cx="2864778" cy="62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C000"/>
                </a:solidFill>
                <a:effectLst>
                  <a:glow rad="127000">
                    <a:schemeClr val="tx1"/>
                  </a:glow>
                </a:effectLst>
                <a:latin typeface="Calibri" panose="020F0502020204030204" pitchFamily="34" charset="0"/>
              </a:rPr>
              <a:t>eternal life</a:t>
            </a:r>
            <a:endParaRPr lang="en-US" altLang="en-US" sz="4400" b="1" i="1" dirty="0">
              <a:solidFill>
                <a:srgbClr val="FFC000"/>
              </a:solidFill>
              <a:effectLst>
                <a:glow rad="127000">
                  <a:schemeClr val="tx1"/>
                </a:glow>
              </a:effectLst>
              <a:latin typeface="Calibri" panose="020F0502020204030204" pitchFamily="34" charset="0"/>
            </a:endParaRPr>
          </a:p>
        </p:txBody>
      </p:sp>
    </p:spTree>
    <p:extLst>
      <p:ext uri="{BB962C8B-B14F-4D97-AF65-F5344CB8AC3E}">
        <p14:creationId xmlns:p14="http://schemas.microsoft.com/office/powerpoint/2010/main" val="3234152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0 0 L 0.10868 0.05833 " pathEditMode="relative" rAng="0" ptsTypes="AA">
                                      <p:cBhvr>
                                        <p:cTn id="10" dur="750" spd="-100000" fill="hold"/>
                                        <p:tgtEl>
                                          <p:spTgt spid="3074"/>
                                        </p:tgtEl>
                                        <p:attrNameLst>
                                          <p:attrName>ppt_x</p:attrName>
                                          <p:attrName>ppt_y</p:attrName>
                                        </p:attrNameLst>
                                      </p:cBhvr>
                                      <p:rCtr x="5434" y="2917"/>
                                    </p:animMotion>
                                  </p:childTnLst>
                                </p:cTn>
                              </p:par>
                            </p:childTnLst>
                          </p:cTn>
                        </p:par>
                        <p:par>
                          <p:cTn id="11" fill="hold">
                            <p:stCondLst>
                              <p:cond delay="75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18" presetClass="emph" presetSubtype="0" fill="hold" grpId="1" nodeType="withEffect">
                                  <p:stCondLst>
                                    <p:cond delay="0"/>
                                  </p:stCondLst>
                                  <p:childTnLst>
                                    <p:set>
                                      <p:cBhvr override="childStyle">
                                        <p:cTn id="28" dur="500" fill="hold"/>
                                        <p:tgtEl>
                                          <p:spTgt spid="10"/>
                                        </p:tgtEl>
                                        <p:attrNameLst>
                                          <p:attrName>style.textDecorationUnderline</p:attrName>
                                        </p:attrNameLst>
                                      </p:cBhvr>
                                      <p:to>
                                        <p:strVal val="true"/>
                                      </p:to>
                                    </p:set>
                                  </p:childTnLst>
                                </p:cTn>
                              </p:par>
                            </p:childTnLst>
                          </p:cTn>
                        </p:par>
                        <p:par>
                          <p:cTn id="29" fill="hold">
                            <p:stCondLst>
                              <p:cond delay="1500"/>
                            </p:stCondLst>
                            <p:childTnLst>
                              <p:par>
                                <p:cTn id="30" presetID="39" presetClass="entr" presetSubtype="0" accel="1000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3"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4"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40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18" presetClass="emph" presetSubtype="0" fill="hold" grpId="1" nodeType="withEffect">
                                  <p:stCondLst>
                                    <p:cond delay="400"/>
                                  </p:stCondLst>
                                  <p:childTnLst>
                                    <p:set>
                                      <p:cBhvr override="childStyle">
                                        <p:cTn id="42" dur="500" fill="hold"/>
                                        <p:tgtEl>
                                          <p:spTgt spid="5"/>
                                        </p:tgtEl>
                                        <p:attrNameLst>
                                          <p:attrName>style.textDecorationUnderline</p:attrName>
                                        </p:attrNameLst>
                                      </p:cBhvr>
                                      <p:to>
                                        <p:strVal val="true"/>
                                      </p:to>
                                    </p:set>
                                  </p:childTnLst>
                                </p:cTn>
                              </p:par>
                              <p:par>
                                <p:cTn id="43" presetID="22" presetClass="exit" presetSubtype="8" fill="hold" grpId="2" nodeType="withEffect">
                                  <p:stCondLst>
                                    <p:cond delay="0"/>
                                  </p:stCondLst>
                                  <p:childTnLst>
                                    <p:animEffect transition="out" filter="wipe(left)">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2" presetClass="exit" presetSubtype="2" fill="hold" grpId="1" nodeType="withEffect">
                                  <p:stCondLst>
                                    <p:cond delay="0"/>
                                  </p:stCondLst>
                                  <p:childTnLst>
                                    <p:anim calcmode="lin" valueType="num">
                                      <p:cBhvr additive="base">
                                        <p:cTn id="47" dur="500"/>
                                        <p:tgtEl>
                                          <p:spTgt spid="9"/>
                                        </p:tgtEl>
                                        <p:attrNameLst>
                                          <p:attrName>ppt_x</p:attrName>
                                        </p:attrNameLst>
                                      </p:cBhvr>
                                      <p:tavLst>
                                        <p:tav tm="0">
                                          <p:val>
                                            <p:strVal val="ppt_x"/>
                                          </p:val>
                                        </p:tav>
                                        <p:tav tm="100000">
                                          <p:val>
                                            <p:strVal val="1+ppt_w/2"/>
                                          </p:val>
                                        </p:tav>
                                      </p:tavLst>
                                    </p:anim>
                                    <p:anim calcmode="lin" valueType="num">
                                      <p:cBhvr additive="base">
                                        <p:cTn id="48" dur="500"/>
                                        <p:tgtEl>
                                          <p:spTgt spid="9"/>
                                        </p:tgtEl>
                                        <p:attrNameLst>
                                          <p:attrName>ppt_y</p:attrName>
                                        </p:attrNameLst>
                                      </p:cBhvr>
                                      <p:tavLst>
                                        <p:tav tm="0">
                                          <p:val>
                                            <p:strVal val="ppt_y"/>
                                          </p:val>
                                        </p:tav>
                                        <p:tav tm="100000">
                                          <p:val>
                                            <p:strVal val="ppt_y"/>
                                          </p:val>
                                        </p:tav>
                                      </p:tavLst>
                                    </p:anim>
                                    <p:set>
                                      <p:cBhvr>
                                        <p:cTn id="49" dur="1" fill="hold">
                                          <p:stCondLst>
                                            <p:cond delay="499"/>
                                          </p:stCondLst>
                                        </p:cTn>
                                        <p:tgtEl>
                                          <p:spTgt spid="9"/>
                                        </p:tgtEl>
                                        <p:attrNameLst>
                                          <p:attrName>style.visibility</p:attrName>
                                        </p:attrNameLst>
                                      </p:cBhvr>
                                      <p:to>
                                        <p:strVal val="hidden"/>
                                      </p:to>
                                    </p:set>
                                  </p:childTnLst>
                                </p:cTn>
                              </p:par>
                              <p:par>
                                <p:cTn id="50" presetID="2" presetClass="exit" presetSubtype="2" fill="hold" grpId="1" nodeType="withEffect">
                                  <p:stCondLst>
                                    <p:cond delay="0"/>
                                  </p:stCondLst>
                                  <p:childTnLst>
                                    <p:anim calcmode="lin" valueType="num">
                                      <p:cBhvr additive="base">
                                        <p:cTn id="51" dur="500"/>
                                        <p:tgtEl>
                                          <p:spTgt spid="11"/>
                                        </p:tgtEl>
                                        <p:attrNameLst>
                                          <p:attrName>ppt_x</p:attrName>
                                        </p:attrNameLst>
                                      </p:cBhvr>
                                      <p:tavLst>
                                        <p:tav tm="0">
                                          <p:val>
                                            <p:strVal val="ppt_x"/>
                                          </p:val>
                                        </p:tav>
                                        <p:tav tm="100000">
                                          <p:val>
                                            <p:strVal val="1+ppt_w/2"/>
                                          </p:val>
                                        </p:tav>
                                      </p:tavLst>
                                    </p:anim>
                                    <p:anim calcmode="lin" valueType="num">
                                      <p:cBhvr additive="base">
                                        <p:cTn id="52" dur="500"/>
                                        <p:tgtEl>
                                          <p:spTgt spid="11"/>
                                        </p:tgtEl>
                                        <p:attrNameLst>
                                          <p:attrName>ppt_y</p:attrName>
                                        </p:attrNameLst>
                                      </p:cBhvr>
                                      <p:tavLst>
                                        <p:tav tm="0">
                                          <p:val>
                                            <p:strVal val="ppt_y"/>
                                          </p:val>
                                        </p:tav>
                                        <p:tav tm="100000">
                                          <p:val>
                                            <p:strVal val="ppt_y"/>
                                          </p:val>
                                        </p:tav>
                                      </p:tavLst>
                                    </p:anim>
                                    <p:set>
                                      <p:cBhvr>
                                        <p:cTn id="53" dur="1" fill="hold">
                                          <p:stCondLst>
                                            <p:cond delay="4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par>
                                <p:cTn id="59" presetID="18" presetClass="emph" presetSubtype="0" fill="hold" grpId="1" nodeType="withEffect">
                                  <p:stCondLst>
                                    <p:cond delay="0"/>
                                  </p:stCondLst>
                                  <p:childTnLst>
                                    <p:set>
                                      <p:cBhvr override="childStyle">
                                        <p:cTn id="60" dur="500" fill="hold"/>
                                        <p:tgtEl>
                                          <p:spTgt spid="6"/>
                                        </p:tgtEl>
                                        <p:attrNameLst>
                                          <p:attrName>style.textDecorationUnderline</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par>
                                <p:cTn id="66" presetID="18" presetClass="emph" presetSubtype="0" fill="hold" grpId="1" nodeType="withEffect">
                                  <p:stCondLst>
                                    <p:cond delay="0"/>
                                  </p:stCondLst>
                                  <p:childTnLst>
                                    <p:set>
                                      <p:cBhvr override="childStyle">
                                        <p:cTn id="67" dur="500" fill="hold"/>
                                        <p:tgtEl>
                                          <p:spTgt spid="7"/>
                                        </p:tgtEl>
                                        <p:attrNameLst>
                                          <p:attrName>style.textDecorationUnderline</p:attrName>
                                        </p:attrNameLst>
                                      </p:cBhvr>
                                      <p:to>
                                        <p:strVal val="true"/>
                                      </p:to>
                                    </p:set>
                                  </p:childTnLst>
                                </p:cTn>
                              </p:par>
                            </p:childTnLst>
                          </p:cTn>
                        </p:par>
                        <p:par>
                          <p:cTn id="68" fill="hold">
                            <p:stCondLst>
                              <p:cond delay="500"/>
                            </p:stCondLst>
                            <p:childTnLst>
                              <p:par>
                                <p:cTn id="69" presetID="0" presetClass="entr" presetSubtype="0"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dissolve">
                                      <p:cBhvr>
                                        <p:cTn id="71" dur="500">
                                          <p:stCondLst>
                                            <p:cond delay="0"/>
                                          </p:stCondLst>
                                        </p:cTn>
                                        <p:tgtEl>
                                          <p:spTgt spid="8"/>
                                        </p:tgtEl>
                                      </p:cBhvr>
                                    </p:animEffect>
                                    <p:anim to="" calcmode="lin" valueType="num">
                                      <p:cBhvr>
                                        <p:cTn id="72"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73"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6" grpId="0"/>
      <p:bldP spid="6" grpId="1"/>
      <p:bldP spid="4" grpId="2"/>
      <p:bldP spid="10" grpId="0"/>
      <p:bldP spid="10" grpId="1"/>
      <p:bldP spid="10" grpId="2"/>
      <p:bldP spid="3074" grpId="0"/>
      <p:bldP spid="3074" grpId="1"/>
      <p:bldP spid="8" grpId="0"/>
      <p:bldP spid="9" grpId="0"/>
      <p:bldP spid="9"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696B2-18A3-4A02-87D8-6EBC1655AA6D}"/>
              </a:ext>
            </a:extLst>
          </p:cNvPr>
          <p:cNvPicPr>
            <a:picLocks noChangeAspect="1"/>
          </p:cNvPicPr>
          <p:nvPr/>
        </p:nvPicPr>
        <p:blipFill rotWithShape="1">
          <a:blip r:embed="rId3">
            <a:extLst>
              <a:ext uri="{28A0092B-C50C-407E-A947-70E740481C1C}">
                <a14:useLocalDpi xmlns:a14="http://schemas.microsoft.com/office/drawing/2010/main" val="0"/>
              </a:ext>
            </a:extLst>
          </a:blip>
          <a:srcRect l="11928"/>
          <a:stretch/>
        </p:blipFill>
        <p:spPr>
          <a:xfrm>
            <a:off x="0" y="0"/>
            <a:ext cx="9144000" cy="6858000"/>
          </a:xfrm>
          <a:prstGeom prst="rect">
            <a:avLst/>
          </a:prstGeom>
        </p:spPr>
      </p:pic>
      <p:sp>
        <p:nvSpPr>
          <p:cNvPr id="4" name="Title 1">
            <a:extLst>
              <a:ext uri="{FF2B5EF4-FFF2-40B4-BE49-F238E27FC236}">
                <a16:creationId xmlns:a16="http://schemas.microsoft.com/office/drawing/2014/main" id="{E5BB261C-DC74-4186-93B1-A1C4B6C19004}"/>
              </a:ext>
            </a:extLst>
          </p:cNvPr>
          <p:cNvSpPr txBox="1">
            <a:spLocks/>
          </p:cNvSpPr>
          <p:nvPr/>
        </p:nvSpPr>
        <p:spPr>
          <a:xfrm>
            <a:off x="1686568" y="2333118"/>
            <a:ext cx="186107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desire</a:t>
            </a:r>
          </a:p>
        </p:txBody>
      </p:sp>
      <p:sp>
        <p:nvSpPr>
          <p:cNvPr id="3074" name="Rectangle 2"/>
          <p:cNvSpPr>
            <a:spLocks noGrp="1" noChangeArrowheads="1"/>
          </p:cNvSpPr>
          <p:nvPr>
            <p:ph type="title"/>
          </p:nvPr>
        </p:nvSpPr>
        <p:spPr>
          <a:xfrm>
            <a:off x="457200" y="1610102"/>
            <a:ext cx="8229600" cy="363779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 not be envious of evil men, Nor desire to be with them; For their heart devises violence, And their lips talk of troublemaking.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24:1-2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8" name="Title 1"/>
          <p:cNvSpPr txBox="1">
            <a:spLocks/>
          </p:cNvSpPr>
          <p:nvPr/>
        </p:nvSpPr>
        <p:spPr>
          <a:xfrm>
            <a:off x="3660642" y="2290996"/>
            <a:ext cx="418513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does not bridle</a:t>
            </a:r>
          </a:p>
        </p:txBody>
      </p:sp>
      <p:sp>
        <p:nvSpPr>
          <p:cNvPr id="7" name="Rectangle 2"/>
          <p:cNvSpPr txBox="1">
            <a:spLocks noChangeArrowheads="1"/>
          </p:cNvSpPr>
          <p:nvPr/>
        </p:nvSpPr>
        <p:spPr bwMode="auto">
          <a:xfrm>
            <a:off x="281353" y="1563210"/>
            <a:ext cx="8475785" cy="363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anyone among you thinks he is religious, and does not bridle his tongue but deceives his own heart, this one's religion is useless.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James 1:26</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Heart 5"/>
          <p:cNvSpPr/>
          <p:nvPr/>
        </p:nvSpPr>
        <p:spPr bwMode="auto">
          <a:xfrm>
            <a:off x="2354406" y="3187840"/>
            <a:ext cx="609600" cy="685800"/>
          </a:xfrm>
          <a:prstGeom prst="heart">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9" name="Title 1"/>
          <p:cNvSpPr txBox="1">
            <a:spLocks/>
          </p:cNvSpPr>
          <p:nvPr/>
        </p:nvSpPr>
        <p:spPr>
          <a:xfrm>
            <a:off x="3425013" y="2205544"/>
            <a:ext cx="4541282"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self-control</a:t>
            </a:r>
          </a:p>
        </p:txBody>
      </p:sp>
      <p:sp>
        <p:nvSpPr>
          <p:cNvPr id="10"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4433384" y="3718051"/>
            <a:ext cx="3894269" cy="80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3175"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troublemaking</a:t>
            </a:r>
          </a:p>
        </p:txBody>
      </p:sp>
      <p:sp>
        <p:nvSpPr>
          <p:cNvPr id="11" name="Rectangle 2">
            <a:extLst>
              <a:ext uri="{FF2B5EF4-FFF2-40B4-BE49-F238E27FC236}">
                <a16:creationId xmlns:a16="http://schemas.microsoft.com/office/drawing/2014/main" id="{07774FD9-E4D9-44DF-949E-636EF9C68A65}"/>
              </a:ext>
            </a:extLst>
          </p:cNvPr>
          <p:cNvSpPr txBox="1">
            <a:spLocks noChangeArrowheads="1"/>
          </p:cNvSpPr>
          <p:nvPr/>
        </p:nvSpPr>
        <p:spPr bwMode="auto">
          <a:xfrm>
            <a:off x="4916245" y="3105426"/>
            <a:ext cx="2551355" cy="70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3175"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violence</a:t>
            </a:r>
          </a:p>
        </p:txBody>
      </p:sp>
    </p:spTree>
    <p:extLst>
      <p:ext uri="{BB962C8B-B14F-4D97-AF65-F5344CB8AC3E}">
        <p14:creationId xmlns:p14="http://schemas.microsoft.com/office/powerpoint/2010/main" val="32650093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100000">
                                          <p:val>
                                            <p:strVal val="#ppt_x"/>
                                          </p:val>
                                        </p:tav>
                                      </p:tavLst>
                                    </p:anim>
                                    <p:anim calcmode="lin" valueType="num">
                                      <p:cBhvr>
                                        <p:cTn id="8" dur="500" fill="hold"/>
                                        <p:tgtEl>
                                          <p:spTgt spid="3074"/>
                                        </p:tgtEl>
                                        <p:attrNameLst>
                                          <p:attrName>ppt_y</p:attrName>
                                        </p:attrNameLst>
                                      </p:cBhvr>
                                      <p:tavLst>
                                        <p:tav tm="0">
                                          <p:val>
                                            <p:strVal val="#ppt_y-#ppt_h/2"/>
                                          </p:val>
                                        </p:tav>
                                        <p:tav tm="100000">
                                          <p:val>
                                            <p:strVal val="#ppt_y"/>
                                          </p:val>
                                        </p:tav>
                                      </p:tavLst>
                                    </p:anim>
                                    <p:anim calcmode="lin" valueType="num">
                                      <p:cBhvr>
                                        <p:cTn id="9" dur="500" fill="hold"/>
                                        <p:tgtEl>
                                          <p:spTgt spid="3074"/>
                                        </p:tgtEl>
                                        <p:attrNameLst>
                                          <p:attrName>ppt_w</p:attrName>
                                        </p:attrNameLst>
                                      </p:cBhvr>
                                      <p:tavLst>
                                        <p:tav tm="0">
                                          <p:val>
                                            <p:strVal val="#ppt_w"/>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19" presetClass="emph" presetSubtype="0" fill="hold" grpId="4" nodeType="afterEffect">
                                  <p:stCondLst>
                                    <p:cond delay="0"/>
                                  </p:stCondLst>
                                  <p:childTnLst>
                                    <p:animClr clrSpc="rgb" dir="cw">
                                      <p:cBhvr override="childStyle">
                                        <p:cTn id="25" dur="500" fill="hold"/>
                                        <p:tgtEl>
                                          <p:spTgt spid="6"/>
                                        </p:tgtEl>
                                        <p:attrNameLst>
                                          <p:attrName>style.color</p:attrName>
                                        </p:attrNameLst>
                                      </p:cBhvr>
                                      <p:to>
                                        <a:schemeClr val="tx1"/>
                                      </p:to>
                                    </p:animClr>
                                    <p:animClr clrSpc="rgb" dir="cw">
                                      <p:cBhvr>
                                        <p:cTn id="26" dur="500" fill="hold"/>
                                        <p:tgtEl>
                                          <p:spTgt spid="6"/>
                                        </p:tgtEl>
                                        <p:attrNameLst>
                                          <p:attrName>fillcolor</p:attrName>
                                        </p:attrNameLst>
                                      </p:cBhvr>
                                      <p:to>
                                        <a:schemeClr val="tx1"/>
                                      </p:to>
                                    </p:animClr>
                                    <p:set>
                                      <p:cBhvr>
                                        <p:cTn id="27" dur="500" fill="hold"/>
                                        <p:tgtEl>
                                          <p:spTgt spid="6"/>
                                        </p:tgtEl>
                                        <p:attrNameLst>
                                          <p:attrName>fill.type</p:attrName>
                                        </p:attrNameLst>
                                      </p:cBhvr>
                                      <p:to>
                                        <p:strVal val="solid"/>
                                      </p:to>
                                    </p:set>
                                    <p:set>
                                      <p:cBhvr>
                                        <p:cTn id="28" dur="500" fill="hold"/>
                                        <p:tgtEl>
                                          <p:spTgt spid="6"/>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1"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40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5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250" fill="hold"/>
                                        <p:tgtEl>
                                          <p:spTgt spid="7"/>
                                        </p:tgtEl>
                                        <p:attrNameLst>
                                          <p:attrName>ppt_w</p:attrName>
                                        </p:attrNameLst>
                                      </p:cBhvr>
                                      <p:tavLst>
                                        <p:tav tm="0">
                                          <p:val>
                                            <p:fltVal val="0"/>
                                          </p:val>
                                        </p:tav>
                                        <p:tav tm="100000">
                                          <p:val>
                                            <p:strVal val="#ppt_w"/>
                                          </p:val>
                                        </p:tav>
                                      </p:tavLst>
                                    </p:anim>
                                    <p:anim calcmode="lin" valueType="num">
                                      <p:cBhvr>
                                        <p:cTn id="42" dur="1250" fill="hold"/>
                                        <p:tgtEl>
                                          <p:spTgt spid="7"/>
                                        </p:tgtEl>
                                        <p:attrNameLst>
                                          <p:attrName>ppt_h</p:attrName>
                                        </p:attrNameLst>
                                      </p:cBhvr>
                                      <p:tavLst>
                                        <p:tav tm="0">
                                          <p:val>
                                            <p:fltVal val="0"/>
                                          </p:val>
                                        </p:tav>
                                        <p:tav tm="100000">
                                          <p:val>
                                            <p:strVal val="#ppt_h"/>
                                          </p:val>
                                        </p:tav>
                                      </p:tavLst>
                                    </p:anim>
                                    <p:anim calcmode="lin" valueType="num">
                                      <p:cBhvr>
                                        <p:cTn id="43" dur="1250" fill="hold"/>
                                        <p:tgtEl>
                                          <p:spTgt spid="7"/>
                                        </p:tgtEl>
                                        <p:attrNameLst>
                                          <p:attrName>ppt_x</p:attrName>
                                        </p:attrNameLst>
                                      </p:cBhvr>
                                      <p:tavLst>
                                        <p:tav tm="0" fmla="#ppt_x+(cos(-2*pi*(1-$))*-#ppt_x-sin(-2*pi*(1-$))*(1-#ppt_y))*(1-$)">
                                          <p:val>
                                            <p:fltVal val="0"/>
                                          </p:val>
                                        </p:tav>
                                        <p:tav tm="100000">
                                          <p:val>
                                            <p:fltVal val="1"/>
                                          </p:val>
                                        </p:tav>
                                      </p:tavLst>
                                    </p:anim>
                                    <p:anim calcmode="lin" valueType="num">
                                      <p:cBhvr>
                                        <p:cTn id="44" dur="1250" fill="hold"/>
                                        <p:tgtEl>
                                          <p:spTgt spid="7"/>
                                        </p:tgtEl>
                                        <p:attrNameLst>
                                          <p:attrName>ppt_y</p:attrName>
                                        </p:attrNameLst>
                                      </p:cBhvr>
                                      <p:tavLst>
                                        <p:tav tm="0" fmla="#ppt_y+(sin(-2*pi*(1-$))*-#ppt_x+cos(-2*pi*(1-$))*(1-#ppt_y))*(1-$)">
                                          <p:val>
                                            <p:fltVal val="0"/>
                                          </p:val>
                                        </p:tav>
                                        <p:tav tm="100000">
                                          <p:val>
                                            <p:fltVal val="1"/>
                                          </p:val>
                                        </p:tav>
                                      </p:tavLst>
                                    </p:anim>
                                  </p:childTnLst>
                                </p:cTn>
                              </p:par>
                              <p:par>
                                <p:cTn id="45" presetID="10" presetClass="exit" presetSubtype="0" fill="hold" grpId="1" nodeType="withEffect">
                                  <p:stCondLst>
                                    <p:cond delay="0"/>
                                  </p:stCondLst>
                                  <p:childTnLst>
                                    <p:animEffect transition="out" filter="fade">
                                      <p:cBhvr>
                                        <p:cTn id="46" dur="1250"/>
                                        <p:tgtEl>
                                          <p:spTgt spid="3074"/>
                                        </p:tgtEl>
                                      </p:cBhvr>
                                    </p:animEffect>
                                    <p:set>
                                      <p:cBhvr>
                                        <p:cTn id="47" dur="1" fill="hold">
                                          <p:stCondLst>
                                            <p:cond delay="1249"/>
                                          </p:stCondLst>
                                        </p:cTn>
                                        <p:tgtEl>
                                          <p:spTgt spid="3074"/>
                                        </p:tgtEl>
                                        <p:attrNameLst>
                                          <p:attrName>style.visibility</p:attrName>
                                        </p:attrNameLst>
                                      </p:cBhvr>
                                      <p:to>
                                        <p:strVal val="hidden"/>
                                      </p:to>
                                    </p:set>
                                  </p:childTnLst>
                                </p:cTn>
                              </p:par>
                              <p:par>
                                <p:cTn id="48" presetID="22" presetClass="exit" presetSubtype="1" fill="hold" grpId="1" nodeType="withEffect">
                                  <p:stCondLst>
                                    <p:cond delay="0"/>
                                  </p:stCondLst>
                                  <p:childTnLst>
                                    <p:animEffect transition="out" filter="wipe(up)">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22" presetClass="exit" presetSubtype="1" fill="hold" grpId="2" nodeType="withEffect">
                                  <p:stCondLst>
                                    <p:cond delay="250"/>
                                  </p:stCondLst>
                                  <p:childTnLst>
                                    <p:animEffect transition="out" filter="wipe(up)">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250"/>
                                        <p:tgtEl>
                                          <p:spTgt spid="4"/>
                                        </p:tgtEl>
                                      </p:cBhvr>
                                    </p:animEffect>
                                    <p:set>
                                      <p:cBhvr>
                                        <p:cTn id="56" dur="1" fill="hold">
                                          <p:stCondLst>
                                            <p:cond delay="249"/>
                                          </p:stCondLst>
                                        </p:cTn>
                                        <p:tgtEl>
                                          <p:spTgt spid="4"/>
                                        </p:tgtEl>
                                        <p:attrNameLst>
                                          <p:attrName>style.visibility</p:attrName>
                                        </p:attrNameLst>
                                      </p:cBhvr>
                                      <p:to>
                                        <p:strVal val="hidden"/>
                                      </p:to>
                                    </p:set>
                                  </p:childTnLst>
                                </p:cTn>
                              </p:par>
                              <p:par>
                                <p:cTn id="57" presetID="23" presetClass="exit" presetSubtype="16" fill="hold" grpId="1" nodeType="withEffect">
                                  <p:stCondLst>
                                    <p:cond delay="250"/>
                                  </p:stCondLst>
                                  <p:childTnLst>
                                    <p:anim calcmode="lin" valueType="num">
                                      <p:cBhvr>
                                        <p:cTn id="58" dur="1000"/>
                                        <p:tgtEl>
                                          <p:spTgt spid="6"/>
                                        </p:tgtEl>
                                        <p:attrNameLst>
                                          <p:attrName>ppt_w</p:attrName>
                                        </p:attrNameLst>
                                      </p:cBhvr>
                                      <p:tavLst>
                                        <p:tav tm="0">
                                          <p:val>
                                            <p:strVal val="ppt_w"/>
                                          </p:val>
                                        </p:tav>
                                        <p:tav tm="100000">
                                          <p:val>
                                            <p:strVal val="4*ppt_w"/>
                                          </p:val>
                                        </p:tav>
                                      </p:tavLst>
                                    </p:anim>
                                    <p:anim calcmode="lin" valueType="num">
                                      <p:cBhvr>
                                        <p:cTn id="59" dur="1000"/>
                                        <p:tgtEl>
                                          <p:spTgt spid="6"/>
                                        </p:tgtEl>
                                        <p:attrNameLst>
                                          <p:attrName>ppt_h</p:attrName>
                                        </p:attrNameLst>
                                      </p:cBhvr>
                                      <p:tavLst>
                                        <p:tav tm="0">
                                          <p:val>
                                            <p:strVal val="ppt_h"/>
                                          </p:val>
                                        </p:tav>
                                        <p:tav tm="100000">
                                          <p:val>
                                            <p:strVal val="4*ppt_h"/>
                                          </p:val>
                                        </p:tav>
                                      </p:tavLst>
                                    </p:anim>
                                    <p:set>
                                      <p:cBhvr>
                                        <p:cTn id="60" dur="1" fill="hold">
                                          <p:stCondLst>
                                            <p:cond delay="999"/>
                                          </p:stCondLst>
                                        </p:cTn>
                                        <p:tgtEl>
                                          <p:spTgt spid="6"/>
                                        </p:tgtEl>
                                        <p:attrNameLst>
                                          <p:attrName>style.visibility</p:attrName>
                                        </p:attrNameLst>
                                      </p:cBhvr>
                                      <p:to>
                                        <p:strVal val="hidden"/>
                                      </p:to>
                                    </p:set>
                                  </p:childTnLst>
                                </p:cTn>
                              </p:par>
                              <p:par>
                                <p:cTn id="61" presetID="10" presetClass="exit" presetSubtype="0" fill="hold" grpId="2" nodeType="withEffect">
                                  <p:stCondLst>
                                    <p:cond delay="250"/>
                                  </p:stCondLst>
                                  <p:childTnLst>
                                    <p:animEffect transition="out" filter="fade">
                                      <p:cBhvr>
                                        <p:cTn id="62" dur="1000"/>
                                        <p:tgtEl>
                                          <p:spTgt spid="6"/>
                                        </p:tgtEl>
                                      </p:cBhvr>
                                    </p:animEffect>
                                    <p:set>
                                      <p:cBhvr>
                                        <p:cTn id="63" dur="1" fill="hold">
                                          <p:stCondLst>
                                            <p:cond delay="999"/>
                                          </p:stCondLst>
                                        </p:cTn>
                                        <p:tgtEl>
                                          <p:spTgt spid="6"/>
                                        </p:tgtEl>
                                        <p:attrNameLst>
                                          <p:attrName>style.visibility</p:attrName>
                                        </p:attrNameLst>
                                      </p:cBhvr>
                                      <p:to>
                                        <p:strVal val="hidden"/>
                                      </p:to>
                                    </p:set>
                                  </p:childTnLst>
                                </p:cTn>
                              </p:par>
                              <p:par>
                                <p:cTn id="64" presetID="42" presetClass="path" presetSubtype="0" accel="50000" decel="50000" fill="hold" grpId="3" nodeType="withEffect">
                                  <p:stCondLst>
                                    <p:cond delay="250"/>
                                  </p:stCondLst>
                                  <p:childTnLst>
                                    <p:animMotion origin="layout" path="M 1.38889E-6 -4.81481E-6 L 0.53871 -0.0037 " pathEditMode="relative" rAng="0" ptsTypes="AA">
                                      <p:cBhvr>
                                        <p:cTn id="65" dur="1000" fill="hold"/>
                                        <p:tgtEl>
                                          <p:spTgt spid="6"/>
                                        </p:tgtEl>
                                        <p:attrNameLst>
                                          <p:attrName>ppt_x</p:attrName>
                                          <p:attrName>ppt_y</p:attrName>
                                        </p:attrNameLst>
                                      </p:cBhvr>
                                      <p:rCtr x="26927" y="-185"/>
                                    </p:animMotion>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500"/>
                                        <p:tgtEl>
                                          <p:spTgt spid="8"/>
                                        </p:tgtEl>
                                      </p:cBhvr>
                                    </p:animEffect>
                                  </p:childTnLst>
                                </p:cTn>
                              </p:par>
                              <p:par>
                                <p:cTn id="71" presetID="18" presetClass="emph" presetSubtype="0" fill="hold" grpId="1" nodeType="withEffect">
                                  <p:stCondLst>
                                    <p:cond delay="0"/>
                                  </p:stCondLst>
                                  <p:childTnLst>
                                    <p:set>
                                      <p:cBhvr override="childStyle">
                                        <p:cTn id="72" dur="500" fill="hold"/>
                                        <p:tgtEl>
                                          <p:spTgt spid="8"/>
                                        </p:tgtEl>
                                        <p:attrNameLst>
                                          <p:attrName>style.textDecorationUnderline</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0"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dissolve">
                                      <p:cBhvr>
                                        <p:cTn id="77" dur="500">
                                          <p:stCondLst>
                                            <p:cond delay="0"/>
                                          </p:stCondLst>
                                        </p:cTn>
                                        <p:tgtEl>
                                          <p:spTgt spid="9"/>
                                        </p:tgtEl>
                                      </p:cBhvr>
                                    </p:animEffect>
                                    <p:anim to="" calcmode="lin" valueType="num">
                                      <p:cBhvr>
                                        <p:cTn id="78"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79"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8" grpId="0"/>
      <p:bldP spid="8" grpId="1"/>
      <p:bldP spid="7" grpId="0"/>
      <p:bldP spid="6" grpId="0" animBg="1"/>
      <p:bldP spid="6" grpId="1" animBg="1"/>
      <p:bldP spid="6" grpId="2" animBg="1"/>
      <p:bldP spid="6" grpId="3" animBg="1"/>
      <p:bldP spid="6" grpId="4" animBg="1"/>
      <p:bldP spid="9" grpId="0"/>
      <p:bldP spid="10" grpId="1"/>
      <p:bldP spid="10" grpId="2"/>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36008-C41E-47B5-BD70-ADA6C94E0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970" y="5232907"/>
            <a:ext cx="3930060" cy="1541200"/>
          </a:xfrm>
          <a:prstGeom prst="rect">
            <a:avLst/>
          </a:prstGeom>
        </p:spPr>
      </p:pic>
      <p:pic>
        <p:nvPicPr>
          <p:cNvPr id="3" name="Picture 2">
            <a:extLst>
              <a:ext uri="{FF2B5EF4-FFF2-40B4-BE49-F238E27FC236}">
                <a16:creationId xmlns:a16="http://schemas.microsoft.com/office/drawing/2014/main" id="{1D0A51A9-09AA-4E33-A65C-F7BEB6F63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436" y="2357437"/>
            <a:ext cx="2143125" cy="2143125"/>
          </a:xfrm>
          <a:prstGeom prst="rect">
            <a:avLst/>
          </a:prstGeom>
        </p:spPr>
      </p:pic>
      <p:sp>
        <p:nvSpPr>
          <p:cNvPr id="6" name="Title 1">
            <a:extLst>
              <a:ext uri="{FF2B5EF4-FFF2-40B4-BE49-F238E27FC236}">
                <a16:creationId xmlns:a16="http://schemas.microsoft.com/office/drawing/2014/main" id="{FB8D5F9D-75B4-47DC-852C-0F1E29F93BEE}"/>
              </a:ext>
            </a:extLst>
          </p:cNvPr>
          <p:cNvSpPr txBox="1">
            <a:spLocks/>
          </p:cNvSpPr>
          <p:nvPr/>
        </p:nvSpPr>
        <p:spPr>
          <a:xfrm>
            <a:off x="3645693" y="3944795"/>
            <a:ext cx="31496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those things</a:t>
            </a:r>
          </a:p>
        </p:txBody>
      </p:sp>
      <p:sp>
        <p:nvSpPr>
          <p:cNvPr id="7" name="Title 1">
            <a:extLst>
              <a:ext uri="{FF2B5EF4-FFF2-40B4-BE49-F238E27FC236}">
                <a16:creationId xmlns:a16="http://schemas.microsoft.com/office/drawing/2014/main" id="{F04CA8D8-BB3C-4839-AEC5-51092C431B36}"/>
              </a:ext>
            </a:extLst>
          </p:cNvPr>
          <p:cNvSpPr txBox="1">
            <a:spLocks/>
          </p:cNvSpPr>
          <p:nvPr/>
        </p:nvSpPr>
        <p:spPr>
          <a:xfrm>
            <a:off x="1908745" y="4621454"/>
            <a:ext cx="27432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fitting</a:t>
            </a:r>
          </a:p>
        </p:txBody>
      </p:sp>
      <p:sp>
        <p:nvSpPr>
          <p:cNvPr id="8" name="Title 1">
            <a:extLst>
              <a:ext uri="{FF2B5EF4-FFF2-40B4-BE49-F238E27FC236}">
                <a16:creationId xmlns:a16="http://schemas.microsoft.com/office/drawing/2014/main" id="{FB8D5F9D-75B4-47DC-852C-0F1E29F93BEE}"/>
              </a:ext>
            </a:extLst>
          </p:cNvPr>
          <p:cNvSpPr txBox="1">
            <a:spLocks/>
          </p:cNvSpPr>
          <p:nvPr/>
        </p:nvSpPr>
        <p:spPr>
          <a:xfrm>
            <a:off x="5735003" y="1933138"/>
            <a:ext cx="264366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a:outerShdw blurRad="63500" dir="3600000" algn="tl" rotWithShape="0">
                    <a:srgbClr val="000000">
                      <a:alpha val="70000"/>
                    </a:srgbClr>
                  </a:outerShdw>
                </a:effectLst>
                <a:latin typeface="Calibri" panose="020F0502020204030204" pitchFamily="34" charset="0"/>
              </a:rPr>
              <a:t>not like to</a:t>
            </a:r>
          </a:p>
        </p:txBody>
      </p:sp>
      <p:sp>
        <p:nvSpPr>
          <p:cNvPr id="9" name="Title 1">
            <a:extLst>
              <a:ext uri="{FF2B5EF4-FFF2-40B4-BE49-F238E27FC236}">
                <a16:creationId xmlns:a16="http://schemas.microsoft.com/office/drawing/2014/main" id="{FB8D5F9D-75B4-47DC-852C-0F1E29F93BEE}"/>
              </a:ext>
            </a:extLst>
          </p:cNvPr>
          <p:cNvSpPr txBox="1">
            <a:spLocks/>
          </p:cNvSpPr>
          <p:nvPr/>
        </p:nvSpPr>
        <p:spPr>
          <a:xfrm>
            <a:off x="675322" y="2602435"/>
            <a:ext cx="765809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outerShdw blurRad="63500" dir="3600000" algn="tl" rotWithShape="0">
                    <a:srgbClr val="000000">
                      <a:alpha val="70000"/>
                    </a:srgbClr>
                  </a:outerShdw>
                </a:effectLst>
                <a:latin typeface="Calibri" panose="020F0502020204030204" pitchFamily="34" charset="0"/>
              </a:rPr>
              <a:t>retain God in their knowledge</a:t>
            </a:r>
          </a:p>
        </p:txBody>
      </p:sp>
      <p:sp>
        <p:nvSpPr>
          <p:cNvPr id="3074" name="Rectangle 2"/>
          <p:cNvSpPr>
            <a:spLocks noGrp="1" noChangeArrowheads="1"/>
          </p:cNvSpPr>
          <p:nvPr>
            <p:ph type="title"/>
          </p:nvPr>
        </p:nvSpPr>
        <p:spPr>
          <a:xfrm>
            <a:off x="457199" y="1926056"/>
            <a:ext cx="8229600" cy="360781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even as they did not like to retain God in their knowledge, God gave them over to a debased mind, to do those things which are not fitting; …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1:28 </a:t>
            </a:r>
          </a:p>
        </p:txBody>
      </p:sp>
      <p:sp>
        <p:nvSpPr>
          <p:cNvPr id="10" name="Rectangle 9"/>
          <p:cNvSpPr>
            <a:spLocks noChangeArrowheads="1"/>
          </p:cNvSpPr>
          <p:nvPr/>
        </p:nvSpPr>
        <p:spPr bwMode="auto">
          <a:xfrm>
            <a:off x="3443440" y="257512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3154762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100"/>
                                  </p:stCondLst>
                                  <p:childTnLst>
                                    <p:animMotion origin="layout" path="M 0 0 L 0 -0.33704 " pathEditMode="relative" rAng="0" ptsTypes="AA">
                                      <p:cBhvr>
                                        <p:cTn id="6" dur="1500" fill="hold"/>
                                        <p:tgtEl>
                                          <p:spTgt spid="3"/>
                                        </p:tgtEl>
                                        <p:attrNameLst>
                                          <p:attrName>ppt_x</p:attrName>
                                          <p:attrName>ppt_y</p:attrName>
                                        </p:attrNameLst>
                                      </p:cBhvr>
                                      <p:rCtr x="0" y="-16852"/>
                                    </p:animMotion>
                                  </p:childTnLst>
                                </p:cTn>
                              </p:par>
                              <p:par>
                                <p:cTn id="7" presetID="15" presetClass="entr" presetSubtype="0" fill="hold" grpId="0" nodeType="withEffect">
                                  <p:stCondLst>
                                    <p:cond delay="750"/>
                                  </p:stCondLst>
                                  <p:childTnLst>
                                    <p:set>
                                      <p:cBhvr>
                                        <p:cTn id="8" dur="1" fill="hold">
                                          <p:stCondLst>
                                            <p:cond delay="0"/>
                                          </p:stCondLst>
                                        </p:cTn>
                                        <p:tgtEl>
                                          <p:spTgt spid="3074"/>
                                        </p:tgtEl>
                                        <p:attrNameLst>
                                          <p:attrName>style.visibility</p:attrName>
                                        </p:attrNameLst>
                                      </p:cBhvr>
                                      <p:to>
                                        <p:strVal val="visible"/>
                                      </p:to>
                                    </p:set>
                                    <p:anim calcmode="lin" valueType="num">
                                      <p:cBhvr>
                                        <p:cTn id="9" dur="1000" fill="hold"/>
                                        <p:tgtEl>
                                          <p:spTgt spid="3074"/>
                                        </p:tgtEl>
                                        <p:attrNameLst>
                                          <p:attrName>ppt_w</p:attrName>
                                        </p:attrNameLst>
                                      </p:cBhvr>
                                      <p:tavLst>
                                        <p:tav tm="0">
                                          <p:val>
                                            <p:fltVal val="0"/>
                                          </p:val>
                                        </p:tav>
                                        <p:tav tm="100000">
                                          <p:val>
                                            <p:strVal val="#ppt_w"/>
                                          </p:val>
                                        </p:tav>
                                      </p:tavLst>
                                    </p:anim>
                                    <p:anim calcmode="lin" valueType="num">
                                      <p:cBhvr>
                                        <p:cTn id="10" dur="1000" fill="hold"/>
                                        <p:tgtEl>
                                          <p:spTgt spid="3074"/>
                                        </p:tgtEl>
                                        <p:attrNameLst>
                                          <p:attrName>ppt_h</p:attrName>
                                        </p:attrNameLst>
                                      </p:cBhvr>
                                      <p:tavLst>
                                        <p:tav tm="0">
                                          <p:val>
                                            <p:fltVal val="0"/>
                                          </p:val>
                                        </p:tav>
                                        <p:tav tm="100000">
                                          <p:val>
                                            <p:strVal val="#ppt_h"/>
                                          </p:val>
                                        </p:tav>
                                      </p:tavLst>
                                    </p:anim>
                                    <p:anim calcmode="lin" valueType="num">
                                      <p:cBhvr>
                                        <p:cTn id="11"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2"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8" presetClass="emph" presetSubtype="0" fill="hold" grpId="1" nodeType="withEffect">
                                  <p:stCondLst>
                                    <p:cond delay="0"/>
                                  </p:stCondLst>
                                  <p:childTnLst>
                                    <p:set>
                                      <p:cBhvr override="childStyle">
                                        <p:cTn id="19" dur="500" fill="hold"/>
                                        <p:tgtEl>
                                          <p:spTgt spid="6"/>
                                        </p:tgtEl>
                                        <p:attrNameLst>
                                          <p:attrName>style.textDecorationUnderline</p:attrName>
                                        </p:attrNameLst>
                                      </p:cBhvr>
                                      <p:to>
                                        <p:strVal val="true"/>
                                      </p:to>
                                    </p:set>
                                  </p:childTnLst>
                                </p:cTn>
                              </p:par>
                              <p:par>
                                <p:cTn id="20" presetID="22" presetClass="entr" presetSubtype="8"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8" presetClass="emph" presetSubtype="0" fill="hold" grpId="1" nodeType="withEffect">
                                  <p:stCondLst>
                                    <p:cond delay="400"/>
                                  </p:stCondLst>
                                  <p:childTnLst>
                                    <p:set>
                                      <p:cBhvr override="childStyle">
                                        <p:cTn id="24" dur="500" fill="hold"/>
                                        <p:tgtEl>
                                          <p:spTgt spid="7"/>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xit" presetSubtype="8" fill="hold" grpId="3" nodeType="clickEffect">
                                  <p:stCondLst>
                                    <p:cond delay="0"/>
                                  </p:stCondLst>
                                  <p:childTnLst>
                                    <p:animEffect transition="out" filter="wipe(left)">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22" presetClass="exit" presetSubtype="8" fill="hold" grpId="3" nodeType="withEffect">
                                  <p:stCondLst>
                                    <p:cond delay="250"/>
                                  </p:stCondLst>
                                  <p:childTnLst>
                                    <p:animEffect transition="out" filter="wipe(left)">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22" presetClass="entr" presetSubtype="8" fill="hold" grpId="0" nodeType="with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18" presetClass="emph" presetSubtype="0" fill="hold" grpId="1" nodeType="withEffect">
                                  <p:stCondLst>
                                    <p:cond delay="500"/>
                                  </p:stCondLst>
                                  <p:childTnLst>
                                    <p:set>
                                      <p:cBhvr override="childStyle">
                                        <p:cTn id="44" dur="500" fill="hold"/>
                                        <p:tgtEl>
                                          <p:spTgt spid="8"/>
                                        </p:tgtEl>
                                        <p:attrNameLst>
                                          <p:attrName>style.textDecorationUnderline</p:attrName>
                                        </p:attrNameLst>
                                      </p:cBhvr>
                                      <p:to>
                                        <p:strVal val="true"/>
                                      </p:to>
                                    </p:set>
                                  </p:childTnLst>
                                </p:cTn>
                              </p:par>
                              <p:par>
                                <p:cTn id="45" presetID="22" presetClass="entr" presetSubtype="8" fill="hold" grpId="0" nodeType="withEffect">
                                  <p:stCondLst>
                                    <p:cond delay="75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750"/>
                                        <p:tgtEl>
                                          <p:spTgt spid="9"/>
                                        </p:tgtEl>
                                      </p:cBhvr>
                                    </p:animEffect>
                                  </p:childTnLst>
                                </p:cTn>
                              </p:par>
                              <p:par>
                                <p:cTn id="48" presetID="18" presetClass="emph" presetSubtype="0" fill="hold" grpId="1" nodeType="withEffect">
                                  <p:stCondLst>
                                    <p:cond delay="750"/>
                                  </p:stCondLst>
                                  <p:childTnLst>
                                    <p:set>
                                      <p:cBhvr override="childStyle">
                                        <p:cTn id="49" dur="750" fill="hold"/>
                                        <p:tgtEl>
                                          <p:spTgt spid="9"/>
                                        </p:tgtEl>
                                        <p:attrNameLst>
                                          <p:attrName>style.textDecorationUnderline</p:attrName>
                                        </p:attrNameLst>
                                      </p:cBhvr>
                                      <p:to>
                                        <p:strVal val="true"/>
                                      </p:to>
                                    </p:set>
                                  </p:childTnLst>
                                </p:cTn>
                              </p:par>
                            </p:childTnLst>
                          </p:cTn>
                        </p:par>
                        <p:par>
                          <p:cTn id="50" fill="hold">
                            <p:stCondLst>
                              <p:cond delay="1500"/>
                            </p:stCondLst>
                            <p:childTnLst>
                              <p:par>
                                <p:cTn id="51" presetID="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stCondLst>
                                            <p:cond delay="0"/>
                                          </p:stCondLst>
                                        </p:cTn>
                                        <p:tgtEl>
                                          <p:spTgt spid="10"/>
                                        </p:tgtEl>
                                      </p:cBhvr>
                                    </p:animEffect>
                                    <p:anim to="" calcmode="lin" valueType="num">
                                      <p:cBhvr>
                                        <p:cTn id="54"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55"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3"/>
      <p:bldP spid="7" grpId="0"/>
      <p:bldP spid="7" grpId="1"/>
      <p:bldP spid="7" grpId="3"/>
      <p:bldP spid="8" grpId="0"/>
      <p:bldP spid="8" grpId="1"/>
      <p:bldP spid="9" grpId="0"/>
      <p:bldP spid="9" grpId="1"/>
      <p:bldP spid="3074" grpId="0"/>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3510</TotalTime>
  <Words>1823</Words>
  <Application>Microsoft Office PowerPoint</Application>
  <PresentationFormat>On-screen Show (4:3)</PresentationFormat>
  <Paragraphs>206</Paragraphs>
  <Slides>30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Abadi</vt:lpstr>
      <vt:lpstr>Arial</vt:lpstr>
      <vt:lpstr>Berlin Sans FB Demi</vt:lpstr>
      <vt:lpstr>Calibri</vt:lpstr>
      <vt:lpstr>Char BB</vt:lpstr>
      <vt:lpstr>Rockwell Extra Bold</vt:lpstr>
      <vt:lpstr>Default Design</vt:lpstr>
      <vt:lpstr>PowerPoint Presentation</vt:lpstr>
      <vt:lpstr>PowerPoint Presentation</vt:lpstr>
      <vt:lpstr>For wrath kills a foolish man, And envy slays a simple one. — Job 5:2  </vt:lpstr>
      <vt:lpstr>They wander up and down for food, And howl if they are not satisfied. — Psalms 59:15 </vt:lpstr>
      <vt:lpstr>But as for me, my feet had almost stumbled; My steps had nearly slipped. For I was envious of the boastful, When I saw the prosperity of the wicked. — Psalms 73:2-3</vt:lpstr>
      <vt:lpstr>A sound heart is life to the body, But envy is rottenness to the bones. — Proverbs 14:30 </vt:lpstr>
      <vt:lpstr>Do not let your heart envy sinners, But be zealous for the fear of the LORD all the day;       For surely there is a hereafter, And your hope will not be cut off. Hear, my son, and be wise; And guide your heart in the way.           — Proverbs 23:17-19  </vt:lpstr>
      <vt:lpstr>Do not be envious of evil men, Nor desire to be with them; For their heart devises violence, And their lips talk of troublemaking.    — Proverbs 24:1-2  </vt:lpstr>
      <vt:lpstr>And even as they did not like to retain God in their knowledge, God gave them over to a debased mind, to do those things which are not fitting; … — Romans 1:28 </vt:lpstr>
      <vt:lpstr>… being filled with all unrighteousness, sexual immorality, wickedness, covetousness, maliciousness; full of envy, murder, strife, deceit, evil-mindedness; they are whisperers, backbiters, haters of God, violent, proud, boasters, inventors of evil things, disobedient to parents, undiscerning, untrustworthy, unloving, unforgiving, unmerciful;  — Romans 1:29–31 </vt:lpstr>
      <vt:lpstr>… who, knowing the righteous judgment of God, that those who practice such things are deserving of death, not only do the same but also approve of those who practice them. — Romans 1:32 </vt:lpstr>
      <vt:lpstr>Now the works of the flesh are evident, which are: adultery, fornication, uncleanness, lewdness, idolatry, sorcery, hatred, contentions, jealousies, outbursts of wrath, selfish ambitions, dissensions, heresies, envy, murders, drunkenness, revelries, and the like; of which I tell you beforehand, just as I also told you in time past, that those who practice such things will not inherit the kingdom of God.           — Galatians 5:19-21  </vt:lpstr>
      <vt:lpstr>But the fruit of the Spirit is love, joy, peace, longsuffering, kindness, goodness, faithfulness, gentleness, self-control. Against such there is no law. And those who are Christ's have crucified the flesh with its passions and desires. If we live in the Spirit, let us also walk in the Spirit. Let us not become conceited, provoking one another, envying one another.         — Galatians 5:22-26  </vt:lpstr>
      <vt:lpstr>Again, I saw that for all toil and every skillful work a man is envied by his neighbor. This also is vanity and grasping for the wind.               — Ecclesiastes 4:4  </vt:lpstr>
      <vt:lpstr>Do not curse the king, even in your thought; Do not curse the rich, even in your bedroom; For a bird of the air may carry your voice, And a bird in flight may tell the matter. — Ecclesiastes 10:20</vt:lpstr>
      <vt:lpstr>Do not grumble against one another, brethren, lest you be condemned. Behold, the Judge is standing at the door! — James 5:9 </vt:lpstr>
      <vt:lpstr>Who is wise and understanding among you? Let him show by good conduct that his works are done in the meekness of wisdom. But if you have bitter envy and self-seeking in your hearts, do not boast and lie against the truth. This wisdom does not descend from above, but is earthly, sensual, demonic.                                          — James 3:13-15  </vt:lpstr>
      <vt:lpstr>For where envy and self-seeking exist, confusion and every evil thing are there. But the wisdom that is from above is first pure, then peaceable, gentle, willing     to yield, full of mercy and good fruits, without partiality and without hypocrisy. — James 3:16-17 </vt:lpstr>
      <vt:lpstr>Therefore, laying aside all malice, all deceit, hypocrisy, envy, and all evil speaking, as newborn babes, desire the pure milk of the word, that you may grow thereby, if indeed you have tasted that the Lord is gracious. Coming to Him as to a living stone, rejected indeed by men, but chosen by God and precious, you also, as living stones, are being built up a spiritual house, a holy priesthood, to offer up spiritual sacrifices acceptable to God through Jesus Christ.               — 1st Peter 2:1-5 </vt:lpstr>
      <vt:lpstr>I fed you with milk and not with solid food; for until now you were not able to receive it, and even now you are still not able; for you are still carnal. For where there are envy, strife, and divisions among you, are you not carnal and behaving like mere men?              — 1st Corinthians 3:2-3 </vt:lpstr>
      <vt:lpstr>Some indeed preach Christ even from envy and strife, and some also from good will: The former preach Christ from selfish ambition,         not sincerely, supposing to              add affliction to my chains;                                         — Philippians 1:15-16  </vt:lpstr>
      <vt:lpstr>Let us walk properly, as in the day, not in revelry and drunkenness, not in lewdness and lust, not in strife and envy. But put on the Lord Jesus Christ, and make no provision for the flesh, to fulfill   its lusts. — Romans 13:13-14 </vt:lpstr>
      <vt:lpstr>And He said to them, "Take heed and beware of covetousness, for one's life does not consist in the abundance of the things he possesses." — Luke 12:15 </vt:lpstr>
      <vt:lpstr>Let your conduct be without covetousness; be content with such things as you have. For He Himself has said, "I will never leave you nor forsake you." So we may boldly say: "The LORD is my helper; I will not fear. What can man do to me?" — Hebrews 13:5-6 </vt:lpstr>
      <vt:lpstr>Love suffers long and is kind;   love does not envy; love does not parade itself, is not puffed up;      — 1st  Corinthians 13:4  </vt:lpstr>
      <vt:lpstr>If anyone teaches otherwise and does not consent to wholesome words, even the words of our Lord Jesus Christ, and to the doctrine which accords with godliness, …    — 1st Timothy 6:3  </vt:lpstr>
      <vt:lpstr>… he is proud, knowing nothing, but is obsessed with disputes and arguments over words, from which come envy, strife, reviling, evil suspicions, useless wranglings of men of corrupt minds and destitute of the truth, who suppose that godliness is a means of gain. From such withdraw yourself. Now godliness with contentment is great gain. — 1st Timothy 6:4-6 </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296</cp:revision>
  <dcterms:created xsi:type="dcterms:W3CDTF">2014-04-12T23:55:49Z</dcterms:created>
  <dcterms:modified xsi:type="dcterms:W3CDTF">2019-03-08T05:01:23Z</dcterms:modified>
</cp:coreProperties>
</file>