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346" r:id="rId3"/>
    <p:sldId id="378" r:id="rId4"/>
    <p:sldId id="379" r:id="rId5"/>
    <p:sldId id="380" r:id="rId6"/>
    <p:sldId id="381" r:id="rId7"/>
    <p:sldId id="382" r:id="rId8"/>
    <p:sldId id="383" r:id="rId9"/>
    <p:sldId id="384" r:id="rId10"/>
    <p:sldId id="385" r:id="rId11"/>
    <p:sldId id="386"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25" r:id="rId27"/>
    <p:sldId id="401" r:id="rId28"/>
    <p:sldId id="424" r:id="rId29"/>
    <p:sldId id="402" r:id="rId30"/>
    <p:sldId id="403" r:id="rId31"/>
    <p:sldId id="404" r:id="rId32"/>
    <p:sldId id="405" r:id="rId33"/>
    <p:sldId id="406" r:id="rId34"/>
    <p:sldId id="407" r:id="rId35"/>
    <p:sldId id="408" r:id="rId36"/>
    <p:sldId id="409"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350" r:id="rId50"/>
    <p:sldId id="283" r:id="rId51"/>
    <p:sldId id="427" r:id="rId52"/>
  </p:sldIdLst>
  <p:sldSz cx="9144000" cy="6858000" type="screen4x3"/>
  <p:notesSz cx="6858000" cy="9144000"/>
  <p:embeddedFontLst>
    <p:embeddedFont>
      <p:font typeface="Calibri" panose="020F0502020204030204" pitchFamily="34" charset="0"/>
      <p:regular r:id="rId54"/>
      <p:bold r:id="rId55"/>
      <p:italic r:id="rId56"/>
      <p:boldItalic r:id="rId5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99"/>
    <a:srgbClr val="9933FF"/>
    <a:srgbClr val="66CCFF"/>
    <a:srgbClr val="0066FF"/>
    <a:srgbClr val="FF00FF"/>
    <a:srgbClr val="FF0000"/>
    <a:srgbClr val="CC99FF"/>
    <a:srgbClr val="D60093"/>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2" autoAdjust="0"/>
    <p:restoredTop sz="95658" autoAdjust="0"/>
  </p:normalViewPr>
  <p:slideViewPr>
    <p:cSldViewPr snapToGrid="0">
      <p:cViewPr>
        <p:scale>
          <a:sx n="66" d="100"/>
          <a:sy n="66" d="100"/>
        </p:scale>
        <p:origin x="-822" y="-684"/>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10/20/2018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a:t>
            </a:r>
            <a:r>
              <a:rPr lang="en-US" baseline="0" dirty="0"/>
              <a:t> is numb to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219788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Blessings come through strength of sobriety and the lack of drunkenness.</a:t>
            </a:r>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178073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Drinking alcohol is a dead thirst. To break the cycle of woe, love for the Lord must be found and maintained. Love for family and others helps remove one from the isolation drinking produces. Steadfast saints are among those thirsting His living water where it rises from the heart. </a:t>
            </a:r>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4149736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nothing to be proud of in “out drinking” fools in the pool.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117380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drunken man staggers where is the glory, for God or self? All can testify that vomit is a wrenching experience best left as a memory. For the boozer, it is a recycling event.</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723997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always instructed mankind to repent of or turn from wrong doings. More often man, head over heels, jumps into the very thing he should be repenting of. Revelry without regard is carelessness. Seeing only the temporary is a limited experience.</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01556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the symptoms of drunkenness, and being overcome by it, it reduces to a vegetative state of despicable sloths.</a:t>
            </a:r>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63720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saving grace for the dazed.</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837434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good results come from the effects of one in a drunken stupor.</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832362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drinkers see no end to the pleasures they indulge in condemning those that would prefer to remain sober. Unbeknownst is what the Bible makes clear, in that drinkers are inherently self centered and selfish, along with being purposely oblivious; denial. There</a:t>
            </a:r>
            <a:r>
              <a:rPr lang="en-US" baseline="0" dirty="0"/>
              <a:t> are those that w</a:t>
            </a:r>
            <a:r>
              <a:rPr lang="en-US" dirty="0"/>
              <a:t>hile the day is the day, they desire to drink with no end. Often drinks are used to loose</a:t>
            </a:r>
            <a:r>
              <a:rPr lang="en-US" baseline="0" dirty="0"/>
              <a:t> passions of lust.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129793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prisoners to the desires of our heart. To unlock the window to true love one must soar past those afflictions that keep that window closed. External desires cannot surpass the upwelling inspirations love delivers to those who possess it. Inward peace cannot be obtained by outward vices. Those enslaved are not free but weighted down with woes. The Bible makes a clear distinction between wine and new wine as separate.</a:t>
            </a:r>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30920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Drinking alcohol is the main reason for selfishness and destroyed relationships. Nothing should be done to relinquish His glory. </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new wine is the sweetness found in freshly squeezed fruit of</a:t>
            </a:r>
            <a:r>
              <a:rPr lang="en-US" baseline="0" dirty="0"/>
              <a:t> the vine. Both unfermented and fermented wine was available in the first century, as it is also today. Todays production methods and alcohol content is certainly higher than in previous times. There is an avalanche of sinful mind bending juice. Even water can kill you if taken in excessive amounts. Moderation in all things is the balance God calls out for in the wise.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775158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unfermented new wine has yet to be fermented into fully intoxicating wine. Jesus</a:t>
            </a:r>
            <a:r>
              <a:rPr lang="en-US" baseline="0" dirty="0"/>
              <a:t> came to save sinners, not to extricate those vices of sin where man had errored from understanding the will, and or intent, of God. Indulgence often dismisses wisdom. Knowledge, or lost knowledge is what destroys a people. There is a way that seems right to man but its end is in death. Excuses for irresponsibility have never revealed truth.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101939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they say, misery loves company. If one does not drink when offered, rejection and scorn is part of the offering arrogant souls defense. Sober people are, I believe, envied, and therefore attacked and or just ignored. Alcoholics find it easy to throw people away.</a:t>
            </a:r>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915652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ignore the warnings and</a:t>
            </a:r>
            <a:r>
              <a:rPr lang="en-US" baseline="0" dirty="0"/>
              <a:t> consequences of drinking</a:t>
            </a:r>
            <a:r>
              <a:rPr lang="en-US" dirty="0"/>
              <a:t> given</a:t>
            </a:r>
            <a:r>
              <a:rPr lang="en-US" baseline="0" dirty="0"/>
              <a:t> to us through His Word, angry souls mired in their own grief will have no excuse as God casts them off.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424418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has to gain the courage to overcome weaknesses to enjoy the powers God offers to those who embrace His ways, over that of mans. One must rise to desire life over death to overcome that deadly disease, called by any vice, a fools escape.</a:t>
            </a:r>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852349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have become self absorbed couch game playing</a:t>
            </a:r>
            <a:r>
              <a:rPr lang="en-US" baseline="0" dirty="0"/>
              <a:t> drinking fools stumbling from one stupor to the next. Potato chips help grease the channel changer to the station of no where. His warning stands in the face of mans foibles. Dangerous are the times in they attempt to deceive with false pleasures. In God is the highest one can obtain.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5202513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sober can fully realize His truths.</a:t>
            </a:r>
          </a:p>
        </p:txBody>
      </p:sp>
      <p:sp>
        <p:nvSpPr>
          <p:cNvPr id="4" name="Slide Number Placeholder 3"/>
          <p:cNvSpPr>
            <a:spLocks noGrp="1"/>
          </p:cNvSpPr>
          <p:nvPr>
            <p:ph type="sldNum" sz="quarter" idx="10"/>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Darkness's anthem is silence.</a:t>
            </a:r>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38899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Drinking is glamorized by venture</a:t>
            </a:r>
            <a:r>
              <a:rPr lang="en-US" baseline="0" dirty="0"/>
              <a:t> capitalists as guaranteed to lighten hearts in the unity of joy. A lie always remains a lie no matter how many believe it.  </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remain in darkness</a:t>
            </a:r>
            <a:r>
              <a:rPr lang="en-US" baseline="0" dirty="0"/>
              <a:t> can only define those spiritually blind. Elements of God’s word instruct us how to live soberly in the hope of His eventual coming. How can one be watchful if darkness commands?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237471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Verbal</a:t>
            </a:r>
            <a:r>
              <a:rPr lang="en-US" baseline="0" dirty="0"/>
              <a:t> looseness and cruel outbursts are inflamed by drunken arrogant stupors. Strong drink does not add to one’s peace of mind. Depression follows intoxication. To be wise is to pay attention to how God teaches us concerning drinking and its uses and or consequences. Wisdom does not search for an escape as much as a solution and wise are those who have learned to control infantile outbursts.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397240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told to remain in the light of spiritual adeptness, not in the quagmire of passion’s desperation where sin flourishes. Lust is the curse of a heart and the thief of peace. To live life to ones fullest potential, one must be a master over lust, and the evils it inspires.</a:t>
            </a:r>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365862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commands us to put on those qualities He reflects in the goodness that</a:t>
            </a:r>
            <a:r>
              <a:rPr lang="en-US" baseline="0" dirty="0"/>
              <a:t> He is. What fills a heart declares the character one sings. He wants us to shed desires and lusts to honestly and humbly love one another without expectations. Lust is unrestrained desire which all of us have battled if we choose to climb that challenging ladder of righteousness.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5894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Is your lust in the bottle of despair? </a:t>
            </a:r>
            <a:r>
              <a:rPr lang="en-US" dirty="0"/>
              <a:t>If you have been a drinker, now emancipated from its’ control, those who remain ensnarled in its’ domination will belittle you. The pattern most lustful souls have is to change those that they ‘possess’ - unaware God’s will is for us to just accept one another, for who</a:t>
            </a:r>
            <a:r>
              <a:rPr lang="en-US" baseline="0" dirty="0"/>
              <a:t> we are, and wish for the greatest we can be. In evaluating self, over condemning others, this allows love to rise. We were created to encourage one another. To beat the demons from within one must find a way to shine the light of love on that deepest darkness, which holds one under, in the shackles of hopelessness. The greatest light comes not from ourselves, but from He who gave life </a:t>
            </a:r>
            <a:r>
              <a:rPr lang="en-US" baseline="0" dirty="0" err="1"/>
              <a:t>life</a:t>
            </a:r>
            <a:r>
              <a:rPr lang="en-US" baseline="0" dirty="0"/>
              <a:t>. The greatest blessings from within come from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1469659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high can one get before realizing God is above all? His will is for us to be as we are, humbly, without portentousness. To artificially induce a high will never achieve the heights He intended for those that</a:t>
            </a:r>
            <a:r>
              <a:rPr lang="en-US" baseline="0" dirty="0"/>
              <a:t> love Him where simplicity rides upon the clouds. The stars shine below heavens glory.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200235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has no control over the vice that stimulates them, who would be the master? Fleshly weakness is not where the spiritually strong reside. A life with purpose has an agenda to climb over that of descending. To overcome death, one must learn to live, and in Him is the life of all men.</a:t>
            </a:r>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174370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is the wickedness that lies underneath all that is decent. It invades where it can craving to stumble those</a:t>
            </a:r>
            <a:r>
              <a:rPr lang="en-US" baseline="0" dirty="0"/>
              <a:t> who hope for more. Sin is a tortuous ladder rising out of the bowels of despair.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801592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hearts in His light, no sinful flame is to cold that it will not burn the coals of regret.</a:t>
            </a:r>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26037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condemned under sin will tear one in half. Enough said.</a:t>
            </a:r>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3648030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tells us not to be drunk. I agree with one drink is to much and not enough. For that matter, any pain numbing vice detracts from certain sober appreciation. The collision of drunkenness and God’s word are not compatible.</a:t>
            </a:r>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1393808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a:t>
            </a:r>
            <a:r>
              <a:rPr lang="en-US" baseline="0" dirty="0"/>
              <a:t> that excessively drink are not regarding the will of God, who says not to. For those that struggle in desire of quitting, fill yourself with the Spirit and help will come; pray. I was an excessive drinker and it was His Word and a growing desire to please Him that led to my sobriety. His Word is the ladder that lifts one out of the hole of no return.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1548085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Blurred vision shuts down</a:t>
            </a:r>
            <a:r>
              <a:rPr lang="en-US" baseline="0" dirty="0"/>
              <a:t> the sensible nature one must have to be responsible. What a bleak outcome to only remain in a dizzy.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534278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wants us to consider others before ourselves. Empathy is a very</a:t>
            </a:r>
            <a:r>
              <a:rPr lang="en-US" baseline="0" dirty="0"/>
              <a:t> high and lofty godly quality. God looks for us to become stronger, not weaker.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8278538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is one’s desire to do all to the glory of God, this is the epitome of one’s faith.</a:t>
            </a:r>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3297258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expects the wealth of wisdom to shine forth from older men. A lifetime spent from one stupor to another shortens the value, one could bestow, upon others as a legacy. Juice can flow uphill.</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1025398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doubt God calls</a:t>
            </a:r>
            <a:r>
              <a:rPr lang="en-US" baseline="0" dirty="0"/>
              <a:t> for responsibility and compassion for others. He astoundingly calls for our leaders to be sober-minded. Recklessness is held in the bosom of fools.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1756736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Greed and the desire for more consumes a soul in darkness.</a:t>
            </a:r>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766769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are included in God’s call for goodness</a:t>
            </a:r>
            <a:r>
              <a:rPr lang="en-US" baseline="0" dirty="0"/>
              <a:t> in sober mindedness and speech.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884533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God calls us to be sober, there can be no excuse, for using alcohol, as one drink will impair one.</a:t>
            </a:r>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692892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employing all of one’s senses, one runs the risk of falling and or catering to the lustful desires of the flesh. Satan’s desire is for our demise into the darkness turning away from the light of God’s healing truths.</a:t>
            </a:r>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67373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choice is at the crossroads</a:t>
            </a:r>
            <a:r>
              <a:rPr lang="en-US" baseline="0" dirty="0"/>
              <a:t> everyday, and we must choose correctly if we wish to honor His will. To His glory He has given us this ability of choice. In putting alcohol to the test, it shows that it kills everything that lives, and preserves everything that is dead. It is something that should not be ingested unless subjected to an injurious medical condition. Our social neurosis is to ignore the truth.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465049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will is for us to rise</a:t>
            </a:r>
            <a:r>
              <a:rPr lang="en-US" baseline="0" dirty="0"/>
              <a:t> to Him.</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Desire for alcohol as a pain numbing agent is the most common reason for drinking. People want to escape from the toils</a:t>
            </a:r>
            <a:r>
              <a:rPr lang="en-US" baseline="0" dirty="0"/>
              <a:t> of living.</a:t>
            </a:r>
            <a:r>
              <a:rPr lang="en-US" dirty="0"/>
              <a:t> Drinking actually</a:t>
            </a:r>
            <a:r>
              <a:rPr lang="en-US" baseline="0" dirty="0"/>
              <a:t> perpetuates the cycle of afflictions in supporting continuing woes.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829846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promise.</a:t>
            </a:r>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37831974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399719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imagination of covering suffering with</a:t>
            </a:r>
            <a:r>
              <a:rPr lang="en-US" baseline="0" dirty="0"/>
              <a:t> the magical powers of swirling wine deceptively lures one to the curse it delivers.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11559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Drinkers seek to not feel the life they dread as </a:t>
            </a:r>
            <a:r>
              <a:rPr lang="en-US" dirty="0" err="1"/>
              <a:t>deathfulness</a:t>
            </a:r>
            <a:r>
              <a:rPr lang="en-US" dirty="0"/>
              <a:t> is the wish that leads to that next drink. I just want to disappear or go away;</a:t>
            </a:r>
            <a:r>
              <a:rPr lang="en-US" baseline="0" dirty="0"/>
              <a:t> many suicides have high intoxication levels and it is common among the famous; lonely overdose. - </a:t>
            </a:r>
            <a:r>
              <a:rPr lang="en-US" sz="1200" kern="1200" dirty="0">
                <a:solidFill>
                  <a:schemeClr val="tx1"/>
                </a:solidFill>
                <a:effectLst/>
                <a:latin typeface="+mn-lt"/>
                <a:ea typeface="+mn-ea"/>
                <a:cs typeface="+mn-cs"/>
              </a:rPr>
              <a:t>Without relying on God tragedies ensue.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389531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of God is clear that wine is to be used for medicinal purposes and as a sympathetic anesthetic for the terminally impoverished as the end knocks. Its’ excessive intake is not meant for those healthy filled with life,</a:t>
            </a:r>
            <a:r>
              <a:rPr lang="en-US" baseline="0" dirty="0"/>
              <a:t> and certainly not for one in leadership positions.</a:t>
            </a:r>
            <a:r>
              <a:rPr lang="en-US" dirty="0"/>
              <a:t> Why or how could a poison killing substance be condoned by any rational sentient creatures? To escape the pains of living? Better anesthetics have been developed in our</a:t>
            </a:r>
            <a:r>
              <a:rPr lang="en-US" baseline="0" dirty="0"/>
              <a:t> times so alcohol has become superfluous from its original ancient intent. We are controlled by what we desire.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9275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Fruit of the vine comes in various forms. The fruit of olive trees pressed in winepresses have long been known for healing powers. Everything created by God is evidence for the benefit of man and not intended</a:t>
            </a:r>
            <a:r>
              <a:rPr lang="en-US" baseline="0" dirty="0"/>
              <a:t> to advance his demise. One does not jump into a fire to get warm.</a:t>
            </a:r>
            <a:r>
              <a:rPr lang="en-US" dirty="0"/>
              <a:t> The Bible does not advocate</a:t>
            </a:r>
            <a:r>
              <a:rPr lang="en-US" baseline="0" dirty="0"/>
              <a:t> casual and habitual social drinking as a form of spiritual and or physical healing for the healthy. What has been created for moderate use as medicine has too often transferred to that of vices for those escapists from reality. Today, psychotic drugs abound. God’s call is not one to escape from living, but to endure through its’ becoming, while acknowledging His glory for the greater good of all.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55545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153400"/>
          </a:xfrm>
          <a:prstGeom prst="rect">
            <a:avLst/>
          </a:prstGeom>
        </p:spPr>
      </p:pic>
      <p:sp>
        <p:nvSpPr>
          <p:cNvPr id="4" name="Title 1"/>
          <p:cNvSpPr txBox="1">
            <a:spLocks/>
          </p:cNvSpPr>
          <p:nvPr/>
        </p:nvSpPr>
        <p:spPr>
          <a:xfrm>
            <a:off x="709100" y="1691720"/>
            <a:ext cx="2497015"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Blessed</a:t>
            </a:r>
          </a:p>
        </p:txBody>
      </p:sp>
      <p:sp>
        <p:nvSpPr>
          <p:cNvPr id="5" name="Title 1"/>
          <p:cNvSpPr txBox="1">
            <a:spLocks/>
          </p:cNvSpPr>
          <p:nvPr/>
        </p:nvSpPr>
        <p:spPr>
          <a:xfrm>
            <a:off x="2198370" y="3705225"/>
            <a:ext cx="35052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strength</a:t>
            </a:r>
          </a:p>
        </p:txBody>
      </p:sp>
      <p:sp>
        <p:nvSpPr>
          <p:cNvPr id="3074" name="Rectangle 2"/>
          <p:cNvSpPr>
            <a:spLocks noGrp="1" noChangeArrowheads="1"/>
          </p:cNvSpPr>
          <p:nvPr>
            <p:ph type="title"/>
          </p:nvPr>
        </p:nvSpPr>
        <p:spPr>
          <a:xfrm>
            <a:off x="457200" y="1722438"/>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Blessed are you, O land, when your king is the son of nobles, And your princes feast at the proper time - For strength and not for drunkenness!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Ecclesiastes 10:17 </a:t>
            </a:r>
          </a:p>
        </p:txBody>
      </p:sp>
      <p:sp>
        <p:nvSpPr>
          <p:cNvPr id="6" name="Title 1"/>
          <p:cNvSpPr txBox="1">
            <a:spLocks/>
          </p:cNvSpPr>
          <p:nvPr/>
        </p:nvSpPr>
        <p:spPr>
          <a:xfrm>
            <a:off x="6096000" y="3714815"/>
            <a:ext cx="1590607"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not</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859155" y="4391025"/>
            <a:ext cx="3657600"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drunkenness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00886 0.38459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3074" grpId="1"/>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48590" y="-32385"/>
            <a:ext cx="12954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4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Woe</a:t>
            </a:r>
          </a:p>
        </p:txBody>
      </p:sp>
      <p:sp>
        <p:nvSpPr>
          <p:cNvPr id="3074" name="Rectangle 2"/>
          <p:cNvSpPr>
            <a:spLocks noGrp="1" noChangeArrowheads="1"/>
          </p:cNvSpPr>
          <p:nvPr>
            <p:ph type="title"/>
          </p:nvPr>
        </p:nvSpPr>
        <p:spPr>
          <a:xfrm>
            <a:off x="228600" y="228600"/>
            <a:ext cx="8610600" cy="65071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Woe to those who rise early in the morning, That they may follow intoxicating drink; Who continue until night, till wine inflames them! The harp and the strings, The tambourine and flute, And wine are in their feasts; But they do not regard the work of the LORD, Nor consider the operation of His hands. Therefore my people have gone into captivity, Because they have no knowledge; Their honorable men are famished, And their multitude dried up with thirst.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5:11-13 </a:t>
            </a:r>
            <a:r>
              <a:rPr lang="en-US" altLang="en-US" sz="36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Title 1"/>
          <p:cNvSpPr txBox="1">
            <a:spLocks/>
          </p:cNvSpPr>
          <p:nvPr/>
        </p:nvSpPr>
        <p:spPr>
          <a:xfrm>
            <a:off x="3166110" y="2727880"/>
            <a:ext cx="5791200"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do not regard the work of</a:t>
            </a:r>
            <a:endParaRPr lang="en-US" sz="36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196215" y="3280410"/>
            <a:ext cx="2133600"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the LORD</a:t>
            </a:r>
            <a:endParaRPr lang="en-US" sz="36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448175" y="584835"/>
            <a:ext cx="41910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4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intoxicating drink</a:t>
            </a:r>
          </a:p>
        </p:txBody>
      </p:sp>
      <p:sp>
        <p:nvSpPr>
          <p:cNvPr id="9" name="Rectangle 12">
            <a:extLst>
              <a:ext uri="{FF2B5EF4-FFF2-40B4-BE49-F238E27FC236}">
                <a16:creationId xmlns:a16="http://schemas.microsoft.com/office/drawing/2014/main" xmlns="" id="{383DF872-C5B9-48D1-A5F2-3EACC38C34F6}"/>
              </a:ext>
            </a:extLst>
          </p:cNvPr>
          <p:cNvSpPr>
            <a:spLocks noChangeArrowheads="1"/>
          </p:cNvSpPr>
          <p:nvPr/>
        </p:nvSpPr>
        <p:spPr bwMode="auto">
          <a:xfrm>
            <a:off x="5594985" y="4376978"/>
            <a:ext cx="32766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600"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a typeface="+mj-ea"/>
                <a:cs typeface="+mj-cs"/>
              </a:rPr>
              <a:t>no knowledge</a:t>
            </a:r>
          </a:p>
        </p:txBody>
      </p:sp>
      <p:sp>
        <p:nvSpPr>
          <p:cNvPr id="11" name="Rectangle 2">
            <a:extLst>
              <a:ext uri="{FF2B5EF4-FFF2-40B4-BE49-F238E27FC236}">
                <a16:creationId xmlns:a16="http://schemas.microsoft.com/office/drawing/2014/main" xmlns="" id="{F730486C-B2DA-4CC5-868E-6EFA9387BF1C}"/>
              </a:ext>
            </a:extLst>
          </p:cNvPr>
          <p:cNvSpPr txBox="1">
            <a:spLocks noChangeArrowheads="1"/>
          </p:cNvSpPr>
          <p:nvPr/>
        </p:nvSpPr>
        <p:spPr bwMode="auto">
          <a:xfrm>
            <a:off x="252188" y="39561"/>
            <a:ext cx="108820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Woe</a:t>
            </a:r>
          </a:p>
        </p:txBody>
      </p:sp>
      <p:sp>
        <p:nvSpPr>
          <p:cNvPr id="10" name="Rectangle 2" hidden="1">
            <a:extLst>
              <a:ext uri="{FF2B5EF4-FFF2-40B4-BE49-F238E27FC236}">
                <a16:creationId xmlns:a16="http://schemas.microsoft.com/office/drawing/2014/main" xmlns="" id="{1DEAD133-3882-4742-8DBF-348469451221}"/>
              </a:ext>
            </a:extLst>
          </p:cNvPr>
          <p:cNvSpPr txBox="1">
            <a:spLocks noChangeArrowheads="1"/>
          </p:cNvSpPr>
          <p:nvPr/>
        </p:nvSpPr>
        <p:spPr bwMode="auto">
          <a:xfrm>
            <a:off x="836354" y="2045751"/>
            <a:ext cx="1311537"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4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Woe</a:t>
            </a:r>
          </a:p>
        </p:txBody>
      </p:sp>
      <p:sp>
        <p:nvSpPr>
          <p:cNvPr id="8" name="Rectangle 2" hidden="1"/>
          <p:cNvSpPr txBox="1">
            <a:spLocks noChangeArrowheads="1"/>
          </p:cNvSpPr>
          <p:nvPr/>
        </p:nvSpPr>
        <p:spPr bwMode="auto">
          <a:xfrm>
            <a:off x="2754772" y="3388994"/>
            <a:ext cx="4658328"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intoxicating drink</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33333E-6 1.11111E-6 L 0.02795 -0.10995 " pathEditMode="relative" rAng="0" ptsTypes="AA">
                                      <p:cBhvr>
                                        <p:cTn id="10" dur="1000" spd="-100000" fill="hold"/>
                                        <p:tgtEl>
                                          <p:spTgt spid="3074"/>
                                        </p:tgtEl>
                                        <p:attrNameLst>
                                          <p:attrName>ppt_x</p:attrName>
                                          <p:attrName>ppt_y</p:attrName>
                                        </p:attrNameLst>
                                      </p:cBhvr>
                                      <p:rCtr x="1389" y="-5509"/>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6" presetClass="emph" presetSubtype="0" fill="hold" grpId="2" nodeType="withEffect">
                                  <p:stCondLst>
                                    <p:cond delay="0"/>
                                  </p:stCondLst>
                                  <p:childTnLst>
                                    <p:animScale>
                                      <p:cBhvr>
                                        <p:cTn id="44" dur="2000" fill="hold"/>
                                        <p:tgtEl>
                                          <p:spTgt spid="7"/>
                                        </p:tgtEl>
                                      </p:cBhvr>
                                      <p:by x="121000" y="121000"/>
                                    </p:animScale>
                                  </p:childTnLst>
                                </p:cTn>
                              </p:par>
                              <p:par>
                                <p:cTn id="45" presetID="6" presetClass="emph" presetSubtype="0" fill="hold" grpId="2" nodeType="withEffect">
                                  <p:stCondLst>
                                    <p:cond delay="0"/>
                                  </p:stCondLst>
                                  <p:childTnLst>
                                    <p:animScale>
                                      <p:cBhvr>
                                        <p:cTn id="46" dur="2000" fill="hold"/>
                                        <p:tgtEl>
                                          <p:spTgt spid="11"/>
                                        </p:tgtEl>
                                      </p:cBhvr>
                                      <p:by x="121000" y="121000"/>
                                    </p:animScale>
                                  </p:childTnLst>
                                </p:cTn>
                              </p:par>
                              <p:par>
                                <p:cTn id="47" presetID="42" presetClass="path" presetSubtype="0" accel="50000" decel="50000" fill="hold" grpId="1" nodeType="withEffect">
                                  <p:stCondLst>
                                    <p:cond delay="0"/>
                                  </p:stCondLst>
                                  <p:childTnLst>
                                    <p:animMotion origin="layout" path="M 8.33333E-7 -1.11111E-6 L 0.07708 0.29306 " pathEditMode="relative" rAng="0" ptsTypes="AA">
                                      <p:cBhvr>
                                        <p:cTn id="48" dur="2000" fill="hold"/>
                                        <p:tgtEl>
                                          <p:spTgt spid="11"/>
                                        </p:tgtEl>
                                        <p:attrNameLst>
                                          <p:attrName>ppt_x</p:attrName>
                                          <p:attrName>ppt_y</p:attrName>
                                        </p:attrNameLst>
                                      </p:cBhvr>
                                      <p:rCtr x="3854" y="14653"/>
                                    </p:animMotion>
                                  </p:childTnLst>
                                </p:cTn>
                              </p:par>
                              <p:par>
                                <p:cTn id="49" presetID="0" presetClass="path" presetSubtype="0" accel="50000" decel="50000" fill="hold" grpId="1" nodeType="withEffect">
                                  <p:stCondLst>
                                    <p:cond delay="0"/>
                                  </p:stCondLst>
                                  <p:childTnLst>
                                    <p:animMotion origin="layout" path="M 5E-6 -7.40741E-7 L -0.16007 0.40903 " pathEditMode="relative" rAng="0" ptsTypes="AA">
                                      <p:cBhvr>
                                        <p:cTn id="50" dur="2000" fill="hold"/>
                                        <p:tgtEl>
                                          <p:spTgt spid="7"/>
                                        </p:tgtEl>
                                        <p:attrNameLst>
                                          <p:attrName>ppt_x</p:attrName>
                                          <p:attrName>ppt_y</p:attrName>
                                        </p:attrNameLst>
                                      </p:cBhvr>
                                      <p:rCtr x="-8003" y="20440"/>
                                    </p:animMotion>
                                  </p:childTnLst>
                                </p:cTn>
                              </p:par>
                              <p:par>
                                <p:cTn id="51" presetID="10" presetClass="exit" presetSubtype="0" fill="hold" grpId="1" nodeType="withEffect">
                                  <p:stCondLst>
                                    <p:cond delay="0"/>
                                  </p:stCondLst>
                                  <p:childTnLst>
                                    <p:animEffect transition="out" filter="fade">
                                      <p:cBhvr>
                                        <p:cTn id="52" dur="1500"/>
                                        <p:tgtEl>
                                          <p:spTgt spid="3074"/>
                                        </p:tgtEl>
                                      </p:cBhvr>
                                    </p:animEffect>
                                    <p:set>
                                      <p:cBhvr>
                                        <p:cTn id="53" dur="1" fill="hold">
                                          <p:stCondLst>
                                            <p:cond delay="1499"/>
                                          </p:stCondLst>
                                        </p:cTn>
                                        <p:tgtEl>
                                          <p:spTgt spid="307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1"/>
      <p:bldP spid="6" grpId="0"/>
      <p:bldP spid="6" grpId="1"/>
      <p:bldP spid="7" grpId="0"/>
      <p:bldP spid="7" grpId="1"/>
      <p:bldP spid="7" grpId="2"/>
      <p:bldP spid="9" grpId="0"/>
      <p:bldP spid="9" grpId="1"/>
      <p:bldP spid="11" grpId="0"/>
      <p:bldP spid="11" grpId="1"/>
      <p:bldP spid="1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2754772" y="3388994"/>
            <a:ext cx="4658328"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intoxicating drink</a:t>
            </a:r>
          </a:p>
        </p:txBody>
      </p:sp>
      <p:sp>
        <p:nvSpPr>
          <p:cNvPr id="5" name="Rectangle 2">
            <a:extLst>
              <a:ext uri="{FF2B5EF4-FFF2-40B4-BE49-F238E27FC236}">
                <a16:creationId xmlns:a16="http://schemas.microsoft.com/office/drawing/2014/main" xmlns="" id="{FE3DFA76-C9F2-4069-B0CF-999336A936FE}"/>
              </a:ext>
            </a:extLst>
          </p:cNvPr>
          <p:cNvSpPr txBox="1">
            <a:spLocks noChangeArrowheads="1"/>
          </p:cNvSpPr>
          <p:nvPr/>
        </p:nvSpPr>
        <p:spPr bwMode="auto">
          <a:xfrm>
            <a:off x="836354" y="2045751"/>
            <a:ext cx="1311537"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4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Woe</a:t>
            </a:r>
          </a:p>
        </p:txBody>
      </p:sp>
      <p:sp>
        <p:nvSpPr>
          <p:cNvPr id="3074" name="Rectangle 2"/>
          <p:cNvSpPr>
            <a:spLocks noGrp="1" noChangeArrowheads="1"/>
          </p:cNvSpPr>
          <p:nvPr>
            <p:ph type="title"/>
          </p:nvPr>
        </p:nvSpPr>
        <p:spPr>
          <a:xfrm>
            <a:off x="533400" y="1905000"/>
            <a:ext cx="80772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Woe to men mighty at drinking wine, Woe to men valiant for mixing intoxicating drink,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5:22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600"/>
                                        <p:tgtEl>
                                          <p:spTgt spid="3074"/>
                                        </p:tgtEl>
                                      </p:cBhvr>
                                    </p:animEffect>
                                  </p:childTnLst>
                                </p:cTn>
                              </p:par>
                            </p:childTnLst>
                          </p:cTn>
                        </p:par>
                        <p:par>
                          <p:cTn id="8" fill="hold">
                            <p:stCondLst>
                              <p:cond delay="600"/>
                            </p:stCondLst>
                            <p:childTnLst>
                              <p:par>
                                <p:cTn id="9" presetID="10" presetClass="exit" presetSubtype="0" fill="hold" grpId="0"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0"/>
            <a:ext cx="10274819" cy="6858000"/>
          </a:xfrm>
          <a:prstGeom prst="rect">
            <a:avLst/>
          </a:prstGeom>
        </p:spPr>
      </p:pic>
      <p:sp>
        <p:nvSpPr>
          <p:cNvPr id="5" name="Title 1"/>
          <p:cNvSpPr txBox="1">
            <a:spLocks/>
          </p:cNvSpPr>
          <p:nvPr/>
        </p:nvSpPr>
        <p:spPr>
          <a:xfrm>
            <a:off x="1339215" y="3619500"/>
            <a:ext cx="57912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drunken man staggers</a:t>
            </a:r>
          </a:p>
        </p:txBody>
      </p:sp>
      <p:sp>
        <p:nvSpPr>
          <p:cNvPr id="3074" name="Rectangle 2"/>
          <p:cNvSpPr>
            <a:spLocks noGrp="1" noChangeArrowheads="1"/>
          </p:cNvSpPr>
          <p:nvPr>
            <p:ph type="title"/>
          </p:nvPr>
        </p:nvSpPr>
        <p:spPr>
          <a:xfrm>
            <a:off x="381000" y="1600200"/>
            <a:ext cx="83820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LORD has mingled a perverse spirit in her midst; And they have caused Egypt to err in all her work, As a drunken man staggers in his vomit.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19:14 </a:t>
            </a:r>
          </a:p>
        </p:txBody>
      </p:sp>
      <p:sp>
        <p:nvSpPr>
          <p:cNvPr id="6" name="Rectangle 5"/>
          <p:cNvSpPr>
            <a:spLocks noChangeArrowheads="1"/>
          </p:cNvSpPr>
          <p:nvPr/>
        </p:nvSpPr>
        <p:spPr bwMode="auto">
          <a:xfrm>
            <a:off x="6962775" y="3600450"/>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a:extLst>
              <a:ext uri="{FF2B5EF4-FFF2-40B4-BE49-F238E27FC236}">
                <a16:creationId xmlns:a16="http://schemas.microsoft.com/office/drawing/2014/main" xmlns="" id="{5C5CAD39-ED5C-458C-98D3-AD252220F485}"/>
              </a:ext>
            </a:extLst>
          </p:cNvPr>
          <p:cNvSpPr txBox="1">
            <a:spLocks noChangeArrowheads="1"/>
          </p:cNvSpPr>
          <p:nvPr/>
        </p:nvSpPr>
        <p:spPr bwMode="auto">
          <a:xfrm>
            <a:off x="2314025" y="4359212"/>
            <a:ext cx="1736167"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vomit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6687" t="53715" r="19997"/>
          <a:stretch/>
        </p:blipFill>
        <p:spPr>
          <a:xfrm>
            <a:off x="4339771" y="3683795"/>
            <a:ext cx="3423104" cy="3174206"/>
          </a:xfrm>
          <a:prstGeom prst="rect">
            <a:avLst/>
          </a:prstGeom>
        </p:spPr>
      </p:pic>
    </p:spTree>
    <p:extLst>
      <p:ext uri="{BB962C8B-B14F-4D97-AF65-F5344CB8AC3E}">
        <p14:creationId xmlns:p14="http://schemas.microsoft.com/office/powerpoint/2010/main" val="2479465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stCondLst>
                                            <p:cond delay="0"/>
                                          </p:stCondLst>
                                        </p:cTn>
                                        <p:tgtEl>
                                          <p:spTgt spid="6"/>
                                        </p:tgtEl>
                                      </p:cBhvr>
                                    </p:animEffect>
                                    <p:anim to="" calcmode="lin" valueType="num">
                                      <p:cBhvr>
                                        <p:cTn id="2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0" presetClass="path" presetSubtype="0" accel="38000" decel="62000" fill="hold" grpId="0" nodeType="withEffect">
                                  <p:stCondLst>
                                    <p:cond delay="0"/>
                                  </p:stCondLst>
                                  <p:childTnLst>
                                    <p:animMotion origin="layout" path="M 3.33333E-6 -2.22222E-6 C 0.00052 -0.01273 0.00173 -0.05301 0.0033 -0.07708 C 0.00486 -0.10116 0.00625 -0.11713 0.00955 -0.14444 C 0.01284 -0.17176 0.01458 -0.21111 0.02361 -0.24166 C 0.03264 -0.27222 0.04635 -0.30486 0.06389 -0.32731 C 0.08142 -0.34977 0.10416 -0.36666 0.12916 -0.37639 C 0.15416 -0.38634 0.18923 -0.39143 0.21354 -0.38657 C 0.23784 -0.38171 0.25955 -0.36458 0.27534 -0.34745 C 0.29114 -0.33032 0.30086 -0.30578 0.3085 -0.28333 C 0.31614 -0.26088 0.31875 -0.23472 0.3217 -0.21296 C 0.32465 -0.1912 0.32517 -0.18078 0.32604 -0.15208 C 0.32691 -0.12338 0.32656 -0.06412 0.32673 -0.04097 " pathEditMode="relative" rAng="0" ptsTypes="AAAAAAAAAAAA">
                                      <p:cBhvr>
                                        <p:cTn id="35" dur="2500" fill="hold"/>
                                        <p:tgtEl>
                                          <p:spTgt spid="7"/>
                                        </p:tgtEl>
                                        <p:attrNameLst>
                                          <p:attrName>ppt_x</p:attrName>
                                          <p:attrName>ppt_y</p:attrName>
                                        </p:attrNameLst>
                                      </p:cBhvr>
                                      <p:rCtr x="16337" y="-19444"/>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5"/>
                                        </p:tgtEl>
                                      </p:cBhvr>
                                    </p:animEffect>
                                    <p:set>
                                      <p:cBhvr>
                                        <p:cTn id="44" dur="1" fill="hold">
                                          <p:stCondLst>
                                            <p:cond delay="249"/>
                                          </p:stCondLst>
                                        </p:cTn>
                                        <p:tgtEl>
                                          <p:spTgt spid="5"/>
                                        </p:tgtEl>
                                        <p:attrNameLst>
                                          <p:attrName>style.visibility</p:attrName>
                                        </p:attrNameLst>
                                      </p:cBhvr>
                                      <p:to>
                                        <p:strVal val="hidden"/>
                                      </p:to>
                                    </p:set>
                                  </p:childTnLst>
                                </p:cTn>
                              </p:par>
                              <p:par>
                                <p:cTn id="45" presetID="1" presetClass="entr" presetSubtype="0" fill="hold" nodeType="withEffect">
                                  <p:stCondLst>
                                    <p:cond delay="125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6" grpId="1"/>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2198370" y="4993005"/>
            <a:ext cx="57912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tomorrow we die</a:t>
            </a:r>
          </a:p>
        </p:txBody>
      </p:sp>
      <p:sp>
        <p:nvSpPr>
          <p:cNvPr id="5" name="Title 1"/>
          <p:cNvSpPr txBox="1">
            <a:spLocks/>
          </p:cNvSpPr>
          <p:nvPr/>
        </p:nvSpPr>
        <p:spPr>
          <a:xfrm>
            <a:off x="5461635" y="2310845"/>
            <a:ext cx="3405554"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But instead</a:t>
            </a:r>
          </a:p>
        </p:txBody>
      </p:sp>
      <p:sp>
        <p:nvSpPr>
          <p:cNvPr id="3074" name="Rectangle 2"/>
          <p:cNvSpPr>
            <a:spLocks noGrp="1" noChangeArrowheads="1"/>
          </p:cNvSpPr>
          <p:nvPr>
            <p:ph type="title"/>
          </p:nvPr>
        </p:nvSpPr>
        <p:spPr>
          <a:xfrm>
            <a:off x="381000" y="304800"/>
            <a:ext cx="83820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in that day the Lord GOD of hosts Called for weeping and for mourning, For baldness and for girding with sackcloth. But instead, joy and gladness, Slaying oxen and killing sheep, Eating meat and drinking wine: "Let us eat and drink, for tomorrow we die!"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22:12-13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Title 1"/>
          <p:cNvSpPr txBox="1">
            <a:spLocks/>
          </p:cNvSpPr>
          <p:nvPr/>
        </p:nvSpPr>
        <p:spPr>
          <a:xfrm>
            <a:off x="1928526" y="1752600"/>
            <a:ext cx="3329274" cy="9144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repentance</a:t>
            </a:r>
          </a:p>
        </p:txBody>
      </p:sp>
      <p:sp>
        <p:nvSpPr>
          <p:cNvPr id="6" name="Title 1"/>
          <p:cNvSpPr txBox="1">
            <a:spLocks/>
          </p:cNvSpPr>
          <p:nvPr/>
        </p:nvSpPr>
        <p:spPr>
          <a:xfrm>
            <a:off x="3048000" y="3733800"/>
            <a:ext cx="3329274" cy="9144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revelry</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8" presetClass="emph" presetSubtype="0" fill="hold" grpId="1" nodeType="withEffect">
                                  <p:stCondLst>
                                    <p:cond delay="0"/>
                                  </p:stCondLst>
                                  <p:childTnLst>
                                    <p:set>
                                      <p:cBhvr override="childStyle">
                                        <p:cTn id="32"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3074"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859" y="0"/>
            <a:ext cx="10281859" cy="6858000"/>
          </a:xfrm>
          <a:prstGeom prst="rect">
            <a:avLst/>
          </a:prstGeom>
        </p:spPr>
      </p:pic>
      <p:sp>
        <p:nvSpPr>
          <p:cNvPr id="4" name="Title 1"/>
          <p:cNvSpPr txBox="1">
            <a:spLocks/>
          </p:cNvSpPr>
          <p:nvPr/>
        </p:nvSpPr>
        <p:spPr>
          <a:xfrm>
            <a:off x="870151" y="1385232"/>
            <a:ext cx="221076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Woe to</a:t>
            </a:r>
          </a:p>
        </p:txBody>
      </p:sp>
      <p:sp>
        <p:nvSpPr>
          <p:cNvPr id="5" name="Title 1"/>
          <p:cNvSpPr txBox="1">
            <a:spLocks/>
          </p:cNvSpPr>
          <p:nvPr/>
        </p:nvSpPr>
        <p:spPr>
          <a:xfrm>
            <a:off x="5714084" y="1386993"/>
            <a:ext cx="187413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pride</a:t>
            </a:r>
          </a:p>
        </p:txBody>
      </p:sp>
      <p:sp>
        <p:nvSpPr>
          <p:cNvPr id="7" name="Title 1"/>
          <p:cNvSpPr txBox="1">
            <a:spLocks/>
          </p:cNvSpPr>
          <p:nvPr/>
        </p:nvSpPr>
        <p:spPr>
          <a:xfrm>
            <a:off x="569136" y="4749655"/>
            <a:ext cx="5410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overcome with wine</a:t>
            </a:r>
          </a:p>
        </p:txBody>
      </p:sp>
      <p:sp>
        <p:nvSpPr>
          <p:cNvPr id="8" name="Title 1"/>
          <p:cNvSpPr txBox="1">
            <a:spLocks/>
          </p:cNvSpPr>
          <p:nvPr/>
        </p:nvSpPr>
        <p:spPr>
          <a:xfrm>
            <a:off x="4087574" y="4073951"/>
            <a:ext cx="27933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3175" cmpd="sng">
                  <a:solidFill>
                    <a:schemeClr val="bg1"/>
                  </a:solidFill>
                  <a:prstDash val="solid"/>
                </a:ln>
                <a:solidFill>
                  <a:srgbClr val="FF0000"/>
                </a:solidFill>
                <a:latin typeface="Calibri" panose="020F0502020204030204" pitchFamily="34" charset="0"/>
              </a:rPr>
              <a:t>.</a:t>
            </a:r>
            <a:r>
              <a:rPr lang="en-US" sz="1600" b="1" dirty="0">
                <a:ln w="3175" cmpd="sng">
                  <a:solidFill>
                    <a:schemeClr val="bg1"/>
                  </a:solidFill>
                  <a:prstDash val="solid"/>
                </a:ln>
                <a:solidFill>
                  <a:srgbClr val="FF0000"/>
                </a:solidFill>
                <a:latin typeface="Calibri" panose="020F0502020204030204" pitchFamily="34" charset="0"/>
              </a:rPr>
              <a:t> </a:t>
            </a:r>
            <a:r>
              <a:rPr lang="en-US" sz="4420" b="1" dirty="0">
                <a:ln w="3175" cmpd="sng">
                  <a:solidFill>
                    <a:schemeClr val="bg1"/>
                  </a:solidFill>
                  <a:prstDash val="solid"/>
                </a:ln>
                <a:solidFill>
                  <a:srgbClr val="FF0000"/>
                </a:solidFill>
                <a:latin typeface="Calibri" panose="020F0502020204030204" pitchFamily="34" charset="0"/>
              </a:rPr>
              <a:t>              </a:t>
            </a:r>
            <a:r>
              <a:rPr lang="en-US" sz="800" b="1" dirty="0">
                <a:ln w="3175" cmpd="sng">
                  <a:solidFill>
                    <a:schemeClr val="bg1"/>
                  </a:solidFill>
                  <a:prstDash val="solid"/>
                </a:ln>
                <a:solidFill>
                  <a:srgbClr val="FF0000"/>
                </a:solidFill>
                <a:latin typeface="Calibri" panose="020F0502020204030204" pitchFamily="34" charset="0"/>
              </a:rPr>
              <a:t>.</a:t>
            </a:r>
          </a:p>
        </p:txBody>
      </p:sp>
      <p:sp>
        <p:nvSpPr>
          <p:cNvPr id="3074" name="Rectangle 2"/>
          <p:cNvSpPr>
            <a:spLocks noGrp="1" noChangeArrowheads="1"/>
          </p:cNvSpPr>
          <p:nvPr>
            <p:ph type="title"/>
          </p:nvPr>
        </p:nvSpPr>
        <p:spPr>
          <a:xfrm>
            <a:off x="457200" y="1295400"/>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Woe to the crown of pride, to   the drunkards of Ephraim, Whose glorious beauty is a fading flower Which is at the head of the verdant valleys, To those who are overcome with wine!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28:1 </a:t>
            </a:r>
          </a:p>
        </p:txBody>
      </p:sp>
      <p:sp>
        <p:nvSpPr>
          <p:cNvPr id="10" name="Rectangle 2"/>
          <p:cNvSpPr txBox="1">
            <a:spLocks noChangeArrowheads="1"/>
          </p:cNvSpPr>
          <p:nvPr/>
        </p:nvSpPr>
        <p:spPr bwMode="auto">
          <a:xfrm>
            <a:off x="1248328" y="2086600"/>
            <a:ext cx="299784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drunkards</a:t>
            </a:r>
          </a:p>
        </p:txBody>
      </p:sp>
      <p:sp>
        <p:nvSpPr>
          <p:cNvPr id="9" name="Rectangle 2" hidden="1"/>
          <p:cNvSpPr txBox="1">
            <a:spLocks noChangeArrowheads="1"/>
          </p:cNvSpPr>
          <p:nvPr/>
        </p:nvSpPr>
        <p:spPr bwMode="auto">
          <a:xfrm>
            <a:off x="5847408" y="2420771"/>
            <a:ext cx="299784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drunkards</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8" presetClass="emph" presetSubtype="0" fill="hold" grpId="1" nodeType="withEffect">
                                  <p:stCondLst>
                                    <p:cond delay="0"/>
                                  </p:stCondLst>
                                  <p:childTnLst>
                                    <p:set>
                                      <p:cBhvr override="childStyle">
                                        <p:cTn id="28" dur="500" fill="hold"/>
                                        <p:tgtEl>
                                          <p:spTgt spid="8"/>
                                        </p:tgtEl>
                                        <p:attrNameLst>
                                          <p:attrName>style.textDecorationUnderline</p:attrName>
                                        </p:attrNameLst>
                                      </p:cBhvr>
                                      <p:to>
                                        <p:strVal val="true"/>
                                      </p:to>
                                    </p:se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750"/>
                                        <p:tgtEl>
                                          <p:spTgt spid="7"/>
                                        </p:tgtEl>
                                      </p:cBhvr>
                                    </p:animEffect>
                                  </p:childTnLst>
                                </p:cTn>
                              </p:par>
                              <p:par>
                                <p:cTn id="33" presetID="18" presetClass="emph" presetSubtype="0" fill="hold" grpId="1" nodeType="withEffect">
                                  <p:stCondLst>
                                    <p:cond delay="0"/>
                                  </p:stCondLst>
                                  <p:childTnLst>
                                    <p:set>
                                      <p:cBhvr override="childStyle">
                                        <p:cTn id="34" dur="750" fill="hold"/>
                                        <p:tgtEl>
                                          <p:spTgt spid="7"/>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
                                        <p:tgtEl>
                                          <p:spTgt spid="10"/>
                                        </p:tgtEl>
                                      </p:cBhvr>
                                    </p:animEffect>
                                  </p:childTnLst>
                                </p:cTn>
                              </p:par>
                              <p:par>
                                <p:cTn id="40" presetID="0" presetClass="path" presetSubtype="0" accel="50000" decel="50000" fill="hold" grpId="1" nodeType="withEffect">
                                  <p:stCondLst>
                                    <p:cond delay="0"/>
                                  </p:stCondLst>
                                  <p:childTnLst>
                                    <p:animMotion origin="layout" path="M 2.77778E-6 -2.22222E-6 L 0.50312 0.04884 " pathEditMode="relative" rAng="0" ptsTypes="AA">
                                      <p:cBhvr>
                                        <p:cTn id="41" dur="2000" fill="hold"/>
                                        <p:tgtEl>
                                          <p:spTgt spid="10"/>
                                        </p:tgtEl>
                                        <p:attrNameLst>
                                          <p:attrName>ppt_x</p:attrName>
                                          <p:attrName>ppt_y</p:attrName>
                                        </p:attrNameLst>
                                      </p:cBhvr>
                                      <p:rCtr x="25156" y="2431"/>
                                    </p:animMotion>
                                  </p:childTnLst>
                                </p:cTn>
                              </p:par>
                              <p:par>
                                <p:cTn id="42" presetID="10" presetClass="exit" presetSubtype="0" fill="hold" grpId="1" nodeType="withEffect">
                                  <p:stCondLst>
                                    <p:cond delay="0"/>
                                  </p:stCondLst>
                                  <p:childTnLst>
                                    <p:animEffect transition="out" filter="fade">
                                      <p:cBhvr>
                                        <p:cTn id="43" dur="1500"/>
                                        <p:tgtEl>
                                          <p:spTgt spid="3074"/>
                                        </p:tgtEl>
                                      </p:cBhvr>
                                    </p:animEffect>
                                    <p:set>
                                      <p:cBhvr>
                                        <p:cTn id="44" dur="1" fill="hold">
                                          <p:stCondLst>
                                            <p:cond delay="149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7" grpId="0"/>
      <p:bldP spid="7" grpId="1"/>
      <p:bldP spid="7" grpId="2"/>
      <p:bldP spid="8" grpId="0"/>
      <p:bldP spid="8" grpId="1"/>
      <p:bldP spid="8" grpId="2"/>
      <p:bldP spid="3074" grpId="0"/>
      <p:bldP spid="3074"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5" name="Title 1">
            <a:extLst>
              <a:ext uri="{FF2B5EF4-FFF2-40B4-BE49-F238E27FC236}">
                <a16:creationId xmlns:a16="http://schemas.microsoft.com/office/drawing/2014/main" xmlns="" id="{15F2D2AB-B9A7-44DF-84F6-B1AA05280D5B}"/>
              </a:ext>
            </a:extLst>
          </p:cNvPr>
          <p:cNvSpPr txBox="1">
            <a:spLocks/>
          </p:cNvSpPr>
          <p:nvPr/>
        </p:nvSpPr>
        <p:spPr>
          <a:xfrm>
            <a:off x="5602425" y="3130933"/>
            <a:ext cx="2522974" cy="7929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trampled</a:t>
            </a:r>
          </a:p>
        </p:txBody>
      </p:sp>
      <p:sp>
        <p:nvSpPr>
          <p:cNvPr id="6" name="Rectangle 2">
            <a:extLst>
              <a:ext uri="{FF2B5EF4-FFF2-40B4-BE49-F238E27FC236}">
                <a16:creationId xmlns:a16="http://schemas.microsoft.com/office/drawing/2014/main" xmlns="" id="{68EF987F-75BC-48A5-BCB0-4F0E54BDCEAB}"/>
              </a:ext>
            </a:extLst>
          </p:cNvPr>
          <p:cNvSpPr txBox="1">
            <a:spLocks noChangeArrowheads="1"/>
          </p:cNvSpPr>
          <p:nvPr/>
        </p:nvSpPr>
        <p:spPr bwMode="auto">
          <a:xfrm>
            <a:off x="5545989" y="3094659"/>
            <a:ext cx="262057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trampled</a:t>
            </a:r>
          </a:p>
        </p:txBody>
      </p:sp>
      <p:sp>
        <p:nvSpPr>
          <p:cNvPr id="3074" name="Rectangle 2"/>
          <p:cNvSpPr>
            <a:spLocks noGrp="1" noChangeArrowheads="1"/>
          </p:cNvSpPr>
          <p:nvPr>
            <p:ph type="title"/>
          </p:nvPr>
        </p:nvSpPr>
        <p:spPr>
          <a:xfrm>
            <a:off x="457200" y="2286000"/>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crown of pride, the drunkards of Ephraim, Will be trampled underfoot;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28:3 </a:t>
            </a:r>
          </a:p>
        </p:txBody>
      </p:sp>
      <p:sp>
        <p:nvSpPr>
          <p:cNvPr id="4" name="Rectangle 2"/>
          <p:cNvSpPr txBox="1">
            <a:spLocks noChangeArrowheads="1"/>
          </p:cNvSpPr>
          <p:nvPr/>
        </p:nvSpPr>
        <p:spPr bwMode="auto">
          <a:xfrm>
            <a:off x="5847408" y="2420771"/>
            <a:ext cx="299784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drunkards</a:t>
            </a:r>
          </a:p>
        </p:txBody>
      </p:sp>
      <p:sp>
        <p:nvSpPr>
          <p:cNvPr id="7" name="Rectangle 2">
            <a:extLst>
              <a:ext uri="{FF2B5EF4-FFF2-40B4-BE49-F238E27FC236}">
                <a16:creationId xmlns:a16="http://schemas.microsoft.com/office/drawing/2014/main" xmlns="" id="{70D38D56-158B-4044-9BA8-9990D93C4112}"/>
              </a:ext>
            </a:extLst>
          </p:cNvPr>
          <p:cNvSpPr txBox="1">
            <a:spLocks noChangeArrowheads="1"/>
          </p:cNvSpPr>
          <p:nvPr/>
        </p:nvSpPr>
        <p:spPr bwMode="auto">
          <a:xfrm>
            <a:off x="5728528" y="3094659"/>
            <a:ext cx="2253058"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crushed</a:t>
            </a:r>
          </a:p>
        </p:txBody>
      </p:sp>
      <p:sp>
        <p:nvSpPr>
          <p:cNvPr id="8" name="Rectangle 2">
            <a:extLst>
              <a:ext uri="{FF2B5EF4-FFF2-40B4-BE49-F238E27FC236}">
                <a16:creationId xmlns:a16="http://schemas.microsoft.com/office/drawing/2014/main" xmlns="" id="{B689FC95-0EC7-4316-9877-CF2EA7D3D7CF}"/>
              </a:ext>
            </a:extLst>
          </p:cNvPr>
          <p:cNvSpPr txBox="1">
            <a:spLocks noChangeArrowheads="1"/>
          </p:cNvSpPr>
          <p:nvPr/>
        </p:nvSpPr>
        <p:spPr bwMode="auto">
          <a:xfrm>
            <a:off x="5524799" y="3067424"/>
            <a:ext cx="262057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flattened</a:t>
            </a:r>
          </a:p>
        </p:txBody>
      </p:sp>
      <p:sp>
        <p:nvSpPr>
          <p:cNvPr id="9" name="Rectangle 2">
            <a:extLst>
              <a:ext uri="{FF2B5EF4-FFF2-40B4-BE49-F238E27FC236}">
                <a16:creationId xmlns:a16="http://schemas.microsoft.com/office/drawing/2014/main" xmlns="" id="{7912CEBF-1576-4576-8C34-C747ABC99CC0}"/>
              </a:ext>
            </a:extLst>
          </p:cNvPr>
          <p:cNvSpPr txBox="1">
            <a:spLocks noChangeArrowheads="1"/>
          </p:cNvSpPr>
          <p:nvPr/>
        </p:nvSpPr>
        <p:spPr bwMode="auto">
          <a:xfrm>
            <a:off x="5504828" y="3055895"/>
            <a:ext cx="262057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squashed</a:t>
            </a:r>
          </a:p>
        </p:txBody>
      </p:sp>
      <p:sp>
        <p:nvSpPr>
          <p:cNvPr id="10" name="Rectangle 2">
            <a:extLst>
              <a:ext uri="{FF2B5EF4-FFF2-40B4-BE49-F238E27FC236}">
                <a16:creationId xmlns:a16="http://schemas.microsoft.com/office/drawing/2014/main" xmlns="" id="{056C2610-8C6C-4197-BB78-5711D1F7ED51}"/>
              </a:ext>
            </a:extLst>
          </p:cNvPr>
          <p:cNvSpPr txBox="1">
            <a:spLocks noChangeArrowheads="1"/>
          </p:cNvSpPr>
          <p:nvPr/>
        </p:nvSpPr>
        <p:spPr bwMode="auto">
          <a:xfrm>
            <a:off x="5699819" y="3094657"/>
            <a:ext cx="232818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defeated</a:t>
            </a:r>
          </a:p>
        </p:txBody>
      </p:sp>
      <p:sp>
        <p:nvSpPr>
          <p:cNvPr id="11" name="Rectangle 2">
            <a:extLst>
              <a:ext uri="{FF2B5EF4-FFF2-40B4-BE49-F238E27FC236}">
                <a16:creationId xmlns:a16="http://schemas.microsoft.com/office/drawing/2014/main" xmlns="" id="{439753FA-3A85-4CB8-905F-2D292EC90C50}"/>
              </a:ext>
            </a:extLst>
          </p:cNvPr>
          <p:cNvSpPr txBox="1">
            <a:spLocks noChangeArrowheads="1"/>
          </p:cNvSpPr>
          <p:nvPr/>
        </p:nvSpPr>
        <p:spPr bwMode="auto">
          <a:xfrm>
            <a:off x="5822884" y="3104183"/>
            <a:ext cx="1984458"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leveled</a:t>
            </a:r>
          </a:p>
        </p:txBody>
      </p:sp>
      <p:sp>
        <p:nvSpPr>
          <p:cNvPr id="12" name="Rectangle 2">
            <a:extLst>
              <a:ext uri="{FF2B5EF4-FFF2-40B4-BE49-F238E27FC236}">
                <a16:creationId xmlns:a16="http://schemas.microsoft.com/office/drawing/2014/main" xmlns="" id="{1A9A334A-BF04-4C40-904B-C12D9741286C}"/>
              </a:ext>
            </a:extLst>
          </p:cNvPr>
          <p:cNvSpPr txBox="1">
            <a:spLocks noChangeArrowheads="1"/>
          </p:cNvSpPr>
          <p:nvPr/>
        </p:nvSpPr>
        <p:spPr bwMode="auto">
          <a:xfrm>
            <a:off x="5544771" y="3072503"/>
            <a:ext cx="262057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pounded</a:t>
            </a:r>
          </a:p>
        </p:txBody>
      </p:sp>
    </p:spTree>
    <p:extLst>
      <p:ext uri="{BB962C8B-B14F-4D97-AF65-F5344CB8AC3E}">
        <p14:creationId xmlns:p14="http://schemas.microsoft.com/office/powerpoint/2010/main" val="24794652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500" fill="hold"/>
                                        <p:tgtEl>
                                          <p:spTgt spid="11"/>
                                        </p:tgtEl>
                                        <p:attrNameLst>
                                          <p:attrName>ppt_w</p:attrName>
                                        </p:attrNameLst>
                                      </p:cBhvr>
                                      <p:tavLst>
                                        <p:tav tm="0">
                                          <p:val>
                                            <p:fltVal val="0"/>
                                          </p:val>
                                        </p:tav>
                                        <p:tav tm="100000">
                                          <p:val>
                                            <p:strVal val="#ppt_w"/>
                                          </p:val>
                                        </p:tav>
                                      </p:tavLst>
                                    </p:anim>
                                    <p:anim calcmode="lin" valueType="num">
                                      <p:cBhvr>
                                        <p:cTn id="33" dur="1500" fill="hold"/>
                                        <p:tgtEl>
                                          <p:spTgt spid="11"/>
                                        </p:tgtEl>
                                        <p:attrNameLst>
                                          <p:attrName>ppt_h</p:attrName>
                                        </p:attrNameLst>
                                      </p:cBhvr>
                                      <p:tavLst>
                                        <p:tav tm="0">
                                          <p:val>
                                            <p:fltVal val="0"/>
                                          </p:val>
                                        </p:tav>
                                        <p:tav tm="100000">
                                          <p:val>
                                            <p:strVal val="#ppt_h"/>
                                          </p:val>
                                        </p:tav>
                                      </p:tavLst>
                                    </p:anim>
                                  </p:childTnLst>
                                </p:cTn>
                              </p:par>
                              <p:par>
                                <p:cTn id="34" presetID="0" presetClass="path" presetSubtype="0" accel="50000" decel="50000" fill="hold" grpId="1" nodeType="withEffect">
                                  <p:stCondLst>
                                    <p:cond delay="0"/>
                                  </p:stCondLst>
                                  <p:childTnLst>
                                    <p:animMotion origin="layout" path="M -2.5E-6 -1.85185E-6 L -0.00555 0.20093 " pathEditMode="relative" rAng="0" ptsTypes="AA">
                                      <p:cBhvr>
                                        <p:cTn id="35" dur="1500" fill="hold"/>
                                        <p:tgtEl>
                                          <p:spTgt spid="11"/>
                                        </p:tgtEl>
                                        <p:attrNameLst>
                                          <p:attrName>ppt_x</p:attrName>
                                          <p:attrName>ppt_y</p:attrName>
                                        </p:attrNameLst>
                                      </p:cBhvr>
                                      <p:rCtr x="-278" y="10046"/>
                                    </p:animMotion>
                                  </p:childTnLst>
                                </p:cTn>
                              </p:par>
                              <p:par>
                                <p:cTn id="36" presetID="23" presetClass="entr" presetSubtype="16"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p:cTn id="38" dur="1500" fill="hold"/>
                                        <p:tgtEl>
                                          <p:spTgt spid="8"/>
                                        </p:tgtEl>
                                        <p:attrNameLst>
                                          <p:attrName>ppt_w</p:attrName>
                                        </p:attrNameLst>
                                      </p:cBhvr>
                                      <p:tavLst>
                                        <p:tav tm="0">
                                          <p:val>
                                            <p:fltVal val="0"/>
                                          </p:val>
                                        </p:tav>
                                        <p:tav tm="100000">
                                          <p:val>
                                            <p:strVal val="#ppt_w"/>
                                          </p:val>
                                        </p:tav>
                                      </p:tavLst>
                                    </p:anim>
                                    <p:anim calcmode="lin" valueType="num">
                                      <p:cBhvr>
                                        <p:cTn id="39" dur="1500" fill="hold"/>
                                        <p:tgtEl>
                                          <p:spTgt spid="8"/>
                                        </p:tgtEl>
                                        <p:attrNameLst>
                                          <p:attrName>ppt_h</p:attrName>
                                        </p:attrNameLst>
                                      </p:cBhvr>
                                      <p:tavLst>
                                        <p:tav tm="0">
                                          <p:val>
                                            <p:fltVal val="0"/>
                                          </p:val>
                                        </p:tav>
                                        <p:tav tm="100000">
                                          <p:val>
                                            <p:strVal val="#ppt_h"/>
                                          </p:val>
                                        </p:tav>
                                      </p:tavLst>
                                    </p:anim>
                                  </p:childTnLst>
                                </p:cTn>
                              </p:par>
                              <p:par>
                                <p:cTn id="40" presetID="0" presetClass="path" presetSubtype="0" accel="50000" decel="50000" fill="hold" grpId="1" nodeType="withEffect">
                                  <p:stCondLst>
                                    <p:cond delay="200"/>
                                  </p:stCondLst>
                                  <p:childTnLst>
                                    <p:animMotion origin="layout" path="M 4.16667E-6 3.7037E-6 L -0.25677 0.30601 " pathEditMode="relative" rAng="0" ptsTypes="AA">
                                      <p:cBhvr>
                                        <p:cTn id="41" dur="1500" fill="hold"/>
                                        <p:tgtEl>
                                          <p:spTgt spid="8"/>
                                        </p:tgtEl>
                                        <p:attrNameLst>
                                          <p:attrName>ppt_x</p:attrName>
                                          <p:attrName>ppt_y</p:attrName>
                                        </p:attrNameLst>
                                      </p:cBhvr>
                                      <p:rCtr x="-12847" y="15301"/>
                                    </p:animMotion>
                                  </p:childTnLst>
                                </p:cTn>
                              </p:par>
                              <p:par>
                                <p:cTn id="42" presetID="23" presetClass="entr" presetSubtype="16" fill="hold" grpId="0" nodeType="withEffect">
                                  <p:stCondLst>
                                    <p:cond delay="400"/>
                                  </p:stCondLst>
                                  <p:childTnLst>
                                    <p:set>
                                      <p:cBhvr>
                                        <p:cTn id="43" dur="1" fill="hold">
                                          <p:stCondLst>
                                            <p:cond delay="0"/>
                                          </p:stCondLst>
                                        </p:cTn>
                                        <p:tgtEl>
                                          <p:spTgt spid="9"/>
                                        </p:tgtEl>
                                        <p:attrNameLst>
                                          <p:attrName>style.visibility</p:attrName>
                                        </p:attrNameLst>
                                      </p:cBhvr>
                                      <p:to>
                                        <p:strVal val="visible"/>
                                      </p:to>
                                    </p:set>
                                    <p:anim calcmode="lin" valueType="num">
                                      <p:cBhvr>
                                        <p:cTn id="44" dur="1500" fill="hold"/>
                                        <p:tgtEl>
                                          <p:spTgt spid="9"/>
                                        </p:tgtEl>
                                        <p:attrNameLst>
                                          <p:attrName>ppt_w</p:attrName>
                                        </p:attrNameLst>
                                      </p:cBhvr>
                                      <p:tavLst>
                                        <p:tav tm="0">
                                          <p:val>
                                            <p:fltVal val="0"/>
                                          </p:val>
                                        </p:tav>
                                        <p:tav tm="100000">
                                          <p:val>
                                            <p:strVal val="#ppt_w"/>
                                          </p:val>
                                        </p:tav>
                                      </p:tavLst>
                                    </p:anim>
                                    <p:anim calcmode="lin" valueType="num">
                                      <p:cBhvr>
                                        <p:cTn id="45" dur="1500" fill="hold"/>
                                        <p:tgtEl>
                                          <p:spTgt spid="9"/>
                                        </p:tgtEl>
                                        <p:attrNameLst>
                                          <p:attrName>ppt_h</p:attrName>
                                        </p:attrNameLst>
                                      </p:cBhvr>
                                      <p:tavLst>
                                        <p:tav tm="0">
                                          <p:val>
                                            <p:fltVal val="0"/>
                                          </p:val>
                                        </p:tav>
                                        <p:tav tm="100000">
                                          <p:val>
                                            <p:strVal val="#ppt_h"/>
                                          </p:val>
                                        </p:tav>
                                      </p:tavLst>
                                    </p:anim>
                                  </p:childTnLst>
                                </p:cTn>
                              </p:par>
                              <p:par>
                                <p:cTn id="46" presetID="0" presetClass="path" presetSubtype="0" accel="50000" decel="50000" fill="hold" grpId="1" nodeType="withEffect">
                                  <p:stCondLst>
                                    <p:cond delay="400"/>
                                  </p:stCondLst>
                                  <p:childTnLst>
                                    <p:animMotion origin="layout" path="M -2.5E-6 4.07407E-6 L -0.43889 0.11574 " pathEditMode="relative" rAng="0" ptsTypes="AA">
                                      <p:cBhvr>
                                        <p:cTn id="47" dur="1500" fill="hold"/>
                                        <p:tgtEl>
                                          <p:spTgt spid="9"/>
                                        </p:tgtEl>
                                        <p:attrNameLst>
                                          <p:attrName>ppt_x</p:attrName>
                                          <p:attrName>ppt_y</p:attrName>
                                        </p:attrNameLst>
                                      </p:cBhvr>
                                      <p:rCtr x="-21944" y="5787"/>
                                    </p:animMotion>
                                  </p:childTnLst>
                                </p:cTn>
                              </p:par>
                              <p:par>
                                <p:cTn id="48" presetID="23" presetClass="entr" presetSubtype="16" fill="hold" grpId="0" nodeType="withEffect">
                                  <p:stCondLst>
                                    <p:cond delay="60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500" fill="hold"/>
                                        <p:tgtEl>
                                          <p:spTgt spid="10"/>
                                        </p:tgtEl>
                                        <p:attrNameLst>
                                          <p:attrName>ppt_w</p:attrName>
                                        </p:attrNameLst>
                                      </p:cBhvr>
                                      <p:tavLst>
                                        <p:tav tm="0">
                                          <p:val>
                                            <p:fltVal val="0"/>
                                          </p:val>
                                        </p:tav>
                                        <p:tav tm="100000">
                                          <p:val>
                                            <p:strVal val="#ppt_w"/>
                                          </p:val>
                                        </p:tav>
                                      </p:tavLst>
                                    </p:anim>
                                    <p:anim calcmode="lin" valueType="num">
                                      <p:cBhvr>
                                        <p:cTn id="51" dur="1500" fill="hold"/>
                                        <p:tgtEl>
                                          <p:spTgt spid="10"/>
                                        </p:tgtEl>
                                        <p:attrNameLst>
                                          <p:attrName>ppt_h</p:attrName>
                                        </p:attrNameLst>
                                      </p:cBhvr>
                                      <p:tavLst>
                                        <p:tav tm="0">
                                          <p:val>
                                            <p:fltVal val="0"/>
                                          </p:val>
                                        </p:tav>
                                        <p:tav tm="100000">
                                          <p:val>
                                            <p:strVal val="#ppt_h"/>
                                          </p:val>
                                        </p:tav>
                                      </p:tavLst>
                                    </p:anim>
                                  </p:childTnLst>
                                </p:cTn>
                              </p:par>
                              <p:par>
                                <p:cTn id="52" presetID="0" presetClass="path" presetSubtype="0" accel="50000" decel="50000" fill="hold" grpId="1" nodeType="withEffect">
                                  <p:stCondLst>
                                    <p:cond delay="600"/>
                                  </p:stCondLst>
                                  <p:childTnLst>
                                    <p:animMotion origin="layout" path="M -8.33333E-7 -2.96296E-6 L -0.52535 -0.11967 " pathEditMode="relative" rAng="0" ptsTypes="AA">
                                      <p:cBhvr>
                                        <p:cTn id="53" dur="1500" fill="hold"/>
                                        <p:tgtEl>
                                          <p:spTgt spid="10"/>
                                        </p:tgtEl>
                                        <p:attrNameLst>
                                          <p:attrName>ppt_x</p:attrName>
                                          <p:attrName>ppt_y</p:attrName>
                                        </p:attrNameLst>
                                      </p:cBhvr>
                                      <p:rCtr x="-26267" y="-5995"/>
                                    </p:animMotion>
                                  </p:childTnLst>
                                </p:cTn>
                              </p:par>
                              <p:par>
                                <p:cTn id="54" presetID="23" presetClass="entr" presetSubtype="16" fill="hold" grpId="0" nodeType="withEffect">
                                  <p:stCondLst>
                                    <p:cond delay="80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500" fill="hold"/>
                                        <p:tgtEl>
                                          <p:spTgt spid="12"/>
                                        </p:tgtEl>
                                        <p:attrNameLst>
                                          <p:attrName>ppt_w</p:attrName>
                                        </p:attrNameLst>
                                      </p:cBhvr>
                                      <p:tavLst>
                                        <p:tav tm="0">
                                          <p:val>
                                            <p:fltVal val="0"/>
                                          </p:val>
                                        </p:tav>
                                        <p:tav tm="100000">
                                          <p:val>
                                            <p:strVal val="#ppt_w"/>
                                          </p:val>
                                        </p:tav>
                                      </p:tavLst>
                                    </p:anim>
                                    <p:anim calcmode="lin" valueType="num">
                                      <p:cBhvr>
                                        <p:cTn id="57" dur="1500" fill="hold"/>
                                        <p:tgtEl>
                                          <p:spTgt spid="12"/>
                                        </p:tgtEl>
                                        <p:attrNameLst>
                                          <p:attrName>ppt_h</p:attrName>
                                        </p:attrNameLst>
                                      </p:cBhvr>
                                      <p:tavLst>
                                        <p:tav tm="0">
                                          <p:val>
                                            <p:fltVal val="0"/>
                                          </p:val>
                                        </p:tav>
                                        <p:tav tm="100000">
                                          <p:val>
                                            <p:strVal val="#ppt_h"/>
                                          </p:val>
                                        </p:tav>
                                      </p:tavLst>
                                    </p:anim>
                                  </p:childTnLst>
                                </p:cTn>
                              </p:par>
                              <p:par>
                                <p:cTn id="58" presetID="0" presetClass="path" presetSubtype="0" accel="50000" decel="50000" fill="hold" grpId="1" nodeType="withEffect">
                                  <p:stCondLst>
                                    <p:cond delay="800"/>
                                  </p:stCondLst>
                                  <p:childTnLst>
                                    <p:animMotion origin="layout" path="M -2.77778E-6 -2.22222E-6 L -0.46232 -0.33287 " pathEditMode="relative" rAng="0" ptsTypes="AA">
                                      <p:cBhvr>
                                        <p:cTn id="59" dur="1500" fill="hold"/>
                                        <p:tgtEl>
                                          <p:spTgt spid="12"/>
                                        </p:tgtEl>
                                        <p:attrNameLst>
                                          <p:attrName>ppt_x</p:attrName>
                                          <p:attrName>ppt_y</p:attrName>
                                        </p:attrNameLst>
                                      </p:cBhvr>
                                      <p:rCtr x="-23125" y="-16644"/>
                                    </p:animMotion>
                                  </p:childTnLst>
                                </p:cTn>
                              </p:par>
                              <p:par>
                                <p:cTn id="60" presetID="23" presetClass="entr" presetSubtype="16" fill="hold" grpId="0" nodeType="withEffect">
                                  <p:stCondLst>
                                    <p:cond delay="1000"/>
                                  </p:stCondLst>
                                  <p:childTnLst>
                                    <p:set>
                                      <p:cBhvr>
                                        <p:cTn id="61" dur="1" fill="hold">
                                          <p:stCondLst>
                                            <p:cond delay="0"/>
                                          </p:stCondLst>
                                        </p:cTn>
                                        <p:tgtEl>
                                          <p:spTgt spid="7"/>
                                        </p:tgtEl>
                                        <p:attrNameLst>
                                          <p:attrName>style.visibility</p:attrName>
                                        </p:attrNameLst>
                                      </p:cBhvr>
                                      <p:to>
                                        <p:strVal val="visible"/>
                                      </p:to>
                                    </p:set>
                                    <p:anim calcmode="lin" valueType="num">
                                      <p:cBhvr>
                                        <p:cTn id="62" dur="1500" fill="hold"/>
                                        <p:tgtEl>
                                          <p:spTgt spid="7"/>
                                        </p:tgtEl>
                                        <p:attrNameLst>
                                          <p:attrName>ppt_w</p:attrName>
                                        </p:attrNameLst>
                                      </p:cBhvr>
                                      <p:tavLst>
                                        <p:tav tm="0">
                                          <p:val>
                                            <p:fltVal val="0"/>
                                          </p:val>
                                        </p:tav>
                                        <p:tav tm="100000">
                                          <p:val>
                                            <p:strVal val="#ppt_w"/>
                                          </p:val>
                                        </p:tav>
                                      </p:tavLst>
                                    </p:anim>
                                    <p:anim calcmode="lin" valueType="num">
                                      <p:cBhvr>
                                        <p:cTn id="63" dur="1500" fill="hold"/>
                                        <p:tgtEl>
                                          <p:spTgt spid="7"/>
                                        </p:tgtEl>
                                        <p:attrNameLst>
                                          <p:attrName>ppt_h</p:attrName>
                                        </p:attrNameLst>
                                      </p:cBhvr>
                                      <p:tavLst>
                                        <p:tav tm="0">
                                          <p:val>
                                            <p:fltVal val="0"/>
                                          </p:val>
                                        </p:tav>
                                        <p:tav tm="100000">
                                          <p:val>
                                            <p:strVal val="#ppt_h"/>
                                          </p:val>
                                        </p:tav>
                                      </p:tavLst>
                                    </p:anim>
                                  </p:childTnLst>
                                </p:cTn>
                              </p:par>
                              <p:par>
                                <p:cTn id="64" presetID="0" presetClass="path" presetSubtype="0" accel="50000" decel="50000" fill="hold" grpId="1" nodeType="withEffect">
                                  <p:stCondLst>
                                    <p:cond delay="1000"/>
                                  </p:stCondLst>
                                  <p:childTnLst>
                                    <p:animMotion origin="layout" path="M -2.77778E-6 -2.96296E-6 L -0.08298 -0.21666 " pathEditMode="relative" rAng="0" ptsTypes="AA">
                                      <p:cBhvr>
                                        <p:cTn id="65" dur="1500" fill="hold"/>
                                        <p:tgtEl>
                                          <p:spTgt spid="7"/>
                                        </p:tgtEl>
                                        <p:attrNameLst>
                                          <p:attrName>ppt_x</p:attrName>
                                          <p:attrName>ppt_y</p:attrName>
                                        </p:attrNameLst>
                                      </p:cBhvr>
                                      <p:rCtr x="-4149" y="-10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3074" grpId="0"/>
      <p:bldP spid="3074" grpId="1"/>
      <p:bldP spid="4" grpId="0"/>
      <p:bldP spid="7" grpId="0"/>
      <p:bldP spid="7" grpId="1"/>
      <p:bldP spid="8" grpId="0"/>
      <p:bldP spid="8" grpId="1"/>
      <p:bldP spid="9" grpId="0"/>
      <p:bldP spid="9" grpId="1"/>
      <p:bldP spid="10" grpId="0"/>
      <p:bldP spid="10" grpId="1"/>
      <p:bldP spid="11" grpId="0"/>
      <p:bldP spid="11" grpId="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348865" y="1617425"/>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out of the way</a:t>
            </a:r>
          </a:p>
        </p:txBody>
      </p:sp>
      <p:sp>
        <p:nvSpPr>
          <p:cNvPr id="5" name="Title 1"/>
          <p:cNvSpPr txBox="1">
            <a:spLocks/>
          </p:cNvSpPr>
          <p:nvPr/>
        </p:nvSpPr>
        <p:spPr>
          <a:xfrm>
            <a:off x="125730" y="4297680"/>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out of the way</a:t>
            </a:r>
          </a:p>
        </p:txBody>
      </p:sp>
      <p:sp>
        <p:nvSpPr>
          <p:cNvPr id="9" name="Title 1"/>
          <p:cNvSpPr txBox="1">
            <a:spLocks/>
          </p:cNvSpPr>
          <p:nvPr/>
        </p:nvSpPr>
        <p:spPr>
          <a:xfrm>
            <a:off x="3444240" y="4970145"/>
            <a:ext cx="35901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err in vision</a:t>
            </a:r>
          </a:p>
        </p:txBody>
      </p:sp>
      <p:sp>
        <p:nvSpPr>
          <p:cNvPr id="6" name="Title 1"/>
          <p:cNvSpPr txBox="1">
            <a:spLocks/>
          </p:cNvSpPr>
          <p:nvPr/>
        </p:nvSpPr>
        <p:spPr>
          <a:xfrm>
            <a:off x="569595" y="5642610"/>
            <a:ext cx="53515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stumble in judgment</a:t>
            </a:r>
          </a:p>
        </p:txBody>
      </p:sp>
      <p:sp>
        <p:nvSpPr>
          <p:cNvPr id="3074" name="Rectangle 2"/>
          <p:cNvSpPr>
            <a:spLocks noGrp="1" noChangeArrowheads="1"/>
          </p:cNvSpPr>
          <p:nvPr>
            <p:ph type="title"/>
          </p:nvPr>
        </p:nvSpPr>
        <p:spPr>
          <a:xfrm>
            <a:off x="228600" y="274638"/>
            <a:ext cx="8610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they also have erred through wine, And through intoxicating drink are out of the way; The priest and the prophet have erred through intoxicating drink, They are swallowed up by wine, They are  out of the way through intoxicating drink; They err in vision, they stumble in judgment.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28:7 </a:t>
            </a:r>
          </a:p>
        </p:txBody>
      </p:sp>
      <p:sp>
        <p:nvSpPr>
          <p:cNvPr id="7" name="Rectangle 6"/>
          <p:cNvSpPr>
            <a:spLocks noChangeArrowheads="1"/>
          </p:cNvSpPr>
          <p:nvPr/>
        </p:nvSpPr>
        <p:spPr bwMode="auto">
          <a:xfrm>
            <a:off x="4505470" y="4914316"/>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Title 1"/>
          <p:cNvSpPr txBox="1">
            <a:spLocks/>
          </p:cNvSpPr>
          <p:nvPr/>
        </p:nvSpPr>
        <p:spPr>
          <a:xfrm>
            <a:off x="588645" y="3606165"/>
            <a:ext cx="3657600"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swallowed up</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0" name="Rectangle 9"/>
          <p:cNvSpPr>
            <a:spLocks noChangeArrowheads="1"/>
          </p:cNvSpPr>
          <p:nvPr/>
        </p:nvSpPr>
        <p:spPr bwMode="auto">
          <a:xfrm>
            <a:off x="2668350" y="5588223"/>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2"/>
          <p:cNvSpPr txBox="1">
            <a:spLocks noChangeArrowheads="1"/>
          </p:cNvSpPr>
          <p:nvPr/>
        </p:nvSpPr>
        <p:spPr bwMode="auto">
          <a:xfrm>
            <a:off x="4338601" y="4621311"/>
            <a:ext cx="163029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15" name="Rectangle 2"/>
          <p:cNvSpPr txBox="1">
            <a:spLocks noChangeArrowheads="1"/>
          </p:cNvSpPr>
          <p:nvPr/>
        </p:nvSpPr>
        <p:spPr bwMode="auto">
          <a:xfrm>
            <a:off x="4338601" y="4621311"/>
            <a:ext cx="163029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16" name="Rectangle 2"/>
          <p:cNvSpPr txBox="1">
            <a:spLocks noChangeArrowheads="1"/>
          </p:cNvSpPr>
          <p:nvPr/>
        </p:nvSpPr>
        <p:spPr bwMode="auto">
          <a:xfrm>
            <a:off x="4338601" y="4621311"/>
            <a:ext cx="163029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17" name="Arrow: Left 16">
            <a:extLst>
              <a:ext uri="{FF2B5EF4-FFF2-40B4-BE49-F238E27FC236}">
                <a16:creationId xmlns:a16="http://schemas.microsoft.com/office/drawing/2014/main" xmlns="" id="{5C1513DE-4922-4881-9565-9D42692BF1B3}"/>
              </a:ext>
            </a:extLst>
          </p:cNvPr>
          <p:cNvSpPr/>
          <p:nvPr/>
        </p:nvSpPr>
        <p:spPr>
          <a:xfrm rot="5400000">
            <a:off x="1843504" y="4069462"/>
            <a:ext cx="2442208" cy="759264"/>
          </a:xfrm>
          <a:prstGeom prst="leftArrow">
            <a:avLst>
              <a:gd name="adj1" fmla="val 34362"/>
              <a:gd name="adj2" fmla="val 63156"/>
            </a:avLst>
          </a:prstGeom>
          <a:solidFill>
            <a:srgbClr val="CC99FF"/>
          </a:solidFill>
          <a:scene3d>
            <a:camera prst="orthographicFront"/>
            <a:lightRig rig="threePt" dir="t"/>
          </a:scene3d>
          <a:sp3d prstMaterial="plastic">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xmlns="" id="{063DB567-CA9C-4921-8834-46AA857332AE}"/>
              </a:ext>
            </a:extLst>
          </p:cNvPr>
          <p:cNvSpPr/>
          <p:nvPr/>
        </p:nvSpPr>
        <p:spPr>
          <a:xfrm rot="7872394">
            <a:off x="4566739" y="3457092"/>
            <a:ext cx="3325611" cy="759264"/>
          </a:xfrm>
          <a:prstGeom prst="leftArrow">
            <a:avLst>
              <a:gd name="adj1" fmla="val 34362"/>
              <a:gd name="adj2" fmla="val 63156"/>
            </a:avLst>
          </a:prstGeom>
          <a:solidFill>
            <a:srgbClr val="CC99FF"/>
          </a:solidFill>
          <a:scene3d>
            <a:camera prst="orthographicFront"/>
            <a:lightRig rig="threePt" dir="t"/>
          </a:scene3d>
          <a:sp3d prstMaterial="plastic">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xmlns="" id="{7508D159-9A5B-477F-944F-1AC9D8889ADF}"/>
              </a:ext>
            </a:extLst>
          </p:cNvPr>
          <p:cNvSpPr txBox="1">
            <a:spLocks/>
          </p:cNvSpPr>
          <p:nvPr/>
        </p:nvSpPr>
        <p:spPr>
          <a:xfrm>
            <a:off x="1981336" y="2316589"/>
            <a:ext cx="2390638"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prophet</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20" name="Title 1">
            <a:extLst>
              <a:ext uri="{FF2B5EF4-FFF2-40B4-BE49-F238E27FC236}">
                <a16:creationId xmlns:a16="http://schemas.microsoft.com/office/drawing/2014/main" xmlns="" id="{DC754C00-C8A8-4723-907D-3A55954FD806}"/>
              </a:ext>
            </a:extLst>
          </p:cNvPr>
          <p:cNvSpPr txBox="1">
            <a:spLocks/>
          </p:cNvSpPr>
          <p:nvPr/>
        </p:nvSpPr>
        <p:spPr>
          <a:xfrm>
            <a:off x="7117694" y="1649837"/>
            <a:ext cx="1685788"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priest</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1" name="Rectangle 2" hidden="1"/>
          <p:cNvSpPr txBox="1">
            <a:spLocks noChangeArrowheads="1"/>
          </p:cNvSpPr>
          <p:nvPr/>
        </p:nvSpPr>
        <p:spPr bwMode="auto">
          <a:xfrm>
            <a:off x="4338601" y="4621311"/>
            <a:ext cx="163029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drink</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0" presetClass="exit" presetSubtype="0" fill="hold" grpId="2"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18" presetClass="emph" presetSubtype="0" fill="hold" grpId="1" nodeType="withEffect">
                                  <p:stCondLst>
                                    <p:cond delay="0"/>
                                  </p:stCondLst>
                                  <p:childTnLst>
                                    <p:set>
                                      <p:cBhvr override="childStyle">
                                        <p:cTn id="40" dur="500" fill="hold"/>
                                        <p:tgtEl>
                                          <p:spTgt spid="9"/>
                                        </p:tgtEl>
                                        <p:attrNameLst>
                                          <p:attrName>style.textDecorationUnderline</p:attrName>
                                        </p:attrNameLst>
                                      </p:cBhvr>
                                      <p:to>
                                        <p:strVal val="true"/>
                                      </p:to>
                                    </p:se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par>
                                <p:cTn id="45" presetID="18" presetClass="emph" presetSubtype="0" fill="hold" grpId="1" nodeType="withEffect">
                                  <p:stCondLst>
                                    <p:cond delay="0"/>
                                  </p:stCondLst>
                                  <p:childTnLst>
                                    <p:set>
                                      <p:cBhvr override="childStyle">
                                        <p:cTn id="46" dur="500" fill="hold"/>
                                        <p:tgtEl>
                                          <p:spTgt spid="6"/>
                                        </p:tgtEl>
                                        <p:attrNameLst>
                                          <p:attrName>style.textDecorationUnderline</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stCondLst>
                                            <p:cond delay="0"/>
                                          </p:stCondLst>
                                        </p:cTn>
                                        <p:tgtEl>
                                          <p:spTgt spid="7"/>
                                        </p:tgtEl>
                                      </p:cBhvr>
                                    </p:animEffect>
                                    <p:anim to="" calcmode="lin" valueType="num">
                                      <p:cBhvr>
                                        <p:cTn id="5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54" fill="hold">
                            <p:stCondLst>
                              <p:cond delay="500"/>
                            </p:stCondLst>
                            <p:childTnLst>
                              <p:par>
                                <p:cTn id="55" presetID="0" presetClass="entr" presetSubtype="0"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stCondLst>
                                            <p:cond delay="0"/>
                                          </p:stCondLst>
                                        </p:cTn>
                                        <p:tgtEl>
                                          <p:spTgt spid="10"/>
                                        </p:tgtEl>
                                      </p:cBhvr>
                                    </p:animEffect>
                                    <p:anim to="" calcmode="lin" valueType="num">
                                      <p:cBhvr>
                                        <p:cTn id="5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750"/>
                                        <p:tgtEl>
                                          <p:spTgt spid="1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750"/>
                                        <p:tgtEl>
                                          <p:spTgt spid="18"/>
                                        </p:tgtEl>
                                      </p:cBhvr>
                                    </p:animEffect>
                                  </p:childTnLst>
                                </p:cTn>
                              </p:par>
                              <p:par>
                                <p:cTn id="68" presetID="22" presetClass="entr" presetSubtype="4" fill="hold" grpId="0" nodeType="withEffect">
                                  <p:stCondLst>
                                    <p:cond delay="500"/>
                                  </p:stCondLst>
                                  <p:childTnLst>
                                    <p:set>
                                      <p:cBhvr>
                                        <p:cTn id="69" dur="1" fill="hold">
                                          <p:stCondLst>
                                            <p:cond delay="0"/>
                                          </p:stCondLst>
                                        </p:cTn>
                                        <p:tgtEl>
                                          <p:spTgt spid="20"/>
                                        </p:tgtEl>
                                        <p:attrNameLst>
                                          <p:attrName>style.visibility</p:attrName>
                                        </p:attrNameLst>
                                      </p:cBhvr>
                                      <p:to>
                                        <p:strVal val="visible"/>
                                      </p:to>
                                    </p:set>
                                    <p:animEffect transition="in" filter="wipe(down)">
                                      <p:cBhvr>
                                        <p:cTn id="70" dur="500"/>
                                        <p:tgtEl>
                                          <p:spTgt spid="20"/>
                                        </p:tgtEl>
                                      </p:cBhvr>
                                    </p:animEffect>
                                  </p:childTnLst>
                                </p:cTn>
                              </p:par>
                              <p:par>
                                <p:cTn id="71" presetID="22" presetClass="entr" presetSubtype="4" fill="hold" grpId="0" nodeType="withEffect">
                                  <p:stCondLst>
                                    <p:cond delay="50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500"/>
                                        <p:tgtEl>
                                          <p:spTgt spid="19"/>
                                        </p:tgtEl>
                                      </p:cBhvr>
                                    </p:animEffec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
                                        <p:tgtEl>
                                          <p:spTgt spid="1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
                                        <p:tgtEl>
                                          <p:spTgt spid="1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
                                        <p:tgtEl>
                                          <p:spTgt spid="16"/>
                                        </p:tgtEl>
                                      </p:cBhvr>
                                    </p:animEffect>
                                  </p:childTnLst>
                                </p:cTn>
                              </p:par>
                              <p:par>
                                <p:cTn id="88" presetID="6" presetClass="emph" presetSubtype="0" fill="hold" grpId="2" nodeType="withEffect">
                                  <p:stCondLst>
                                    <p:cond delay="0"/>
                                  </p:stCondLst>
                                  <p:childTnLst>
                                    <p:animScale>
                                      <p:cBhvr>
                                        <p:cTn id="89" dur="2000" fill="hold"/>
                                        <p:tgtEl>
                                          <p:spTgt spid="13"/>
                                        </p:tgtEl>
                                      </p:cBhvr>
                                      <p:by x="95000" y="95000"/>
                                    </p:animScale>
                                  </p:childTnLst>
                                </p:cTn>
                              </p:par>
                              <p:par>
                                <p:cTn id="90" presetID="6" presetClass="emph" presetSubtype="0" fill="hold" grpId="2" nodeType="withEffect">
                                  <p:stCondLst>
                                    <p:cond delay="0"/>
                                  </p:stCondLst>
                                  <p:childTnLst>
                                    <p:animScale>
                                      <p:cBhvr>
                                        <p:cTn id="91" dur="2000" fill="hold"/>
                                        <p:tgtEl>
                                          <p:spTgt spid="15"/>
                                        </p:tgtEl>
                                      </p:cBhvr>
                                      <p:by x="95000" y="95000"/>
                                    </p:animScale>
                                  </p:childTnLst>
                                </p:cTn>
                              </p:par>
                              <p:par>
                                <p:cTn id="92" presetID="6" presetClass="emph" presetSubtype="0" fill="hold" grpId="2" nodeType="withEffect">
                                  <p:stCondLst>
                                    <p:cond delay="0"/>
                                  </p:stCondLst>
                                  <p:childTnLst>
                                    <p:animScale>
                                      <p:cBhvr>
                                        <p:cTn id="93" dur="2000" fill="hold"/>
                                        <p:tgtEl>
                                          <p:spTgt spid="16"/>
                                        </p:tgtEl>
                                      </p:cBhvr>
                                      <p:by x="95000" y="95000"/>
                                    </p:animScale>
                                  </p:childTnLst>
                                </p:cTn>
                              </p:par>
                              <p:par>
                                <p:cTn id="94" presetID="0" presetClass="path" presetSubtype="0" accel="50000" decel="50000" fill="hold" grpId="1" nodeType="withEffect">
                                  <p:stCondLst>
                                    <p:cond delay="0"/>
                                  </p:stCondLst>
                                  <p:childTnLst>
                                    <p:animMotion origin="layout" path="M -1.66667E-6 3.33333E-6 L -0.03628 -0.23727 " pathEditMode="relative" rAng="0" ptsTypes="AA">
                                      <p:cBhvr>
                                        <p:cTn id="95" dur="2000" spd="-100000" fill="hold"/>
                                        <p:tgtEl>
                                          <p:spTgt spid="13"/>
                                        </p:tgtEl>
                                        <p:attrNameLst>
                                          <p:attrName>ppt_x</p:attrName>
                                          <p:attrName>ppt_y</p:attrName>
                                        </p:attrNameLst>
                                      </p:cBhvr>
                                      <p:rCtr x="-1823" y="-11875"/>
                                    </p:animMotion>
                                  </p:childTnLst>
                                </p:cTn>
                              </p:par>
                              <p:par>
                                <p:cTn id="96" presetID="0" presetClass="path" presetSubtype="0" accel="50000" decel="50000" fill="hold" grpId="1" nodeType="withEffect">
                                  <p:stCondLst>
                                    <p:cond delay="0"/>
                                  </p:stCondLst>
                                  <p:childTnLst>
                                    <p:animMotion origin="layout" path="M -1.66667E-6 3.33333E-6 L -0.45 -0.43311 " pathEditMode="relative" rAng="0" ptsTypes="AA">
                                      <p:cBhvr>
                                        <p:cTn id="97" dur="2000" spd="-100000" fill="hold"/>
                                        <p:tgtEl>
                                          <p:spTgt spid="15"/>
                                        </p:tgtEl>
                                        <p:attrNameLst>
                                          <p:attrName>ppt_x</p:attrName>
                                          <p:attrName>ppt_y</p:attrName>
                                        </p:attrNameLst>
                                      </p:cBhvr>
                                      <p:rCtr x="-22500" y="-21667"/>
                                    </p:animMotion>
                                  </p:childTnLst>
                                </p:cTn>
                              </p:par>
                              <p:par>
                                <p:cTn id="98" presetID="0" presetClass="path" presetSubtype="0" accel="50000" decel="50000" fill="hold" grpId="1" nodeType="withEffect">
                                  <p:stCondLst>
                                    <p:cond delay="0"/>
                                  </p:stCondLst>
                                  <p:childTnLst>
                                    <p:animMotion origin="layout" path="M -1.66667E-6 3.33333E-6 L -0.37222 0.05602 " pathEditMode="relative" rAng="0" ptsTypes="AA">
                                      <p:cBhvr>
                                        <p:cTn id="99" dur="2000" spd="-100000" fill="hold"/>
                                        <p:tgtEl>
                                          <p:spTgt spid="16"/>
                                        </p:tgtEl>
                                        <p:attrNameLst>
                                          <p:attrName>ppt_x</p:attrName>
                                          <p:attrName>ppt_y</p:attrName>
                                        </p:attrNameLst>
                                      </p:cBhvr>
                                      <p:rCtr x="-18611" y="2801"/>
                                    </p:animMotion>
                                  </p:childTnLst>
                                </p:cTn>
                              </p:par>
                              <p:par>
                                <p:cTn id="100" presetID="10" presetClass="exit" presetSubtype="0" fill="hold" grpId="1" nodeType="withEffect">
                                  <p:stCondLst>
                                    <p:cond delay="0"/>
                                  </p:stCondLst>
                                  <p:childTnLst>
                                    <p:animEffect transition="out" filter="fade">
                                      <p:cBhvr>
                                        <p:cTn id="101" dur="1500"/>
                                        <p:tgtEl>
                                          <p:spTgt spid="3074"/>
                                        </p:tgtEl>
                                      </p:cBhvr>
                                    </p:animEffect>
                                    <p:set>
                                      <p:cBhvr>
                                        <p:cTn id="102" dur="1" fill="hold">
                                          <p:stCondLst>
                                            <p:cond delay="1499"/>
                                          </p:stCondLst>
                                        </p:cTn>
                                        <p:tgtEl>
                                          <p:spTgt spid="3074"/>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6"/>
                                        </p:tgtEl>
                                      </p:cBhvr>
                                    </p:animEffect>
                                    <p:set>
                                      <p:cBhvr>
                                        <p:cTn id="105" dur="1" fill="hold">
                                          <p:stCondLst>
                                            <p:cond delay="499"/>
                                          </p:stCondLst>
                                        </p:cTn>
                                        <p:tgtEl>
                                          <p:spTgt spid="6"/>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250"/>
                                        <p:tgtEl>
                                          <p:spTgt spid="7"/>
                                        </p:tgtEl>
                                      </p:cBhvr>
                                    </p:animEffect>
                                    <p:set>
                                      <p:cBhvr>
                                        <p:cTn id="108" dur="1" fill="hold">
                                          <p:stCondLst>
                                            <p:cond delay="249"/>
                                          </p:stCondLst>
                                        </p:cTn>
                                        <p:tgtEl>
                                          <p:spTgt spid="7"/>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9"/>
                                        </p:tgtEl>
                                      </p:cBhvr>
                                    </p:animEffect>
                                    <p:set>
                                      <p:cBhvr>
                                        <p:cTn id="111" dur="1" fill="hold">
                                          <p:stCondLst>
                                            <p:cond delay="499"/>
                                          </p:stCondLst>
                                        </p:cTn>
                                        <p:tgtEl>
                                          <p:spTgt spid="9"/>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250"/>
                                        <p:tgtEl>
                                          <p:spTgt spid="10"/>
                                        </p:tgtEl>
                                      </p:cBhvr>
                                    </p:animEffect>
                                    <p:set>
                                      <p:cBhvr>
                                        <p:cTn id="114" dur="1" fill="hold">
                                          <p:stCondLst>
                                            <p:cond delay="249"/>
                                          </p:stCondLst>
                                        </p:cTn>
                                        <p:tgtEl>
                                          <p:spTgt spid="10"/>
                                        </p:tgtEl>
                                        <p:attrNameLst>
                                          <p:attrName>style.visibility</p:attrName>
                                        </p:attrNameLst>
                                      </p:cBhvr>
                                      <p:to>
                                        <p:strVal val="hidden"/>
                                      </p:to>
                                    </p:set>
                                  </p:childTnLst>
                                </p:cTn>
                              </p:par>
                              <p:par>
                                <p:cTn id="115" presetID="9" presetClass="exit" presetSubtype="0" fill="hold" grpId="1" nodeType="withEffect">
                                  <p:stCondLst>
                                    <p:cond delay="0"/>
                                  </p:stCondLst>
                                  <p:childTnLst>
                                    <p:animEffect transition="out" filter="dissolv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9" presetClass="exit" presetSubtype="0" fill="hold" grpId="1" nodeType="withEffect">
                                  <p:stCondLst>
                                    <p:cond delay="0"/>
                                  </p:stCondLst>
                                  <p:childTnLst>
                                    <p:animEffect transition="out" filter="dissolve">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20"/>
                                        </p:tgtEl>
                                      </p:cBhvr>
                                    </p:animEffect>
                                    <p:set>
                                      <p:cBhvr>
                                        <p:cTn id="12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9" grpId="0"/>
      <p:bldP spid="9" grpId="1"/>
      <p:bldP spid="9" grpId="2"/>
      <p:bldP spid="6" grpId="0"/>
      <p:bldP spid="6" grpId="1"/>
      <p:bldP spid="6" grpId="2"/>
      <p:bldP spid="3074" grpId="0"/>
      <p:bldP spid="3074" grpId="1"/>
      <p:bldP spid="7" grpId="0"/>
      <p:bldP spid="7" grpId="1"/>
      <p:bldP spid="8" grpId="0"/>
      <p:bldP spid="8" grpId="1"/>
      <p:bldP spid="10" grpId="0"/>
      <p:bldP spid="10" grpId="1"/>
      <p:bldP spid="13" grpId="0"/>
      <p:bldP spid="13" grpId="1"/>
      <p:bldP spid="13" grpId="2"/>
      <p:bldP spid="15" grpId="0"/>
      <p:bldP spid="15" grpId="1"/>
      <p:bldP spid="15" grpId="2"/>
      <p:bldP spid="16" grpId="0"/>
      <p:bldP spid="16" grpId="1"/>
      <p:bldP spid="16" grpId="2"/>
      <p:bldP spid="17" grpId="0" animBg="1"/>
      <p:bldP spid="17" grpId="1" animBg="1"/>
      <p:bldP spid="18" grpId="0" animBg="1"/>
      <p:bldP spid="18" grpId="1" animBg="1"/>
      <p:bldP spid="19" grpId="0"/>
      <p:bldP spid="19" grpId="1"/>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9829800" cy="7086600"/>
          </a:xfrm>
          <a:prstGeom prst="rect">
            <a:avLst/>
          </a:prstGeom>
        </p:spPr>
      </p:pic>
      <p:sp>
        <p:nvSpPr>
          <p:cNvPr id="4" name="Title 1"/>
          <p:cNvSpPr txBox="1">
            <a:spLocks/>
          </p:cNvSpPr>
          <p:nvPr/>
        </p:nvSpPr>
        <p:spPr>
          <a:xfrm>
            <a:off x="3491865" y="108585"/>
            <a:ext cx="2362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greedy</a:t>
            </a:r>
          </a:p>
        </p:txBody>
      </p:sp>
      <p:sp>
        <p:nvSpPr>
          <p:cNvPr id="5" name="Title 1"/>
          <p:cNvSpPr txBox="1">
            <a:spLocks/>
          </p:cNvSpPr>
          <p:nvPr/>
        </p:nvSpPr>
        <p:spPr>
          <a:xfrm>
            <a:off x="3737610" y="1386840"/>
            <a:ext cx="5029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4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cannot understand</a:t>
            </a:r>
          </a:p>
        </p:txBody>
      </p:sp>
      <p:sp>
        <p:nvSpPr>
          <p:cNvPr id="6" name="Title 1"/>
          <p:cNvSpPr txBox="1">
            <a:spLocks/>
          </p:cNvSpPr>
          <p:nvPr/>
        </p:nvSpPr>
        <p:spPr>
          <a:xfrm>
            <a:off x="2887980" y="2668985"/>
            <a:ext cx="2514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own gain</a:t>
            </a:r>
          </a:p>
        </p:txBody>
      </p:sp>
      <p:sp>
        <p:nvSpPr>
          <p:cNvPr id="9" name="Rectangle 2"/>
          <p:cNvSpPr txBox="1">
            <a:spLocks noChangeArrowheads="1"/>
          </p:cNvSpPr>
          <p:nvPr/>
        </p:nvSpPr>
        <p:spPr bwMode="auto">
          <a:xfrm>
            <a:off x="4338601" y="4621311"/>
            <a:ext cx="163029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3074" name="Rectangle 2"/>
          <p:cNvSpPr>
            <a:spLocks noGrp="1" noChangeArrowheads="1"/>
          </p:cNvSpPr>
          <p:nvPr>
            <p:ph type="title"/>
          </p:nvPr>
        </p:nvSpPr>
        <p:spPr>
          <a:xfrm>
            <a:off x="304800" y="304800"/>
            <a:ext cx="84582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Yes, they are greedy dogs Which never have enough. And they are shepherds Who cannot understand; They all look to their own way, Every one for his own gain, From his own territory. "Come," one says, "I will bring wine, And we will fill ourselves with intoxicating drink; Tomorrow will be as today, And much more abundant."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56:11-12 </a:t>
            </a:r>
          </a:p>
        </p:txBody>
      </p:sp>
      <p:sp>
        <p:nvSpPr>
          <p:cNvPr id="10" name="Rectangle 2"/>
          <p:cNvSpPr txBox="1">
            <a:spLocks noChangeArrowheads="1"/>
          </p:cNvSpPr>
          <p:nvPr/>
        </p:nvSpPr>
        <p:spPr bwMode="auto">
          <a:xfrm>
            <a:off x="1466890" y="3980989"/>
            <a:ext cx="163029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wine</a:t>
            </a:r>
          </a:p>
        </p:txBody>
      </p:sp>
      <p:sp>
        <p:nvSpPr>
          <p:cNvPr id="7" name="Title 1"/>
          <p:cNvSpPr txBox="1">
            <a:spLocks/>
          </p:cNvSpPr>
          <p:nvPr/>
        </p:nvSpPr>
        <p:spPr>
          <a:xfrm>
            <a:off x="1474470" y="3924300"/>
            <a:ext cx="1614854"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wine</a:t>
            </a:r>
            <a:endParaRPr lang="en-US" sz="42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1508760" y="4568190"/>
            <a:ext cx="4557346"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intoxicating drink</a:t>
            </a:r>
            <a:endParaRPr lang="en-US" sz="42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5689769" y="4619527"/>
            <a:ext cx="2958426"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r>
              <a:rPr lang="en-US" altLang="en-US" sz="1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2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omorrow</a:t>
            </a:r>
            <a:endPar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2291786" y="5263755"/>
            <a:ext cx="228021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 today</a:t>
            </a:r>
          </a:p>
        </p:txBody>
      </p:sp>
      <p:sp>
        <p:nvSpPr>
          <p:cNvPr id="12" name="Rectangle 2" hidden="1"/>
          <p:cNvSpPr txBox="1">
            <a:spLocks noChangeArrowheads="1"/>
          </p:cNvSpPr>
          <p:nvPr/>
        </p:nvSpPr>
        <p:spPr bwMode="auto">
          <a:xfrm>
            <a:off x="2342780" y="4769853"/>
            <a:ext cx="463675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Tomorrow as today</a:t>
            </a:r>
          </a:p>
        </p:txBody>
      </p:sp>
      <p:sp>
        <p:nvSpPr>
          <p:cNvPr id="11" name="Rectangle 2" hidden="1"/>
          <p:cNvSpPr txBox="1">
            <a:spLocks noChangeArrowheads="1"/>
          </p:cNvSpPr>
          <p:nvPr/>
        </p:nvSpPr>
        <p:spPr bwMode="auto">
          <a:xfrm>
            <a:off x="3282315" y="2767304"/>
            <a:ext cx="14855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wine</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0"/>
                                  </p:stCondLst>
                                  <p:childTnLst>
                                    <p:set>
                                      <p:cBhvr override="childStyle">
                                        <p:cTn id="35" dur="500" fill="hold"/>
                                        <p:tgtEl>
                                          <p:spTgt spid="6"/>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
                                        <p:tgtEl>
                                          <p:spTgt spid="14"/>
                                        </p:tgtEl>
                                      </p:cBhvr>
                                    </p:animEffect>
                                  </p:childTnLst>
                                </p:cTn>
                              </p:par>
                              <p:par>
                                <p:cTn id="57" presetID="6" presetClass="emph" presetSubtype="0" fill="hold" grpId="2" nodeType="withEffect">
                                  <p:stCondLst>
                                    <p:cond delay="0"/>
                                  </p:stCondLst>
                                  <p:childTnLst>
                                    <p:animScale>
                                      <p:cBhvr>
                                        <p:cTn id="58" dur="2000" fill="hold"/>
                                        <p:tgtEl>
                                          <p:spTgt spid="10"/>
                                        </p:tgtEl>
                                      </p:cBhvr>
                                      <p:by x="105000" y="105000"/>
                                    </p:animScale>
                                  </p:childTnLst>
                                </p:cTn>
                              </p:par>
                              <p:par>
                                <p:cTn id="59" presetID="0" presetClass="path" presetSubtype="0" accel="50000" decel="50000" fill="hold" grpId="1" nodeType="withEffect">
                                  <p:stCondLst>
                                    <p:cond delay="0"/>
                                  </p:stCondLst>
                                  <p:childTnLst>
                                    <p:animMotion origin="layout" path="M 8.33333E-7 3.7037E-7 L 0.1901 -0.17732 " pathEditMode="relative" rAng="0" ptsTypes="AA">
                                      <p:cBhvr>
                                        <p:cTn id="60" dur="2000" fill="hold"/>
                                        <p:tgtEl>
                                          <p:spTgt spid="10"/>
                                        </p:tgtEl>
                                        <p:attrNameLst>
                                          <p:attrName>ppt_x</p:attrName>
                                          <p:attrName>ppt_y</p:attrName>
                                        </p:attrNameLst>
                                      </p:cBhvr>
                                      <p:rCtr x="9497" y="-8866"/>
                                    </p:animMotion>
                                  </p:childTnLst>
                                </p:cTn>
                              </p:par>
                              <p:par>
                                <p:cTn id="61" presetID="0" presetClass="path" presetSubtype="0" accel="50000" decel="50000" fill="hold" grpId="1" nodeType="withEffect">
                                  <p:stCondLst>
                                    <p:cond delay="0"/>
                                  </p:stCondLst>
                                  <p:childTnLst>
                                    <p:animMotion origin="layout" path="M 2.22222E-6 4.81481E-6 C -0.01476 -0.00463 -0.05781 -0.0213 -0.08906 -0.02801 C -0.12031 -0.03473 -0.15538 -0.0375 -0.18785 -0.03982 C -0.22031 -0.04213 -0.25538 -0.04445 -0.28403 -0.04144 C -0.31268 -0.03843 -0.34306 -0.03172 -0.3599 -0.0213 C -0.37674 -0.01088 -0.38004 0.0125 -0.38525 0.02129 " pathEditMode="relative" rAng="0" ptsTypes="aaaaaa">
                                      <p:cBhvr>
                                        <p:cTn id="62" dur="2000" fill="hold"/>
                                        <p:tgtEl>
                                          <p:spTgt spid="13"/>
                                        </p:tgtEl>
                                        <p:attrNameLst>
                                          <p:attrName>ppt_x</p:attrName>
                                          <p:attrName>ppt_y</p:attrName>
                                        </p:attrNameLst>
                                      </p:cBhvr>
                                      <p:rCtr x="-19271" y="-1157"/>
                                    </p:animMotion>
                                  </p:childTnLst>
                                </p:cTn>
                              </p:par>
                              <p:par>
                                <p:cTn id="63" presetID="0" presetClass="path" presetSubtype="0" accel="50000" decel="50000" fill="hold" grpId="1" nodeType="withEffect">
                                  <p:stCondLst>
                                    <p:cond delay="0"/>
                                  </p:stCondLst>
                                  <p:childTnLst>
                                    <p:animMotion origin="layout" path="M 2.77778E-6 3.33333E-6 C 0.0408 -0.00093 0.08212 -0.00162 0.11406 -0.00324 C 0.146 -0.00486 0.16979 -0.00602 0.19132 -0.00973 C 0.21284 -0.01343 0.23073 -0.01551 0.24305 -0.02593 C 0.25538 -0.03635 0.26059 -0.06227 0.2651 -0.07176 " pathEditMode="relative" rAng="0" ptsTypes="aaaaa">
                                      <p:cBhvr>
                                        <p:cTn id="64" dur="2000" fill="hold"/>
                                        <p:tgtEl>
                                          <p:spTgt spid="14"/>
                                        </p:tgtEl>
                                        <p:attrNameLst>
                                          <p:attrName>ppt_x</p:attrName>
                                          <p:attrName>ppt_y</p:attrName>
                                        </p:attrNameLst>
                                      </p:cBhvr>
                                      <p:rCtr x="13247" y="-3588"/>
                                    </p:animMotion>
                                  </p:childTnLst>
                                </p:cTn>
                              </p:par>
                              <p:par>
                                <p:cTn id="65" presetID="10" presetClass="exit" presetSubtype="0" fill="hold" grpId="1" nodeType="withEffect">
                                  <p:stCondLst>
                                    <p:cond delay="0"/>
                                  </p:stCondLst>
                                  <p:childTnLst>
                                    <p:animEffect transition="out" filter="fade">
                                      <p:cBhvr>
                                        <p:cTn id="66" dur="1500"/>
                                        <p:tgtEl>
                                          <p:spTgt spid="3074"/>
                                        </p:tgtEl>
                                      </p:cBhvr>
                                    </p:animEffect>
                                    <p:set>
                                      <p:cBhvr>
                                        <p:cTn id="67" dur="1" fill="hold">
                                          <p:stCondLst>
                                            <p:cond delay="149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9" grpId="0"/>
      <p:bldP spid="3074" grpId="0"/>
      <p:bldP spid="3074" grpId="1"/>
      <p:bldP spid="10" grpId="0"/>
      <p:bldP spid="10" grpId="1"/>
      <p:bldP spid="10" grpId="2"/>
      <p:bldP spid="7" grpId="0"/>
      <p:bldP spid="7" grpId="1"/>
      <p:bldP spid="8" grpId="0"/>
      <p:bldP spid="8" grpId="1"/>
      <p:bldP spid="13" grpId="0"/>
      <p:bldP spid="13" grpId="1"/>
      <p:bldP spid="14" grpId="0"/>
      <p:bldP spid="1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015365" y="3411269"/>
            <a:ext cx="1981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enslave</a:t>
            </a:r>
          </a:p>
        </p:txBody>
      </p:sp>
      <p:sp>
        <p:nvSpPr>
          <p:cNvPr id="3074" name="Rectangle 2"/>
          <p:cNvSpPr>
            <a:spLocks noGrp="1" noChangeArrowheads="1"/>
          </p:cNvSpPr>
          <p:nvPr>
            <p:ph type="title"/>
          </p:nvPr>
        </p:nvSpPr>
        <p:spPr>
          <a:xfrm>
            <a:off x="457200" y="2636838"/>
            <a:ext cx="8229600" cy="178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"Harlotry, wine, and new wine enslave the heart."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Hosea 4:11 </a:t>
            </a:r>
          </a:p>
        </p:txBody>
      </p:sp>
      <p:sp>
        <p:nvSpPr>
          <p:cNvPr id="5" name="Rectangle 2"/>
          <p:cNvSpPr txBox="1">
            <a:spLocks noChangeArrowheads="1"/>
          </p:cNvSpPr>
          <p:nvPr/>
        </p:nvSpPr>
        <p:spPr bwMode="auto">
          <a:xfrm>
            <a:off x="3282315" y="2767304"/>
            <a:ext cx="14855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wine</a:t>
            </a:r>
          </a:p>
        </p:txBody>
      </p:sp>
      <p:sp>
        <p:nvSpPr>
          <p:cNvPr id="6" name="Rectangle 2"/>
          <p:cNvSpPr txBox="1">
            <a:spLocks noChangeArrowheads="1"/>
          </p:cNvSpPr>
          <p:nvPr/>
        </p:nvSpPr>
        <p:spPr bwMode="auto">
          <a:xfrm>
            <a:off x="5701030" y="2767304"/>
            <a:ext cx="25908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new wine</a:t>
            </a:r>
          </a:p>
        </p:txBody>
      </p:sp>
      <p:sp>
        <p:nvSpPr>
          <p:cNvPr id="7" name="Rectangle 2" hidden="1"/>
          <p:cNvSpPr txBox="1">
            <a:spLocks noChangeArrowheads="1"/>
          </p:cNvSpPr>
          <p:nvPr/>
        </p:nvSpPr>
        <p:spPr bwMode="auto">
          <a:xfrm>
            <a:off x="628650" y="1861185"/>
            <a:ext cx="25908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new wine</a:t>
            </a:r>
          </a:p>
        </p:txBody>
      </p:sp>
      <p:sp>
        <p:nvSpPr>
          <p:cNvPr id="8" name="Rectangle 2" hidden="1"/>
          <p:cNvSpPr txBox="1">
            <a:spLocks noChangeArrowheads="1"/>
          </p:cNvSpPr>
          <p:nvPr/>
        </p:nvSpPr>
        <p:spPr bwMode="auto">
          <a:xfrm>
            <a:off x="6227179" y="1863113"/>
            <a:ext cx="1762972"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wine</a:t>
            </a:r>
          </a:p>
        </p:txBody>
      </p:sp>
      <p:sp>
        <p:nvSpPr>
          <p:cNvPr id="10" name="Rectangle 2"/>
          <p:cNvSpPr txBox="1">
            <a:spLocks noChangeArrowheads="1"/>
          </p:cNvSpPr>
          <p:nvPr/>
        </p:nvSpPr>
        <p:spPr bwMode="auto">
          <a:xfrm rot="936263">
            <a:off x="-244464" y="3537136"/>
            <a:ext cx="4503947" cy="160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perspectiveContrastingLeftFacing"/>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unfermented</a:t>
            </a:r>
          </a:p>
        </p:txBody>
      </p:sp>
      <p:sp>
        <p:nvSpPr>
          <p:cNvPr id="11" name="Rectangle 2"/>
          <p:cNvSpPr txBox="1">
            <a:spLocks noChangeArrowheads="1"/>
          </p:cNvSpPr>
          <p:nvPr/>
        </p:nvSpPr>
        <p:spPr bwMode="auto">
          <a:xfrm rot="20687630">
            <a:off x="4741671" y="3264146"/>
            <a:ext cx="4899487" cy="220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cene3d>
              <a:camera prst="perspectiveContrastingRightFacing"/>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fermented</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
                                        <p:tgtEl>
                                          <p:spTgt spid="6"/>
                                        </p:tgtEl>
                                      </p:cBhvr>
                                    </p:animEffect>
                                  </p:childTnLst>
                                </p:cTn>
                              </p:par>
                              <p:par>
                                <p:cTn id="28" presetID="0" presetClass="path" presetSubtype="0" accel="50000" decel="50000" fill="hold" grpId="3" nodeType="withEffect">
                                  <p:stCondLst>
                                    <p:cond delay="0"/>
                                  </p:stCondLst>
                                  <p:childTnLst>
                                    <p:animMotion origin="layout" path="M -4.16667E-6 3.7037E-6 C 0.00643 -0.00903 0.02118 -0.03774 0.03872 -0.05463 C 0.05643 -0.07153 0.07674 -0.09028 0.10539 -0.10139 C 0.13403 -0.11227 0.17205 -0.11528 0.21059 -0.12014 C 0.24914 -0.12524 0.31077 -0.12871 0.33716 -0.13125 " pathEditMode="relative" rAng="0" ptsTypes="AAAAA">
                                      <p:cBhvr>
                                        <p:cTn id="29" dur="2000" fill="hold"/>
                                        <p:tgtEl>
                                          <p:spTgt spid="5"/>
                                        </p:tgtEl>
                                        <p:attrNameLst>
                                          <p:attrName>ppt_x</p:attrName>
                                          <p:attrName>ppt_y</p:attrName>
                                        </p:attrNameLst>
                                      </p:cBhvr>
                                      <p:rCtr x="16858" y="-6574"/>
                                    </p:animMotion>
                                  </p:childTnLst>
                                </p:cTn>
                              </p:par>
                              <p:par>
                                <p:cTn id="30" presetID="0" presetClass="path" presetSubtype="0" accel="50000" decel="50000" fill="hold" grpId="1" nodeType="withEffect">
                                  <p:stCondLst>
                                    <p:cond delay="0"/>
                                  </p:stCondLst>
                                  <p:childTnLst>
                                    <p:animMotion origin="layout" path="M -4.16667E-6 -0.00093 C -0.02013 0.01064 -0.0401 0.02245 -0.07725 0.03333 C -0.11441 0.04398 -0.17343 0.06018 -0.22274 0.06389 C -0.27204 0.06782 -0.32829 0.0662 -0.37326 0.05555 C -0.41822 0.0449 -0.46527 0.01898 -0.49218 0.00092 C -0.51909 -0.01713 -0.52413 -0.03125 -0.53454 -0.05324 C -0.54496 -0.07524 -0.55069 -0.11551 -0.55468 -0.13149 " pathEditMode="relative" rAng="0" ptsTypes="AAAAAAA">
                                      <p:cBhvr>
                                        <p:cTn id="31" dur="2000" fill="hold"/>
                                        <p:tgtEl>
                                          <p:spTgt spid="6"/>
                                        </p:tgtEl>
                                        <p:attrNameLst>
                                          <p:attrName>ppt_x</p:attrName>
                                          <p:attrName>ppt_y</p:attrName>
                                        </p:attrNameLst>
                                      </p:cBhvr>
                                      <p:rCtr x="-27743" y="-3194"/>
                                    </p:animMotion>
                                  </p:childTnLst>
                                </p:cTn>
                              </p:par>
                              <p:par>
                                <p:cTn id="32" presetID="10" presetClass="exit" presetSubtype="0" fill="hold" grpId="1" nodeType="withEffect">
                                  <p:stCondLst>
                                    <p:cond delay="0"/>
                                  </p:stCondLst>
                                  <p:childTnLst>
                                    <p:animEffect transition="out" filter="fade">
                                      <p:cBhvr>
                                        <p:cTn id="33" dur="1500"/>
                                        <p:tgtEl>
                                          <p:spTgt spid="3074"/>
                                        </p:tgtEl>
                                      </p:cBhvr>
                                    </p:animEffect>
                                    <p:set>
                                      <p:cBhvr>
                                        <p:cTn id="34" dur="1" fill="hold">
                                          <p:stCondLst>
                                            <p:cond delay="149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8" presetClass="entr" presetSubtype="0" accel="50000" fill="hold" grpId="0" nodeType="clickEffect">
                                  <p:stCondLst>
                                    <p:cond delay="0"/>
                                  </p:stCondLst>
                                  <p:iterate type="lt">
                                    <p:tmPct val="42000"/>
                                  </p:iterate>
                                  <p:childTnLst>
                                    <p:set>
                                      <p:cBhvr>
                                        <p:cTn id="41" dur="1" fill="hold">
                                          <p:stCondLst>
                                            <p:cond delay="0"/>
                                          </p:stCondLst>
                                        </p:cTn>
                                        <p:tgtEl>
                                          <p:spTgt spid="10"/>
                                        </p:tgtEl>
                                        <p:attrNameLst>
                                          <p:attrName>style.visibility</p:attrName>
                                        </p:attrNameLst>
                                      </p:cBhvr>
                                      <p:to>
                                        <p:strVal val="visible"/>
                                      </p:to>
                                    </p:set>
                                    <p:set>
                                      <p:cBhvr>
                                        <p:cTn id="42" dur="455" fill="hold">
                                          <p:stCondLst>
                                            <p:cond delay="0"/>
                                          </p:stCondLst>
                                        </p:cTn>
                                        <p:tgtEl>
                                          <p:spTgt spid="10"/>
                                        </p:tgtEl>
                                        <p:attrNameLst>
                                          <p:attrName>style.rotation</p:attrName>
                                        </p:attrNameLst>
                                      </p:cBhvr>
                                      <p:to>
                                        <p:strVal val="-45.0"/>
                                      </p:to>
                                    </p:set>
                                    <p:anim calcmode="lin" valueType="num">
                                      <p:cBhvr>
                                        <p:cTn id="43"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par>
                                <p:cTn id="47" presetID="38" presetClass="entr" presetSubtype="0" accel="50000" fill="hold" grpId="0" nodeType="withEffect">
                                  <p:stCondLst>
                                    <p:cond delay="0"/>
                                  </p:stCondLst>
                                  <p:iterate type="lt">
                                    <p:tmPct val="50000"/>
                                  </p:iterate>
                                  <p:childTnLst>
                                    <p:set>
                                      <p:cBhvr>
                                        <p:cTn id="48" dur="1" fill="hold">
                                          <p:stCondLst>
                                            <p:cond delay="0"/>
                                          </p:stCondLst>
                                        </p:cTn>
                                        <p:tgtEl>
                                          <p:spTgt spid="11"/>
                                        </p:tgtEl>
                                        <p:attrNameLst>
                                          <p:attrName>style.visibility</p:attrName>
                                        </p:attrNameLst>
                                      </p:cBhvr>
                                      <p:to>
                                        <p:strVal val="visible"/>
                                      </p:to>
                                    </p:set>
                                    <p:set>
                                      <p:cBhvr>
                                        <p:cTn id="49" dur="455" fill="hold">
                                          <p:stCondLst>
                                            <p:cond delay="0"/>
                                          </p:stCondLst>
                                        </p:cTn>
                                        <p:tgtEl>
                                          <p:spTgt spid="11"/>
                                        </p:tgtEl>
                                        <p:attrNameLst>
                                          <p:attrName>style.rotation</p:attrName>
                                        </p:attrNameLst>
                                      </p:cBhvr>
                                      <p:to>
                                        <p:strVal val="-45.0"/>
                                      </p:to>
                                    </p:set>
                                    <p:anim calcmode="lin" valueType="num">
                                      <p:cBhvr>
                                        <p:cTn id="50"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51"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52"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53"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2"/>
      <p:bldP spid="5" grpId="3"/>
      <p:bldP spid="6" grpId="0"/>
      <p:bldP spid="6" grpId="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502948" y="-6858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Drinking</a:t>
            </a:r>
            <a:endParaRPr lang="en-US" sz="8000" b="1" i="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990600" y="3918857"/>
            <a:ext cx="27432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gradFill flip="none" rotWithShape="1">
                  <a:gsLst>
                    <a:gs pos="0">
                      <a:srgbClr val="9900CC"/>
                    </a:gs>
                    <a:gs pos="67708">
                      <a:srgbClr val="FFFF00"/>
                    </a:gs>
                    <a:gs pos="46000">
                      <a:schemeClr val="accent1">
                        <a:lumMod val="95000"/>
                        <a:lumOff val="5000"/>
                      </a:schemeClr>
                    </a:gs>
                    <a:gs pos="100000">
                      <a:srgbClr val="FF0000"/>
                    </a:gs>
                  </a:gsLst>
                  <a:path path="circle">
                    <a:fillToRect l="50000" t="130000" r="50000" b="-3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gradFill flip="none" rotWithShape="1">
                <a:gsLst>
                  <a:gs pos="0">
                    <a:srgbClr val="9900CC"/>
                  </a:gs>
                  <a:gs pos="67708">
                    <a:srgbClr val="FFFF00"/>
                  </a:gs>
                  <a:gs pos="46000">
                    <a:schemeClr val="accent1">
                      <a:lumMod val="95000"/>
                      <a:lumOff val="5000"/>
                    </a:schemeClr>
                  </a:gs>
                  <a:gs pos="100000">
                    <a:srgbClr val="FF0000"/>
                  </a:gs>
                </a:gsLst>
                <a:path path="circle">
                  <a:fillToRect l="50000" t="130000" r="50000" b="-3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0060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gradFill flip="none" rotWithShape="1">
                  <a:gsLst>
                    <a:gs pos="0">
                      <a:srgbClr val="9900CC"/>
                    </a:gs>
                    <a:gs pos="67708">
                      <a:srgbClr val="FFFF00"/>
                    </a:gs>
                    <a:gs pos="46000">
                      <a:schemeClr val="accent1">
                        <a:lumMod val="95000"/>
                        <a:lumOff val="5000"/>
                      </a:schemeClr>
                    </a:gs>
                    <a:gs pos="100000">
                      <a:srgbClr val="FF0000"/>
                    </a:gs>
                  </a:gsLst>
                  <a:path path="circle">
                    <a:fillToRect l="50000" t="130000" r="50000" b="-3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October 14, 2018</a:t>
            </a:r>
            <a:endParaRPr lang="en-US" altLang="en-US" sz="4800" b="1" i="1" spc="50" dirty="0">
              <a:ln w="11430"/>
              <a:gradFill flip="none" rotWithShape="1">
                <a:gsLst>
                  <a:gs pos="0">
                    <a:srgbClr val="9900CC"/>
                  </a:gs>
                  <a:gs pos="67708">
                    <a:srgbClr val="FFFF00"/>
                  </a:gs>
                  <a:gs pos="46000">
                    <a:schemeClr val="accent1">
                      <a:lumMod val="95000"/>
                      <a:lumOff val="5000"/>
                    </a:schemeClr>
                  </a:gs>
                  <a:gs pos="100000">
                    <a:srgbClr val="FF0000"/>
                  </a:gs>
                </a:gsLst>
                <a:path path="circle">
                  <a:fillToRect l="50000" t="130000" r="50000" b="-3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stCondLst>
                                            <p:cond delay="0"/>
                                          </p:stCondLst>
                                        </p:cTn>
                                        <p:tgtEl>
                                          <p:spTgt spid="4"/>
                                        </p:tgtEl>
                                      </p:cBhvr>
                                    </p:animEffect>
                                    <p:anim to="" calcmode="lin" valueType="num">
                                      <p:cBhvr>
                                        <p:cTn id="8" dur="10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10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path" presetSubtype="0" accel="50000" decel="50000" fill="hold" grpId="3" nodeType="withEffect">
                                  <p:stCondLst>
                                    <p:cond delay="0"/>
                                  </p:stCondLst>
                                  <p:childTnLst>
                                    <p:animMotion origin="layout" path="M -4.44444E-6 2.22222E-6 L 0.29723 0.81111 " pathEditMode="relative" rAng="0" ptsTypes="AA">
                                      <p:cBhvr>
                                        <p:cTn id="11" dur="1000" spd="-100000" fill="hold"/>
                                        <p:tgtEl>
                                          <p:spTgt spid="4"/>
                                        </p:tgtEl>
                                        <p:attrNameLst>
                                          <p:attrName>ppt_x</p:attrName>
                                          <p:attrName>ppt_y</p:attrName>
                                        </p:attrNameLst>
                                      </p:cBhvr>
                                      <p:rCtr x="14861" y="40556"/>
                                    </p:animMotion>
                                  </p:childTnLst>
                                </p:cTn>
                              </p:par>
                            </p:childTnLst>
                          </p:cTn>
                        </p:par>
                        <p:par>
                          <p:cTn id="12" fill="hold">
                            <p:stCondLst>
                              <p:cond delay="1000"/>
                            </p:stCondLst>
                            <p:childTnLst>
                              <p:par>
                                <p:cTn id="13" presetID="39" presetClass="entr" presetSubtype="0" accel="10000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39" presetClass="entr" presetSubtype="0" accel="100000" fill="hold" grpId="0" nodeType="afterEffect">
                                  <p:stCondLst>
                                    <p:cond delay="75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0" presetClass="path" presetSubtype="0" accel="50000" decel="50000" fill="hold" grpId="2" nodeType="withEffect">
                                  <p:stCondLst>
                                    <p:cond delay="0"/>
                                  </p:stCondLst>
                                  <p:childTnLst>
                                    <p:animMotion origin="layout" path="M -4.44444E-6 2.22222E-6 L 0.29723 0.4 " pathEditMode="relative" rAng="0" ptsTypes="AA">
                                      <p:cBhvr>
                                        <p:cTn id="34" dur="1000" fill="hold"/>
                                        <p:tgtEl>
                                          <p:spTgt spid="4"/>
                                        </p:tgtEl>
                                        <p:attrNameLst>
                                          <p:attrName>ppt_x</p:attrName>
                                          <p:attrName>ppt_y</p:attrName>
                                        </p:attrNameLst>
                                      </p:cBhvr>
                                      <p:rCtr x="14861" y="20000"/>
                                    </p:animMotion>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3.33333E-6 2.22222E-6 L -0.1783 -0.26366 " pathEditMode="relative" rAng="0" ptsTypes="AA">
                                      <p:cBhvr>
                                        <p:cTn id="49" dur="1000" fill="hold"/>
                                        <p:tgtEl>
                                          <p:spTgt spid="6"/>
                                        </p:tgtEl>
                                        <p:attrNameLst>
                                          <p:attrName>ppt_x</p:attrName>
                                          <p:attrName>ppt_y</p:attrName>
                                        </p:attrNameLst>
                                      </p:cBhvr>
                                      <p:rCtr x="-8924" y="-13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p:cNvSpPr txBox="1">
            <a:spLocks/>
          </p:cNvSpPr>
          <p:nvPr/>
        </p:nvSpPr>
        <p:spPr>
          <a:xfrm>
            <a:off x="3232785" y="1830785"/>
            <a:ext cx="5410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found in the cluster</a:t>
            </a:r>
          </a:p>
        </p:txBody>
      </p:sp>
      <p:sp>
        <p:nvSpPr>
          <p:cNvPr id="3074" name="Rectangle 2"/>
          <p:cNvSpPr>
            <a:spLocks noGrp="1" noChangeArrowheads="1"/>
          </p:cNvSpPr>
          <p:nvPr>
            <p:ph type="title"/>
          </p:nvPr>
        </p:nvSpPr>
        <p:spPr>
          <a:xfrm>
            <a:off x="457200" y="1066800"/>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Thus says the LORD: "As the     new wine is found in the cluster, And one says, 'Do not destroy it, For a blessing is in it,' So will I do for My servants' sake, That I may not destroy them all."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Isaiah 65:8  </a:t>
            </a:r>
          </a:p>
        </p:txBody>
      </p:sp>
      <p:sp>
        <p:nvSpPr>
          <p:cNvPr id="4" name="Rectangle 2"/>
          <p:cNvSpPr txBox="1">
            <a:spLocks noChangeArrowheads="1"/>
          </p:cNvSpPr>
          <p:nvPr/>
        </p:nvSpPr>
        <p:spPr bwMode="auto">
          <a:xfrm>
            <a:off x="628650" y="1861185"/>
            <a:ext cx="25908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new wine</a:t>
            </a:r>
          </a:p>
        </p:txBody>
      </p:sp>
      <p:sp>
        <p:nvSpPr>
          <p:cNvPr id="6" name="Rectangle 2" hidden="1"/>
          <p:cNvSpPr txBox="1">
            <a:spLocks noChangeArrowheads="1"/>
          </p:cNvSpPr>
          <p:nvPr/>
        </p:nvSpPr>
        <p:spPr bwMode="auto">
          <a:xfrm>
            <a:off x="4354975" y="2734919"/>
            <a:ext cx="26670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new wine</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0" presetClass="path" presetSubtype="0" accel="50000" decel="50000" fill="hold" grpId="1" nodeType="withEffect">
                                  <p:stCondLst>
                                    <p:cond delay="0"/>
                                  </p:stCondLst>
                                  <p:childTnLst>
                                    <p:animMotion origin="layout" path="M 3.33333E-6 -1.85185E-6 L 0.4118 0.12755 " pathEditMode="relative" rAng="0" ptsTypes="AA">
                                      <p:cBhvr>
                                        <p:cTn id="25" dur="2000" fill="hold"/>
                                        <p:tgtEl>
                                          <p:spTgt spid="4"/>
                                        </p:tgtEl>
                                        <p:attrNameLst>
                                          <p:attrName>ppt_x</p:attrName>
                                          <p:attrName>ppt_y</p:attrName>
                                        </p:attrNameLst>
                                      </p:cBhvr>
                                      <p:rCtr x="20590" y="6366"/>
                                    </p:animMotion>
                                  </p:childTnLst>
                                </p:cTn>
                              </p:par>
                              <p:par>
                                <p:cTn id="26" presetID="10" presetClass="exit" presetSubtype="0" fill="hold" grpId="1" nodeType="withEffect">
                                  <p:stCondLst>
                                    <p:cond delay="0"/>
                                  </p:stCondLst>
                                  <p:childTnLst>
                                    <p:animEffect transition="out" filter="fade">
                                      <p:cBhvr>
                                        <p:cTn id="27" dur="1500"/>
                                        <p:tgtEl>
                                          <p:spTgt spid="3074"/>
                                        </p:tgtEl>
                                      </p:cBhvr>
                                    </p:animEffect>
                                    <p:set>
                                      <p:cBhvr>
                                        <p:cTn id="28" dur="1" fill="hold">
                                          <p:stCondLst>
                                            <p:cond delay="1499"/>
                                          </p:stCondLst>
                                        </p:cTn>
                                        <p:tgtEl>
                                          <p:spTgt spid="3074"/>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4" grpId="2"/>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5" y="0"/>
            <a:ext cx="9216791" cy="6858000"/>
          </a:xfrm>
          <a:prstGeom prst="rect">
            <a:avLst/>
          </a:prstGeom>
        </p:spPr>
      </p:pic>
      <p:sp>
        <p:nvSpPr>
          <p:cNvPr id="3074" name="Rectangle 2"/>
          <p:cNvSpPr>
            <a:spLocks noGrp="1" noChangeArrowheads="1"/>
          </p:cNvSpPr>
          <p:nvPr>
            <p:ph type="title"/>
          </p:nvPr>
        </p:nvSpPr>
        <p:spPr>
          <a:xfrm>
            <a:off x="381000" y="1341438"/>
            <a:ext cx="83820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no one puts new wine into old wineskins; or else the new wine bursts the wineskins, the wine is spilled, and the wineskins are ruined. But new wine must be put into new wineskins."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Mark 2:22 </a:t>
            </a:r>
          </a:p>
        </p:txBody>
      </p:sp>
      <p:sp>
        <p:nvSpPr>
          <p:cNvPr id="4" name="Rectangle 2"/>
          <p:cNvSpPr txBox="1">
            <a:spLocks noChangeArrowheads="1"/>
          </p:cNvSpPr>
          <p:nvPr/>
        </p:nvSpPr>
        <p:spPr bwMode="auto">
          <a:xfrm>
            <a:off x="4846221" y="1349984"/>
            <a:ext cx="25908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2700" cmpd="sng">
                  <a:solidFill>
                    <a:schemeClr val="bg1"/>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new wine</a:t>
            </a:r>
          </a:p>
        </p:txBody>
      </p:sp>
      <p:sp>
        <p:nvSpPr>
          <p:cNvPr id="5" name="Rectangle 2"/>
          <p:cNvSpPr txBox="1">
            <a:spLocks noChangeArrowheads="1"/>
          </p:cNvSpPr>
          <p:nvPr/>
        </p:nvSpPr>
        <p:spPr bwMode="auto">
          <a:xfrm>
            <a:off x="4082316" y="4040505"/>
            <a:ext cx="25908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2700" cmpd="sng">
                  <a:solidFill>
                    <a:schemeClr val="bg1"/>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new wine</a:t>
            </a:r>
          </a:p>
        </p:txBody>
      </p:sp>
      <p:sp>
        <p:nvSpPr>
          <p:cNvPr id="6" name="Rectangle 2"/>
          <p:cNvSpPr txBox="1">
            <a:spLocks noChangeArrowheads="1"/>
          </p:cNvSpPr>
          <p:nvPr/>
        </p:nvSpPr>
        <p:spPr bwMode="auto">
          <a:xfrm>
            <a:off x="4354975" y="2734919"/>
            <a:ext cx="26670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new wine</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0" presetClass="path" presetSubtype="0" accel="50000" decel="50000" fill="hold" grpId="1" nodeType="withEffect">
                                  <p:stCondLst>
                                    <p:cond delay="0"/>
                                  </p:stCondLst>
                                  <p:childTnLst>
                                    <p:animMotion origin="layout" path="M -1.38889E-6 -4.81481E-6 L -0.04948 0.20209 " pathEditMode="relative" rAng="0" ptsTypes="AA">
                                      <p:cBhvr>
                                        <p:cTn id="12" dur="1750" spd="-100000" fill="hold"/>
                                        <p:tgtEl>
                                          <p:spTgt spid="4"/>
                                        </p:tgtEl>
                                        <p:attrNameLst>
                                          <p:attrName>ppt_x</p:attrName>
                                          <p:attrName>ppt_y</p:attrName>
                                        </p:attrNameLst>
                                      </p:cBhvr>
                                      <p:rCtr x="-2483" y="10093"/>
                                    </p:animMotion>
                                  </p:childTnLst>
                                </p:cTn>
                              </p:par>
                              <p:par>
                                <p:cTn id="13" presetID="0" presetClass="path" presetSubtype="0" accel="50000" decel="50000" fill="hold" grpId="1" nodeType="withEffect">
                                  <p:stCondLst>
                                    <p:cond delay="0"/>
                                  </p:stCondLst>
                                  <p:childTnLst>
                                    <p:animMotion origin="layout" path="M -4.44444E-6 -4.44444E-6 L 0.03403 -0.19004 " pathEditMode="relative" rAng="0" ptsTypes="AA">
                                      <p:cBhvr>
                                        <p:cTn id="14" dur="1750" spd="-100000" fill="hold"/>
                                        <p:tgtEl>
                                          <p:spTgt spid="5"/>
                                        </p:tgtEl>
                                        <p:attrNameLst>
                                          <p:attrName>ppt_x</p:attrName>
                                          <p:attrName>ppt_y</p:attrName>
                                        </p:attrNameLst>
                                      </p:cBhvr>
                                      <p:rCtr x="1701" y="-9514"/>
                                    </p:animMotion>
                                  </p:childTnLst>
                                </p:cTn>
                              </p:par>
                            </p:childTnLst>
                          </p:cTn>
                        </p:par>
                        <p:par>
                          <p:cTn id="15" fill="hold">
                            <p:stCondLst>
                              <p:cond delay="1750"/>
                            </p:stCondLst>
                            <p:childTnLst>
                              <p:par>
                                <p:cTn id="16" presetID="55" presetClass="entr" presetSubtype="0" fill="hold" grpId="0" nodeType="after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750" fill="hold"/>
                                        <p:tgtEl>
                                          <p:spTgt spid="3074"/>
                                        </p:tgtEl>
                                        <p:attrNameLst>
                                          <p:attrName>ppt_w</p:attrName>
                                        </p:attrNameLst>
                                      </p:cBhvr>
                                      <p:tavLst>
                                        <p:tav tm="0">
                                          <p:val>
                                            <p:strVal val="#ppt_w*0.70"/>
                                          </p:val>
                                        </p:tav>
                                        <p:tav tm="100000">
                                          <p:val>
                                            <p:strVal val="#ppt_w"/>
                                          </p:val>
                                        </p:tav>
                                      </p:tavLst>
                                    </p:anim>
                                    <p:anim calcmode="lin" valueType="num">
                                      <p:cBhvr>
                                        <p:cTn id="19" dur="750" fill="hold"/>
                                        <p:tgtEl>
                                          <p:spTgt spid="3074"/>
                                        </p:tgtEl>
                                        <p:attrNameLst>
                                          <p:attrName>ppt_h</p:attrName>
                                        </p:attrNameLst>
                                      </p:cBhvr>
                                      <p:tavLst>
                                        <p:tav tm="0">
                                          <p:val>
                                            <p:strVal val="#ppt_h"/>
                                          </p:val>
                                        </p:tav>
                                        <p:tav tm="100000">
                                          <p:val>
                                            <p:strVal val="#ppt_h"/>
                                          </p:val>
                                        </p:tav>
                                      </p:tavLst>
                                    </p:anim>
                                    <p:animEffect transition="in" filter="fade">
                                      <p:cBhvr>
                                        <p:cTn id="20" dur="750"/>
                                        <p:tgtEl>
                                          <p:spTgt spid="3074"/>
                                        </p:tgtEl>
                                      </p:cBhvr>
                                    </p:animEffect>
                                  </p:childTnLst>
                                </p:cTn>
                              </p:par>
                            </p:childTnLst>
                          </p:cTn>
                        </p:par>
                        <p:par>
                          <p:cTn id="21" fill="hold">
                            <p:stCondLst>
                              <p:cond delay="2500"/>
                            </p:stCondLst>
                            <p:childTnLst>
                              <p:par>
                                <p:cTn id="22" presetID="10" presetClass="exit" presetSubtype="0" fill="hold" grpId="2" nodeType="after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2"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4" grpId="2"/>
      <p:bldP spid="5" grpId="0"/>
      <p:bldP spid="5" grpId="1"/>
      <p:bldP spid="5" grpId="2"/>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428922" y="827613"/>
            <a:ext cx="22454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Pressing</a:t>
            </a:r>
          </a:p>
        </p:txBody>
      </p:sp>
      <p:sp>
        <p:nvSpPr>
          <p:cNvPr id="6" name="Title 1"/>
          <p:cNvSpPr txBox="1">
            <a:spLocks/>
          </p:cNvSpPr>
          <p:nvPr/>
        </p:nvSpPr>
        <p:spPr>
          <a:xfrm>
            <a:off x="2615878" y="3265796"/>
            <a:ext cx="17728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drink</a:t>
            </a:r>
          </a:p>
        </p:txBody>
      </p:sp>
      <p:sp>
        <p:nvSpPr>
          <p:cNvPr id="3074" name="Rectangle 2"/>
          <p:cNvSpPr>
            <a:spLocks noGrp="1" noChangeArrowheads="1"/>
          </p:cNvSpPr>
          <p:nvPr>
            <p:ph type="title"/>
          </p:nvPr>
        </p:nvSpPr>
        <p:spPr>
          <a:xfrm>
            <a:off x="228600" y="274638"/>
            <a:ext cx="8610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"Woe to him who gives drink to his neighbor, Pressing him to your bottle, Even to make him drunk, That you may look on his nakedness! You are filled with shame instead of glory.                  You also - drink! And be exposed as uncircumcised! The cup of the LORD'S right hand will be turned against you, And utter shame will be on your glory."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Habakkuk 2:15-16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Title 1"/>
          <p:cNvSpPr txBox="1">
            <a:spLocks/>
          </p:cNvSpPr>
          <p:nvPr/>
        </p:nvSpPr>
        <p:spPr>
          <a:xfrm>
            <a:off x="1184066" y="5060380"/>
            <a:ext cx="2876413"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utter shame</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5208607" y="5104435"/>
            <a:ext cx="2092783" cy="8737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on you</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xmlns="" id="{D342EAC3-59CE-48E0-A3D8-86874450671E}"/>
              </a:ext>
            </a:extLst>
          </p:cNvPr>
          <p:cNvSpPr txBox="1">
            <a:spLocks/>
          </p:cNvSpPr>
          <p:nvPr/>
        </p:nvSpPr>
        <p:spPr>
          <a:xfrm>
            <a:off x="2622272" y="3982968"/>
            <a:ext cx="585018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The LORD is all seeing</a:t>
            </a:r>
          </a:p>
        </p:txBody>
      </p:sp>
    </p:spTree>
    <p:extLst>
      <p:ext uri="{BB962C8B-B14F-4D97-AF65-F5344CB8AC3E}">
        <p14:creationId xmlns:p14="http://schemas.microsoft.com/office/powerpoint/2010/main" val="247946527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0"/>
                                  </p:stCondLst>
                                  <p:childTnLst>
                                    <p:set>
                                      <p:cBhvr override="childStyle">
                                        <p:cTn id="22" dur="500" fill="hold"/>
                                        <p:tgtEl>
                                          <p:spTgt spid="6"/>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stCondLst>
                                            <p:cond delay="0"/>
                                          </p:stCondLst>
                                        </p:cTn>
                                        <p:tgtEl>
                                          <p:spTgt spid="9"/>
                                        </p:tgtEl>
                                      </p:cBhvr>
                                    </p:animEffect>
                                    <p:anim to="" calcmode="lin" valueType="num">
                                      <p:cBhvr>
                                        <p:cTn id="3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p:cNvSpPr txBox="1">
            <a:spLocks/>
          </p:cNvSpPr>
          <p:nvPr/>
        </p:nvSpPr>
        <p:spPr>
          <a:xfrm>
            <a:off x="331905" y="2657700"/>
            <a:ext cx="1752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drunk</a:t>
            </a:r>
          </a:p>
        </p:txBody>
      </p:sp>
      <p:sp>
        <p:nvSpPr>
          <p:cNvPr id="5" name="Title 1"/>
          <p:cNvSpPr txBox="1">
            <a:spLocks/>
          </p:cNvSpPr>
          <p:nvPr/>
        </p:nvSpPr>
        <p:spPr>
          <a:xfrm>
            <a:off x="5482518" y="2042073"/>
            <a:ext cx="1752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drink</a:t>
            </a:r>
          </a:p>
        </p:txBody>
      </p:sp>
      <p:sp>
        <p:nvSpPr>
          <p:cNvPr id="3074" name="Rectangle 2"/>
          <p:cNvSpPr>
            <a:spLocks noGrp="1" noChangeArrowheads="1"/>
          </p:cNvSpPr>
          <p:nvPr>
            <p:ph type="title"/>
          </p:nvPr>
        </p:nvSpPr>
        <p:spPr>
          <a:xfrm>
            <a:off x="228600" y="274638"/>
            <a:ext cx="8610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if that servant says in his heart, 'My master is delaying his coming,' and begins to beat the male and female servants, and to eat and drink and be drunk, the master of that servant will come on a day when he is not looking for him, and at an hour when he is not aware, and will cut him in two and appoint him his portion with the unbelievers."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Luke 12:45-46 </a:t>
            </a:r>
          </a:p>
        </p:txBody>
      </p:sp>
      <p:sp>
        <p:nvSpPr>
          <p:cNvPr id="6" name="Title 1"/>
          <p:cNvSpPr txBox="1">
            <a:spLocks/>
          </p:cNvSpPr>
          <p:nvPr/>
        </p:nvSpPr>
        <p:spPr>
          <a:xfrm>
            <a:off x="3020993" y="4458497"/>
            <a:ext cx="4572000"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will cut him in two</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32656 -0.22918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3074" grpId="2"/>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948940" y="3103325"/>
            <a:ext cx="5105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Why should you die</a:t>
            </a:r>
          </a:p>
        </p:txBody>
      </p:sp>
      <p:sp>
        <p:nvSpPr>
          <p:cNvPr id="3074" name="Rectangle 2"/>
          <p:cNvSpPr>
            <a:spLocks noGrp="1" noChangeArrowheads="1"/>
          </p:cNvSpPr>
          <p:nvPr>
            <p:ph type="title"/>
          </p:nvPr>
        </p:nvSpPr>
        <p:spPr>
          <a:xfrm rot="20269979">
            <a:off x="457200" y="2438400"/>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 be overly wicked, Nor be foolish: Why should you die before your time?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Ecclesiastes 7:17 </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500" fill="hold"/>
                                        <p:tgtEl>
                                          <p:spTgt spid="3074"/>
                                        </p:tgtEl>
                                        <p:attrNameLst>
                                          <p:attrName>ppt_w</p:attrName>
                                        </p:attrNameLst>
                                      </p:cBhvr>
                                      <p:tavLst>
                                        <p:tav tm="0">
                                          <p:val>
                                            <p:fltVal val="0"/>
                                          </p:val>
                                        </p:tav>
                                        <p:tav tm="100000">
                                          <p:val>
                                            <p:strVal val="#ppt_w"/>
                                          </p:val>
                                        </p:tav>
                                      </p:tavLst>
                                    </p:anim>
                                    <p:anim calcmode="lin" valueType="num">
                                      <p:cBhvr>
                                        <p:cTn id="8" dur="15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6158 0.34005 " pathEditMode="relative" rAng="0" ptsTypes="AA">
                                      <p:cBhvr>
                                        <p:cTn id="10" dur="1500" spd="-100000" fill="hold"/>
                                        <p:tgtEl>
                                          <p:spTgt spid="3074"/>
                                        </p:tgtEl>
                                        <p:attrNameLst>
                                          <p:attrName>ppt_x</p:attrName>
                                          <p:attrName>ppt_y</p:attrName>
                                        </p:attrNameLst>
                                      </p:cBhvr>
                                      <p:rCtr x="-30799" y="16991"/>
                                    </p:animMotion>
                                  </p:childTnLst>
                                </p:cTn>
                              </p:par>
                              <p:par>
                                <p:cTn id="11" presetID="8" presetClass="emph" presetSubtype="0" fill="hold" grpId="2" nodeType="withEffect">
                                  <p:stCondLst>
                                    <p:cond delay="0"/>
                                  </p:stCondLst>
                                  <p:childTnLst>
                                    <p:animRot by="1320000">
                                      <p:cBhvr>
                                        <p:cTn id="12" dur="1500" fill="hold"/>
                                        <p:tgtEl>
                                          <p:spTgt spid="307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1"/>
      <p:bldP spid="307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070735" y="1274525"/>
            <a:ext cx="2819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take heed</a:t>
            </a:r>
          </a:p>
        </p:txBody>
      </p:sp>
      <p:sp>
        <p:nvSpPr>
          <p:cNvPr id="3074" name="Rectangle 2"/>
          <p:cNvSpPr>
            <a:spLocks noGrp="1" noChangeArrowheads="1"/>
          </p:cNvSpPr>
          <p:nvPr>
            <p:ph type="title"/>
          </p:nvPr>
        </p:nvSpPr>
        <p:spPr>
          <a:xfrm>
            <a:off x="457200" y="1341438"/>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take heed to yourselves,   lest your hearts be weighed down with carousing, drunkenness, and cares of this life, and that Day come on you unexpectedly."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Luke 21:34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xmlns="" id="{8E82F1B0-2E4C-4333-AD1F-9945AE1B841A}"/>
              </a:ext>
            </a:extLst>
          </p:cNvPr>
          <p:cNvSpPr txBox="1">
            <a:spLocks noChangeArrowheads="1"/>
          </p:cNvSpPr>
          <p:nvPr/>
        </p:nvSpPr>
        <p:spPr bwMode="auto">
          <a:xfrm>
            <a:off x="1633796" y="2647569"/>
            <a:ext cx="2659596"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carousing</a:t>
            </a:r>
          </a:p>
        </p:txBody>
      </p:sp>
      <p:sp>
        <p:nvSpPr>
          <p:cNvPr id="7" name="Rectangle 2">
            <a:extLst>
              <a:ext uri="{FF2B5EF4-FFF2-40B4-BE49-F238E27FC236}">
                <a16:creationId xmlns:a16="http://schemas.microsoft.com/office/drawing/2014/main" xmlns="" id="{245B9ACB-B228-45AE-AC0F-1F39C3DC4AC0}"/>
              </a:ext>
            </a:extLst>
          </p:cNvPr>
          <p:cNvSpPr txBox="1">
            <a:spLocks noChangeArrowheads="1"/>
          </p:cNvSpPr>
          <p:nvPr/>
        </p:nvSpPr>
        <p:spPr bwMode="auto">
          <a:xfrm>
            <a:off x="939876" y="3317228"/>
            <a:ext cx="3990452"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cares of this life</a:t>
            </a:r>
          </a:p>
        </p:txBody>
      </p:sp>
      <p:sp>
        <p:nvSpPr>
          <p:cNvPr id="8" name="Rectangle 2">
            <a:extLst>
              <a:ext uri="{FF2B5EF4-FFF2-40B4-BE49-F238E27FC236}">
                <a16:creationId xmlns:a16="http://schemas.microsoft.com/office/drawing/2014/main" xmlns="" id="{3FDFA89D-AFA4-4ECD-AA67-5180EA1E9812}"/>
              </a:ext>
            </a:extLst>
          </p:cNvPr>
          <p:cNvSpPr txBox="1">
            <a:spLocks noChangeArrowheads="1"/>
          </p:cNvSpPr>
          <p:nvPr/>
        </p:nvSpPr>
        <p:spPr bwMode="auto">
          <a:xfrm>
            <a:off x="5838705" y="3320495"/>
            <a:ext cx="239569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Day</a:t>
            </a:r>
          </a:p>
        </p:txBody>
      </p:sp>
      <p:sp>
        <p:nvSpPr>
          <p:cNvPr id="9" name="Rectangle 2">
            <a:extLst>
              <a:ext uri="{FF2B5EF4-FFF2-40B4-BE49-F238E27FC236}">
                <a16:creationId xmlns:a16="http://schemas.microsoft.com/office/drawing/2014/main" xmlns="" id="{B38A05BB-E630-47C7-A5FB-6C2C9C2173CE}"/>
              </a:ext>
            </a:extLst>
          </p:cNvPr>
          <p:cNvSpPr txBox="1">
            <a:spLocks noChangeArrowheads="1"/>
          </p:cNvSpPr>
          <p:nvPr/>
        </p:nvSpPr>
        <p:spPr bwMode="auto">
          <a:xfrm>
            <a:off x="1092890" y="3988659"/>
            <a:ext cx="6571622"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come on you unexpectedly</a:t>
            </a:r>
          </a:p>
        </p:txBody>
      </p:sp>
      <p:sp>
        <p:nvSpPr>
          <p:cNvPr id="12" name="Rectangle 2">
            <a:extLst>
              <a:ext uri="{FF2B5EF4-FFF2-40B4-BE49-F238E27FC236}">
                <a16:creationId xmlns:a16="http://schemas.microsoft.com/office/drawing/2014/main" xmlns="" id="{9010BC7B-B03F-469F-883C-A2C2C2AA5FD9}"/>
              </a:ext>
            </a:extLst>
          </p:cNvPr>
          <p:cNvSpPr txBox="1">
            <a:spLocks noChangeArrowheads="1"/>
          </p:cNvSpPr>
          <p:nvPr/>
        </p:nvSpPr>
        <p:spPr bwMode="auto">
          <a:xfrm>
            <a:off x="4167900" y="2645938"/>
            <a:ext cx="332732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drunkenness</a:t>
            </a:r>
          </a:p>
        </p:txBody>
      </p:sp>
      <p:sp>
        <p:nvSpPr>
          <p:cNvPr id="10" name="Rectangle 2" hidden="1">
            <a:extLst>
              <a:ext uri="{FF2B5EF4-FFF2-40B4-BE49-F238E27FC236}">
                <a16:creationId xmlns:a16="http://schemas.microsoft.com/office/drawing/2014/main" xmlns="" id="{CA6E9D0B-0D9E-46B9-852D-4B87C2622EB7}"/>
              </a:ext>
            </a:extLst>
          </p:cNvPr>
          <p:cNvSpPr txBox="1">
            <a:spLocks noChangeArrowheads="1"/>
          </p:cNvSpPr>
          <p:nvPr/>
        </p:nvSpPr>
        <p:spPr bwMode="auto">
          <a:xfrm>
            <a:off x="303123" y="5893947"/>
            <a:ext cx="8557847"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that Day come on you unexpectedly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xmlns="" id="{864AA7EB-355C-401B-9117-252A9849BFE3}"/>
              </a:ext>
            </a:extLst>
          </p:cNvPr>
          <p:cNvSpPr txBox="1">
            <a:spLocks noChangeArrowheads="1"/>
          </p:cNvSpPr>
          <p:nvPr/>
        </p:nvSpPr>
        <p:spPr bwMode="auto">
          <a:xfrm>
            <a:off x="3715898" y="2634874"/>
            <a:ext cx="4308611" cy="202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carousing </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drunkenness </a:t>
            </a:r>
          </a:p>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cares of this life</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
                                        <p:tgtEl>
                                          <p:spTgt spid="12"/>
                                        </p:tgtEl>
                                      </p:cBhvr>
                                    </p:animEffect>
                                  </p:childTnLst>
                                </p:cTn>
                              </p:par>
                              <p:par>
                                <p:cTn id="35" presetID="0" presetClass="path" presetSubtype="0" accel="50000" decel="50000" fill="hold" grpId="1" nodeType="withEffect">
                                  <p:stCondLst>
                                    <p:cond delay="0"/>
                                  </p:stCondLst>
                                  <p:childTnLst>
                                    <p:animMotion origin="layout" path="M 1.66667E-6 4.81481E-6 L 0.31875 -0.01343 " pathEditMode="relative" rAng="0" ptsTypes="AA">
                                      <p:cBhvr>
                                        <p:cTn id="36" dur="2000" fill="hold"/>
                                        <p:tgtEl>
                                          <p:spTgt spid="6"/>
                                        </p:tgtEl>
                                        <p:attrNameLst>
                                          <p:attrName>ppt_x</p:attrName>
                                          <p:attrName>ppt_y</p:attrName>
                                        </p:attrNameLst>
                                      </p:cBhvr>
                                      <p:rCtr x="15937" y="-671"/>
                                    </p:animMotion>
                                  </p:childTnLst>
                                </p:cTn>
                              </p:par>
                              <p:par>
                                <p:cTn id="37" presetID="0" presetClass="path" presetSubtype="0" accel="50000" decel="50000" fill="hold" grpId="1" nodeType="withEffect">
                                  <p:stCondLst>
                                    <p:cond delay="0"/>
                                  </p:stCondLst>
                                  <p:childTnLst>
                                    <p:animMotion origin="layout" path="M 3.05556E-6 -3.7037E-7 L 0.32118 0.08449 " pathEditMode="relative" rAng="0" ptsTypes="AA">
                                      <p:cBhvr>
                                        <p:cTn id="38" dur="2000" fill="hold"/>
                                        <p:tgtEl>
                                          <p:spTgt spid="7"/>
                                        </p:tgtEl>
                                        <p:attrNameLst>
                                          <p:attrName>ppt_x</p:attrName>
                                          <p:attrName>ppt_y</p:attrName>
                                        </p:attrNameLst>
                                      </p:cBhvr>
                                      <p:rCtr x="16059" y="4213"/>
                                    </p:animMotion>
                                  </p:childTnLst>
                                </p:cTn>
                              </p:par>
                              <p:par>
                                <p:cTn id="39" presetID="0" presetClass="path" presetSubtype="0" accel="50000" decel="50000" fill="hold" grpId="1" nodeType="withEffect">
                                  <p:stCondLst>
                                    <p:cond delay="0"/>
                                  </p:stCondLst>
                                  <p:childTnLst>
                                    <p:animMotion origin="layout" path="M -4.44444E-6 -3.33333E-6 L -0.61631 0.37477 " pathEditMode="relative" rAng="0" ptsTypes="AA">
                                      <p:cBhvr>
                                        <p:cTn id="40" dur="2000" fill="hold"/>
                                        <p:tgtEl>
                                          <p:spTgt spid="8"/>
                                        </p:tgtEl>
                                        <p:attrNameLst>
                                          <p:attrName>ppt_x</p:attrName>
                                          <p:attrName>ppt_y</p:attrName>
                                        </p:attrNameLst>
                                      </p:cBhvr>
                                      <p:rCtr x="-30816" y="18727"/>
                                    </p:animMotion>
                                  </p:childTnLst>
                                </p:cTn>
                              </p:par>
                              <p:par>
                                <p:cTn id="41" presetID="0" presetClass="path" presetSubtype="0" accel="50000" decel="50000" fill="hold" grpId="1" nodeType="withEffect">
                                  <p:stCondLst>
                                    <p:cond delay="0"/>
                                  </p:stCondLst>
                                  <p:childTnLst>
                                    <p:animMotion origin="layout" path="M 5.55556E-7 2.96296E-6 L 0.13819 0.27731 " pathEditMode="relative" rAng="0" ptsTypes="AA">
                                      <p:cBhvr>
                                        <p:cTn id="42" dur="2000" fill="hold"/>
                                        <p:tgtEl>
                                          <p:spTgt spid="9"/>
                                        </p:tgtEl>
                                        <p:attrNameLst>
                                          <p:attrName>ppt_x</p:attrName>
                                          <p:attrName>ppt_y</p:attrName>
                                        </p:attrNameLst>
                                      </p:cBhvr>
                                      <p:rCtr x="6910" y="13866"/>
                                    </p:animMotion>
                                  </p:childTnLst>
                                </p:cTn>
                              </p:par>
                              <p:par>
                                <p:cTn id="43" presetID="0" presetClass="path" presetSubtype="0" accel="50000" decel="50000" fill="hold" grpId="1" nodeType="withEffect">
                                  <p:stCondLst>
                                    <p:cond delay="0"/>
                                  </p:stCondLst>
                                  <p:childTnLst>
                                    <p:animMotion origin="layout" path="M -3.61111E-6 -3.7037E-6 L 0.00417 0.08426 " pathEditMode="relative" rAng="0" ptsTypes="AA">
                                      <p:cBhvr>
                                        <p:cTn id="44" dur="2000" fill="hold"/>
                                        <p:tgtEl>
                                          <p:spTgt spid="12"/>
                                        </p:tgtEl>
                                        <p:attrNameLst>
                                          <p:attrName>ppt_x</p:attrName>
                                          <p:attrName>ppt_y</p:attrName>
                                        </p:attrNameLst>
                                      </p:cBhvr>
                                      <p:rCtr x="208" y="4213"/>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250"/>
                                        <p:tgtEl>
                                          <p:spTgt spid="4"/>
                                        </p:tgtEl>
                                      </p:cBhvr>
                                    </p:animEffect>
                                    <p:set>
                                      <p:cBhvr>
                                        <p:cTn id="5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P spid="7" grpId="0"/>
      <p:bldP spid="7" grpId="1"/>
      <p:bldP spid="8" grpId="0"/>
      <p:bldP spid="8" grpId="1"/>
      <p:bldP spid="9" grpId="0"/>
      <p:bldP spid="9" grpId="1"/>
      <p:bldP spid="12" grpId="0"/>
      <p:bldP spid="1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6977"/>
          <a:stretch/>
        </p:blipFill>
        <p:spPr>
          <a:xfrm>
            <a:off x="-1" y="0"/>
            <a:ext cx="91440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Alcohol is a mocker, brawler, &amp; not wise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Don’t mix with alcoholics led to poverty/drowsiness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Bingers wallow in woes, contentions, false injuries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Drunks will see strange things &amp; utter perversities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Alcoholics don’t feel physical pain - waking for more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Give strong drink to those perishing abating misery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Use a little wine for frequent infirmities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are you when the leaders are not drunkards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Drinkers do not regard the work of the LORD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Alcohol swallows one in err both vision &amp; judgment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Harlotry, wine, and new wine enslave the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Giving alcohol to a neighbor is to one’s own shame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Beware and avoid revelries causing harsh judgment</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345006">
            <a:off x="-48886" y="1945185"/>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solidFill>
                    <a:srgbClr val="0066FF"/>
                  </a:solidFill>
                </a:ln>
                <a:blipFill>
                  <a:blip r:embed="rId4"/>
                  <a:stretch>
                    <a:fillRect/>
                  </a:stretch>
                </a:blipFill>
                <a:effectLst>
                  <a:glow rad="63500">
                    <a:srgbClr val="D60093"/>
                  </a:glow>
                  <a:outerShdw blurRad="76200" dist="50800" dir="5400000" algn="tl" rotWithShape="0">
                    <a:srgbClr val="000000">
                      <a:alpha val="65000"/>
                    </a:srgbClr>
                  </a:outerShdw>
                </a:effectLst>
                <a:latin typeface="Calibri" panose="020F0502020204030204" pitchFamily="34" charset="0"/>
              </a:rPr>
              <a:t>Only the sober can fully realize His truths</a:t>
            </a:r>
          </a:p>
        </p:txBody>
      </p:sp>
    </p:spTree>
    <p:extLst>
      <p:ext uri="{BB962C8B-B14F-4D97-AF65-F5344CB8AC3E}">
        <p14:creationId xmlns:p14="http://schemas.microsoft.com/office/powerpoint/2010/main" val="1021698381"/>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4.72222E-6 3.7037E-6 L -0.07065 0.51551 " pathEditMode="relative" rAng="0" ptsTypes="AA">
                                      <p:cBhvr>
                                        <p:cTn id="190" dur="1750" fill="hold"/>
                                        <p:tgtEl>
                                          <p:spTgt spid="4">
                                            <p:txEl>
                                              <p:pRg st="0" end="0"/>
                                            </p:txEl>
                                          </p:spTgt>
                                        </p:tgtEl>
                                        <p:attrNameLst>
                                          <p:attrName>ppt_x</p:attrName>
                                          <p:attrName>ppt_y</p:attrName>
                                        </p:attrNameLst>
                                      </p:cBhvr>
                                      <p:rCtr x="-3542" y="25764"/>
                                    </p:animMotion>
                                  </p:childTnLst>
                                </p:cTn>
                              </p:par>
                              <p:par>
                                <p:cTn id="191" presetID="0" presetClass="path" presetSubtype="0" accel="50000" decel="50000" fill="hold" nodeType="withEffect">
                                  <p:stCondLst>
                                    <p:cond delay="0"/>
                                  </p:stCondLst>
                                  <p:childTnLst>
                                    <p:animMotion origin="layout" path="M 3.33333E-6 -2.96296E-6 L -0.17691 0.44908 " pathEditMode="relative" rAng="0" ptsTypes="AA">
                                      <p:cBhvr>
                                        <p:cTn id="192" dur="1750" fill="hold"/>
                                        <p:tgtEl>
                                          <p:spTgt spid="4">
                                            <p:txEl>
                                              <p:pRg st="1" end="1"/>
                                            </p:txEl>
                                          </p:spTgt>
                                        </p:tgtEl>
                                        <p:attrNameLst>
                                          <p:attrName>ppt_x</p:attrName>
                                          <p:attrName>ppt_y</p:attrName>
                                        </p:attrNameLst>
                                      </p:cBhvr>
                                      <p:rCtr x="-8854" y="22454"/>
                                    </p:animMotion>
                                  </p:childTnLst>
                                </p:cTn>
                              </p:par>
                              <p:par>
                                <p:cTn id="193" presetID="0" presetClass="path" presetSubtype="0" accel="50000" decel="50000" fill="hold" nodeType="withEffect">
                                  <p:stCondLst>
                                    <p:cond delay="0"/>
                                  </p:stCondLst>
                                  <p:childTnLst>
                                    <p:animMotion origin="layout" path="M -1.66667E-6 0.00023 L -0.16285 0.37547 " pathEditMode="relative" rAng="0" ptsTypes="AA">
                                      <p:cBhvr>
                                        <p:cTn id="194" dur="1750" fill="hold"/>
                                        <p:tgtEl>
                                          <p:spTgt spid="4">
                                            <p:txEl>
                                              <p:pRg st="2" end="2"/>
                                            </p:txEl>
                                          </p:spTgt>
                                        </p:tgtEl>
                                        <p:attrNameLst>
                                          <p:attrName>ppt_x</p:attrName>
                                          <p:attrName>ppt_y</p:attrName>
                                        </p:attrNameLst>
                                      </p:cBhvr>
                                      <p:rCtr x="-8142" y="18750"/>
                                    </p:animMotion>
                                  </p:childTnLst>
                                </p:cTn>
                              </p:par>
                              <p:par>
                                <p:cTn id="195" presetID="0" presetClass="path" presetSubtype="0" accel="50000" decel="50000" fill="hold" nodeType="withEffect">
                                  <p:stCondLst>
                                    <p:cond delay="0"/>
                                  </p:stCondLst>
                                  <p:childTnLst>
                                    <p:animMotion origin="layout" path="M 1.38889E-6 0.00047 L -0.15764 0.30047 " pathEditMode="relative" rAng="0" ptsTypes="AA">
                                      <p:cBhvr>
                                        <p:cTn id="196" dur="1750" fill="hold"/>
                                        <p:tgtEl>
                                          <p:spTgt spid="4">
                                            <p:txEl>
                                              <p:pRg st="3" end="3"/>
                                            </p:txEl>
                                          </p:spTgt>
                                        </p:tgtEl>
                                        <p:attrNameLst>
                                          <p:attrName>ppt_x</p:attrName>
                                          <p:attrName>ppt_y</p:attrName>
                                        </p:attrNameLst>
                                      </p:cBhvr>
                                      <p:rCtr x="-7882" y="15000"/>
                                    </p:animMotion>
                                  </p:childTnLst>
                                </p:cTn>
                              </p:par>
                              <p:par>
                                <p:cTn id="197" presetID="0" presetClass="path" presetSubtype="0" accel="50000" decel="50000" fill="hold" nodeType="withEffect">
                                  <p:stCondLst>
                                    <p:cond delay="0"/>
                                  </p:stCondLst>
                                  <p:childTnLst>
                                    <p:animMotion origin="layout" path="M 4.16667E-6 0.00069 L -0.1658 0.23079 " pathEditMode="relative" rAng="0" ptsTypes="AA">
                                      <p:cBhvr>
                                        <p:cTn id="198" dur="1750" fill="hold"/>
                                        <p:tgtEl>
                                          <p:spTgt spid="4">
                                            <p:txEl>
                                              <p:pRg st="4" end="4"/>
                                            </p:txEl>
                                          </p:spTgt>
                                        </p:tgtEl>
                                        <p:attrNameLst>
                                          <p:attrName>ppt_x</p:attrName>
                                          <p:attrName>ppt_y</p:attrName>
                                        </p:attrNameLst>
                                      </p:cBhvr>
                                      <p:rCtr x="-8299" y="11505"/>
                                    </p:animMotion>
                                  </p:childTnLst>
                                </p:cTn>
                              </p:par>
                              <p:par>
                                <p:cTn id="199" presetID="0" presetClass="path" presetSubtype="0" accel="50000" decel="50000" fill="hold" nodeType="withEffect">
                                  <p:stCondLst>
                                    <p:cond delay="0"/>
                                  </p:stCondLst>
                                  <p:childTnLst>
                                    <p:animMotion origin="layout" path="M 2.77778E-7 0.00046 L -0.16753 0.15394 " pathEditMode="relative" rAng="0" ptsTypes="AA">
                                      <p:cBhvr>
                                        <p:cTn id="200" dur="1750" fill="hold"/>
                                        <p:tgtEl>
                                          <p:spTgt spid="4">
                                            <p:txEl>
                                              <p:pRg st="5" end="5"/>
                                            </p:txEl>
                                          </p:spTgt>
                                        </p:tgtEl>
                                        <p:attrNameLst>
                                          <p:attrName>ppt_x</p:attrName>
                                          <p:attrName>ppt_y</p:attrName>
                                        </p:attrNameLst>
                                      </p:cBhvr>
                                      <p:rCtr x="-8385" y="7662"/>
                                    </p:animMotion>
                                  </p:childTnLst>
                                </p:cTn>
                              </p:par>
                              <p:par>
                                <p:cTn id="201" presetID="0" presetClass="path" presetSubtype="0" accel="50000" decel="50000" fill="hold" nodeType="withEffect">
                                  <p:stCondLst>
                                    <p:cond delay="0"/>
                                  </p:stCondLst>
                                  <p:childTnLst>
                                    <p:animMotion origin="layout" path="M 5E-6 0.00046 L -0.06996 0.08218 " pathEditMode="relative" rAng="0" ptsTypes="AA">
                                      <p:cBhvr>
                                        <p:cTn id="202" dur="1750" fill="hold"/>
                                        <p:tgtEl>
                                          <p:spTgt spid="4">
                                            <p:txEl>
                                              <p:pRg st="6" end="6"/>
                                            </p:txEl>
                                          </p:spTgt>
                                        </p:tgtEl>
                                        <p:attrNameLst>
                                          <p:attrName>ppt_x</p:attrName>
                                          <p:attrName>ppt_y</p:attrName>
                                        </p:attrNameLst>
                                      </p:cBhvr>
                                      <p:rCtr x="-3507" y="4074"/>
                                    </p:animMotion>
                                  </p:childTnLst>
                                </p:cTn>
                              </p:par>
                              <p:par>
                                <p:cTn id="203" presetID="0" presetClass="path" presetSubtype="0" accel="50000" decel="50000" fill="hold" nodeType="withEffect">
                                  <p:stCondLst>
                                    <p:cond delay="0"/>
                                  </p:stCondLst>
                                  <p:childTnLst>
                                    <p:animMotion origin="layout" path="M -2.22222E-6 0.00046 L -0.17778 0.0088 " pathEditMode="relative" rAng="0" ptsTypes="AA">
                                      <p:cBhvr>
                                        <p:cTn id="204" dur="1750" fill="hold"/>
                                        <p:tgtEl>
                                          <p:spTgt spid="4">
                                            <p:txEl>
                                              <p:pRg st="7" end="7"/>
                                            </p:txEl>
                                          </p:spTgt>
                                        </p:tgtEl>
                                        <p:attrNameLst>
                                          <p:attrName>ppt_x</p:attrName>
                                          <p:attrName>ppt_y</p:attrName>
                                        </p:attrNameLst>
                                      </p:cBhvr>
                                      <p:rCtr x="-8889" y="417"/>
                                    </p:animMotion>
                                  </p:childTnLst>
                                </p:cTn>
                              </p:par>
                              <p:par>
                                <p:cTn id="205" presetID="0" presetClass="path" presetSubtype="0" accel="50000" decel="50000" fill="hold" nodeType="withEffect">
                                  <p:stCondLst>
                                    <p:cond delay="0"/>
                                  </p:stCondLst>
                                  <p:childTnLst>
                                    <p:animMotion origin="layout" path="M -2.5E-6 0.00069 L -0.11337 -0.06806 " pathEditMode="relative" rAng="0" ptsTypes="AA">
                                      <p:cBhvr>
                                        <p:cTn id="206" dur="1750" fill="hold"/>
                                        <p:tgtEl>
                                          <p:spTgt spid="4">
                                            <p:txEl>
                                              <p:pRg st="8" end="8"/>
                                            </p:txEl>
                                          </p:spTgt>
                                        </p:tgtEl>
                                        <p:attrNameLst>
                                          <p:attrName>ppt_x</p:attrName>
                                          <p:attrName>ppt_y</p:attrName>
                                        </p:attrNameLst>
                                      </p:cBhvr>
                                      <p:rCtr x="-5677" y="-3449"/>
                                    </p:animMotion>
                                  </p:childTnLst>
                                </p:cTn>
                              </p:par>
                              <p:par>
                                <p:cTn id="207" presetID="0" presetClass="path" presetSubtype="0" accel="50000" decel="50000" fill="hold" nodeType="withEffect">
                                  <p:stCondLst>
                                    <p:cond delay="0"/>
                                  </p:stCondLst>
                                  <p:childTnLst>
                                    <p:animMotion origin="layout" path="M 2.77778E-6 0.00023 L -0.17344 -0.13935 " pathEditMode="relative" rAng="0" ptsTypes="AA">
                                      <p:cBhvr>
                                        <p:cTn id="208" dur="1750" fill="hold"/>
                                        <p:tgtEl>
                                          <p:spTgt spid="4">
                                            <p:txEl>
                                              <p:pRg st="9" end="9"/>
                                            </p:txEl>
                                          </p:spTgt>
                                        </p:tgtEl>
                                        <p:attrNameLst>
                                          <p:attrName>ppt_x</p:attrName>
                                          <p:attrName>ppt_y</p:attrName>
                                        </p:attrNameLst>
                                      </p:cBhvr>
                                      <p:rCtr x="-8681" y="-6991"/>
                                    </p:animMotion>
                                  </p:childTnLst>
                                </p:cTn>
                              </p:par>
                              <p:par>
                                <p:cTn id="209" presetID="0" presetClass="path" presetSubtype="0" accel="50000" decel="50000" fill="hold" nodeType="withEffect">
                                  <p:stCondLst>
                                    <p:cond delay="0"/>
                                  </p:stCondLst>
                                  <p:childTnLst>
                                    <p:animMotion origin="layout" path="M 0.00018 0.00069 L -0.13698 -0.21181 " pathEditMode="relative" rAng="0" ptsTypes="AA">
                                      <p:cBhvr>
                                        <p:cTn id="210" dur="1750" fill="hold"/>
                                        <p:tgtEl>
                                          <p:spTgt spid="4">
                                            <p:txEl>
                                              <p:pRg st="10" end="10"/>
                                            </p:txEl>
                                          </p:spTgt>
                                        </p:tgtEl>
                                        <p:attrNameLst>
                                          <p:attrName>ppt_x</p:attrName>
                                          <p:attrName>ppt_y</p:attrName>
                                        </p:attrNameLst>
                                      </p:cBhvr>
                                      <p:rCtr x="-6858" y="-10625"/>
                                    </p:animMotion>
                                  </p:childTnLst>
                                </p:cTn>
                              </p:par>
                              <p:par>
                                <p:cTn id="211" presetID="0" presetClass="path" presetSubtype="0" accel="50000" decel="50000" fill="hold" nodeType="withEffect">
                                  <p:stCondLst>
                                    <p:cond delay="0"/>
                                  </p:stCondLst>
                                  <p:childTnLst>
                                    <p:animMotion origin="layout" path="M 0.00018 0.00115 L -0.1651 -0.28542 " pathEditMode="relative" rAng="0" ptsTypes="AA">
                                      <p:cBhvr>
                                        <p:cTn id="212" dur="1750" fill="hold"/>
                                        <p:tgtEl>
                                          <p:spTgt spid="4">
                                            <p:txEl>
                                              <p:pRg st="11" end="11"/>
                                            </p:txEl>
                                          </p:spTgt>
                                        </p:tgtEl>
                                        <p:attrNameLst>
                                          <p:attrName>ppt_x</p:attrName>
                                          <p:attrName>ppt_y</p:attrName>
                                        </p:attrNameLst>
                                      </p:cBhvr>
                                      <p:rCtr x="-8264" y="-14329"/>
                                    </p:animMotion>
                                  </p:childTnLst>
                                </p:cTn>
                              </p:par>
                              <p:par>
                                <p:cTn id="213" presetID="0" presetClass="path" presetSubtype="0" accel="50000" decel="50000" fill="hold" nodeType="withEffect">
                                  <p:stCondLst>
                                    <p:cond delay="0"/>
                                  </p:stCondLst>
                                  <p:childTnLst>
                                    <p:animMotion origin="layout" path="M -3.88889E-6 0.00046 L -0.17135 -0.35787 " pathEditMode="relative" rAng="0" ptsTypes="AA">
                                      <p:cBhvr>
                                        <p:cTn id="214" dur="1750" fill="hold"/>
                                        <p:tgtEl>
                                          <p:spTgt spid="4">
                                            <p:txEl>
                                              <p:pRg st="12" end="12"/>
                                            </p:txEl>
                                          </p:spTgt>
                                        </p:tgtEl>
                                        <p:attrNameLst>
                                          <p:attrName>ppt_x</p:attrName>
                                          <p:attrName>ppt_y</p:attrName>
                                        </p:attrNameLst>
                                      </p:cBhvr>
                                      <p:rCtr x="-8576" y="-17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4652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Drinking</a:t>
            </a:r>
            <a:endParaRPr lang="en-US" sz="8000" b="1" i="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1189892" y="4171950"/>
            <a:ext cx="27432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gradFill flip="none" rotWithShape="1">
                  <a:gsLst>
                    <a:gs pos="0">
                      <a:srgbClr val="9900CC"/>
                    </a:gs>
                    <a:gs pos="67708">
                      <a:srgbClr val="FFFF00"/>
                    </a:gs>
                    <a:gs pos="46000">
                      <a:schemeClr val="accent1">
                        <a:lumMod val="95000"/>
                        <a:lumOff val="5000"/>
                      </a:schemeClr>
                    </a:gs>
                    <a:gs pos="100000">
                      <a:srgbClr val="FF0000"/>
                    </a:gs>
                  </a:gsLst>
                  <a:path path="circle">
                    <a:fillToRect l="50000" t="130000" r="50000" b="-3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p>
        </p:txBody>
      </p:sp>
      <p:sp>
        <p:nvSpPr>
          <p:cNvPr id="6" name="Rectangle 12"/>
          <p:cNvSpPr>
            <a:spLocks noChangeArrowheads="1"/>
          </p:cNvSpPr>
          <p:nvPr/>
        </p:nvSpPr>
        <p:spPr bwMode="auto">
          <a:xfrm>
            <a:off x="3182815" y="4923692"/>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gradFill flip="none" rotWithShape="1">
                  <a:gsLst>
                    <a:gs pos="0">
                      <a:srgbClr val="9900CC"/>
                    </a:gs>
                    <a:gs pos="67708">
                      <a:srgbClr val="FFFF00"/>
                    </a:gs>
                    <a:gs pos="46000">
                      <a:schemeClr val="accent1">
                        <a:lumMod val="95000"/>
                        <a:lumOff val="5000"/>
                      </a:schemeClr>
                    </a:gs>
                    <a:gs pos="100000">
                      <a:srgbClr val="FF0000"/>
                    </a:gs>
                  </a:gsLst>
                  <a:path path="circle">
                    <a:fillToRect l="50000" t="130000" r="50000" b="-3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October 21, 2018</a:t>
            </a:r>
          </a:p>
        </p:txBody>
      </p:sp>
      <p:sp>
        <p:nvSpPr>
          <p:cNvPr id="8" name="Rectangle 12"/>
          <p:cNvSpPr>
            <a:spLocks noChangeArrowheads="1"/>
          </p:cNvSpPr>
          <p:nvPr/>
        </p:nvSpPr>
        <p:spPr bwMode="auto">
          <a:xfrm>
            <a:off x="4255477" y="3036277"/>
            <a:ext cx="1822938" cy="188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15000" b="1" spc="50" dirty="0">
                <a:ln w="11430"/>
                <a:gradFill flip="none" rotWithShape="1">
                  <a:gsLst>
                    <a:gs pos="0">
                      <a:srgbClr val="9900CC"/>
                    </a:gs>
                    <a:gs pos="67708">
                      <a:srgbClr val="FFFF00"/>
                    </a:gs>
                    <a:gs pos="46000">
                      <a:schemeClr val="accent1">
                        <a:lumMod val="95000"/>
                        <a:lumOff val="5000"/>
                      </a:schemeClr>
                    </a:gs>
                    <a:gs pos="100000">
                      <a:srgbClr val="FF0000"/>
                    </a:gs>
                  </a:gsLst>
                  <a:path path="circle">
                    <a:fillToRect l="50000" t="130000" r="50000" b="-30000"/>
                  </a:path>
                  <a:tileRect/>
                </a:gradFill>
                <a:effectLst>
                  <a:glow rad="63500">
                    <a:schemeClr val="tx1"/>
                  </a:glow>
                  <a:outerShdw blurRad="76200" dist="50800" dir="5400000" algn="tl" rotWithShape="0">
                    <a:srgbClr val="000000">
                      <a:alpha val="65000"/>
                    </a:srgbClr>
                  </a:outerShdw>
                </a:effectLst>
                <a:latin typeface="Calibri" panose="020F0502020204030204" pitchFamily="34" charset="0"/>
              </a:rPr>
              <a:t>2</a:t>
            </a:r>
          </a:p>
        </p:txBody>
      </p:sp>
    </p:spTree>
    <p:extLst>
      <p:ext uri="{BB962C8B-B14F-4D97-AF65-F5344CB8AC3E}">
        <p14:creationId xmlns:p14="http://schemas.microsoft.com/office/powerpoint/2010/main" val="80821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750"/>
                            </p:stCondLst>
                            <p:childTnLst>
                              <p:par>
                                <p:cTn id="25" presetID="25"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exit" presetSubtype="0" fill="hold" grpId="1" nodeType="clickEffect">
                                  <p:stCondLst>
                                    <p:cond delay="0"/>
                                  </p:stCondLst>
                                  <p:childTnLst>
                                    <p:set>
                                      <p:cBhvr>
                                        <p:cTn id="38" dur="1" fill="hold">
                                          <p:stCondLst>
                                            <p:cond delay="999"/>
                                          </p:stCondLst>
                                        </p:cTn>
                                        <p:tgtEl>
                                          <p:spTgt spid="4"/>
                                        </p:tgtEl>
                                        <p:attrNameLst>
                                          <p:attrName>style.visibility</p:attrName>
                                        </p:attrNameLst>
                                      </p:cBhvr>
                                      <p:to>
                                        <p:strVal val="hidden"/>
                                      </p:to>
                                    </p:set>
                                    <p:animEffect transition="out" filter="dissolve">
                                      <p:cBhvr>
                                        <p:cTn id="39" dur="1000">
                                          <p:stCondLst>
                                            <p:cond delay="0"/>
                                          </p:stCondLst>
                                        </p:cTn>
                                        <p:tgtEl>
                                          <p:spTgt spid="4"/>
                                        </p:tgtEl>
                                      </p:cBhvr>
                                    </p:animEffect>
                                    <p:anim to="" calcmode="lin" valueType="num">
                                      <p:cBhvr>
                                        <p:cTn id="40"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41"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42" fill="hold">
                            <p:stCondLst>
                              <p:cond delay="1000"/>
                            </p:stCondLst>
                            <p:childTnLst>
                              <p:par>
                                <p:cTn id="43" presetID="9" presetClass="exit" presetSubtype="0" fill="hold" grpId="1" nodeType="afterEffect">
                                  <p:stCondLst>
                                    <p:cond delay="0"/>
                                  </p:stCondLst>
                                  <p:childTnLst>
                                    <p:animEffect transition="out" filter="dissolve">
                                      <p:cBhvr>
                                        <p:cTn id="44" dur="1500"/>
                                        <p:tgtEl>
                                          <p:spTgt spid="5"/>
                                        </p:tgtEl>
                                      </p:cBhvr>
                                    </p:animEffect>
                                    <p:set>
                                      <p:cBhvr>
                                        <p:cTn id="45" dur="1" fill="hold">
                                          <p:stCondLst>
                                            <p:cond delay="1499"/>
                                          </p:stCondLst>
                                        </p:cTn>
                                        <p:tgtEl>
                                          <p:spTgt spid="5"/>
                                        </p:tgtEl>
                                        <p:attrNameLst>
                                          <p:attrName>style.visibility</p:attrName>
                                        </p:attrNameLst>
                                      </p:cBhvr>
                                      <p:to>
                                        <p:strVal val="hidden"/>
                                      </p:to>
                                    </p:set>
                                  </p:childTnLst>
                                </p:cTn>
                              </p:par>
                              <p:par>
                                <p:cTn id="46" presetID="0" presetClass="path" presetSubtype="0" accel="50000" decel="50000" fill="hold" grpId="2" nodeType="withEffect">
                                  <p:stCondLst>
                                    <p:cond delay="0"/>
                                  </p:stCondLst>
                                  <p:childTnLst>
                                    <p:animMotion origin="layout" path="M 1.66667E-6 -4.44444E-6 L 1.66667E-6 0.23033 " pathEditMode="relative" rAng="0" ptsTypes="AA">
                                      <p:cBhvr>
                                        <p:cTn id="47" dur="1500" fill="hold"/>
                                        <p:tgtEl>
                                          <p:spTgt spid="5"/>
                                        </p:tgtEl>
                                        <p:attrNameLst>
                                          <p:attrName>ppt_x</p:attrName>
                                          <p:attrName>ppt_y</p:attrName>
                                        </p:attrNameLst>
                                      </p:cBhvr>
                                      <p:rCtr x="0" y="11505"/>
                                    </p:animMotion>
                                  </p:childTnLst>
                                </p:cTn>
                              </p:par>
                            </p:childTnLst>
                          </p:cTn>
                        </p:par>
                        <p:par>
                          <p:cTn id="48" fill="hold">
                            <p:stCondLst>
                              <p:cond delay="2500"/>
                            </p:stCondLst>
                            <p:childTnLst>
                              <p:par>
                                <p:cTn id="49" presetID="31" presetClass="exit" presetSubtype="0" fill="hold" grpId="1" nodeType="afterEffect">
                                  <p:stCondLst>
                                    <p:cond delay="0"/>
                                  </p:stCondLst>
                                  <p:childTnLst>
                                    <p:anim calcmode="lin" valueType="num">
                                      <p:cBhvr>
                                        <p:cTn id="50" dur="1000"/>
                                        <p:tgtEl>
                                          <p:spTgt spid="6"/>
                                        </p:tgtEl>
                                        <p:attrNameLst>
                                          <p:attrName>ppt_w</p:attrName>
                                        </p:attrNameLst>
                                      </p:cBhvr>
                                      <p:tavLst>
                                        <p:tav tm="0">
                                          <p:val>
                                            <p:strVal val="ppt_w"/>
                                          </p:val>
                                        </p:tav>
                                        <p:tav tm="100000">
                                          <p:val>
                                            <p:fltVal val="0"/>
                                          </p:val>
                                        </p:tav>
                                      </p:tavLst>
                                    </p:anim>
                                    <p:anim calcmode="lin" valueType="num">
                                      <p:cBhvr>
                                        <p:cTn id="51" dur="1000"/>
                                        <p:tgtEl>
                                          <p:spTgt spid="6"/>
                                        </p:tgtEl>
                                        <p:attrNameLst>
                                          <p:attrName>ppt_h</p:attrName>
                                        </p:attrNameLst>
                                      </p:cBhvr>
                                      <p:tavLst>
                                        <p:tav tm="0">
                                          <p:val>
                                            <p:strVal val="ppt_h"/>
                                          </p:val>
                                        </p:tav>
                                        <p:tav tm="100000">
                                          <p:val>
                                            <p:fltVal val="0"/>
                                          </p:val>
                                        </p:tav>
                                      </p:tavLst>
                                    </p:anim>
                                    <p:anim calcmode="lin" valueType="num">
                                      <p:cBhvr>
                                        <p:cTn id="52" dur="1000"/>
                                        <p:tgtEl>
                                          <p:spTgt spid="6"/>
                                        </p:tgtEl>
                                        <p:attrNameLst>
                                          <p:attrName>style.rotation</p:attrName>
                                        </p:attrNameLst>
                                      </p:cBhvr>
                                      <p:tavLst>
                                        <p:tav tm="0">
                                          <p:val>
                                            <p:fltVal val="0"/>
                                          </p:val>
                                        </p:tav>
                                        <p:tav tm="100000">
                                          <p:val>
                                            <p:fltVal val="90"/>
                                          </p:val>
                                        </p:tav>
                                      </p:tavLst>
                                    </p:anim>
                                    <p:animEffect transition="out" filter="fade">
                                      <p:cBhvr>
                                        <p:cTn id="53" dur="1000"/>
                                        <p:tgtEl>
                                          <p:spTgt spid="6"/>
                                        </p:tgtEl>
                                      </p:cBhvr>
                                    </p:animEffect>
                                    <p:set>
                                      <p:cBhvr>
                                        <p:cTn id="54" dur="1" fill="hold">
                                          <p:stCondLst>
                                            <p:cond delay="999"/>
                                          </p:stCondLst>
                                        </p:cTn>
                                        <p:tgtEl>
                                          <p:spTgt spid="6"/>
                                        </p:tgtEl>
                                        <p:attrNameLst>
                                          <p:attrName>style.visibility</p:attrName>
                                        </p:attrNameLst>
                                      </p:cBhvr>
                                      <p:to>
                                        <p:strVal val="hidden"/>
                                      </p:to>
                                    </p:set>
                                  </p:childTnLst>
                                </p:cTn>
                              </p:par>
                              <p:par>
                                <p:cTn id="55" presetID="0" presetClass="path" presetSubtype="0" accel="50000" decel="50000" fill="hold" grpId="2" nodeType="withEffect">
                                  <p:stCondLst>
                                    <p:cond delay="0"/>
                                  </p:stCondLst>
                                  <p:childTnLst>
                                    <p:animMotion origin="layout" path="M 3.05556E-6 -3.33333E-6 L -0.38889 -0.27152 " pathEditMode="relative" rAng="0" ptsTypes="AA">
                                      <p:cBhvr>
                                        <p:cTn id="56" dur="1000" fill="hold"/>
                                        <p:tgtEl>
                                          <p:spTgt spid="6"/>
                                        </p:tgtEl>
                                        <p:attrNameLst>
                                          <p:attrName>ppt_x</p:attrName>
                                          <p:attrName>ppt_y</p:attrName>
                                        </p:attrNameLst>
                                      </p:cBhvr>
                                      <p:rCtr x="-19444" y="-13588"/>
                                    </p:animMotion>
                                  </p:childTnLst>
                                </p:cTn>
                              </p:par>
                              <p:par>
                                <p:cTn id="57" presetID="9" presetClass="exit" presetSubtype="0" fill="hold" grpId="1" nodeType="withEffect">
                                  <p:stCondLst>
                                    <p:cond delay="0"/>
                                  </p:stCondLst>
                                  <p:childTnLst>
                                    <p:animEffect transition="out" filter="dissolve">
                                      <p:cBhvr>
                                        <p:cTn id="58" dur="1500"/>
                                        <p:tgtEl>
                                          <p:spTgt spid="8"/>
                                        </p:tgtEl>
                                      </p:cBhvr>
                                    </p:animEffect>
                                    <p:set>
                                      <p:cBhvr>
                                        <p:cTn id="59" dur="1" fill="hold">
                                          <p:stCondLst>
                                            <p:cond delay="1499"/>
                                          </p:stCondLst>
                                        </p:cTn>
                                        <p:tgtEl>
                                          <p:spTgt spid="8"/>
                                        </p:tgtEl>
                                        <p:attrNameLst>
                                          <p:attrName>style.visibility</p:attrName>
                                        </p:attrNameLst>
                                      </p:cBhvr>
                                      <p:to>
                                        <p:strVal val="hidden"/>
                                      </p:to>
                                    </p:set>
                                  </p:childTnLst>
                                </p:cTn>
                              </p:par>
                              <p:par>
                                <p:cTn id="60" presetID="0" presetClass="path" presetSubtype="0" accel="50000" decel="50000" fill="hold" grpId="2" nodeType="withEffect">
                                  <p:stCondLst>
                                    <p:cond delay="0"/>
                                  </p:stCondLst>
                                  <p:childTnLst>
                                    <p:animMotion origin="layout" path="M -4.16667E-6 -4.07407E-6 L 0.30921 -0.00416 " pathEditMode="relative" rAng="0" ptsTypes="AA">
                                      <p:cBhvr>
                                        <p:cTn id="61" dur="1500" fill="hold"/>
                                        <p:tgtEl>
                                          <p:spTgt spid="8"/>
                                        </p:tgtEl>
                                        <p:attrNameLst>
                                          <p:attrName>ppt_x</p:attrName>
                                          <p:attrName>ppt_y</p:attrName>
                                        </p:attrNameLst>
                                      </p:cBhvr>
                                      <p:rCtr x="1545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P spid="8" grpId="0"/>
      <p:bldP spid="8" grpId="1"/>
      <p:bldP spid="8"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25" r="8777"/>
          <a:stretch/>
        </p:blipFill>
        <p:spPr>
          <a:xfrm>
            <a:off x="0" y="0"/>
            <a:ext cx="9144000" cy="6858000"/>
          </a:xfrm>
          <a:prstGeom prst="rect">
            <a:avLst/>
          </a:prstGeom>
        </p:spPr>
      </p:pic>
      <p:sp>
        <p:nvSpPr>
          <p:cNvPr id="4" name="Title 1"/>
          <p:cNvSpPr txBox="1">
            <a:spLocks/>
          </p:cNvSpPr>
          <p:nvPr/>
        </p:nvSpPr>
        <p:spPr>
          <a:xfrm>
            <a:off x="4132113" y="2120024"/>
            <a:ext cx="48999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watch and be sober</a:t>
            </a:r>
          </a:p>
        </p:txBody>
      </p:sp>
      <p:sp>
        <p:nvSpPr>
          <p:cNvPr id="9" name="Title 1">
            <a:extLst>
              <a:ext uri="{FF2B5EF4-FFF2-40B4-BE49-F238E27FC236}">
                <a16:creationId xmlns:a16="http://schemas.microsoft.com/office/drawing/2014/main" xmlns="" id="{52CC1404-0EBB-4B0F-A30B-3AB61BDF2EF6}"/>
              </a:ext>
            </a:extLst>
          </p:cNvPr>
          <p:cNvSpPr txBox="1">
            <a:spLocks/>
          </p:cNvSpPr>
          <p:nvPr/>
        </p:nvSpPr>
        <p:spPr>
          <a:xfrm>
            <a:off x="6393279" y="3919652"/>
            <a:ext cx="2116413" cy="797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sober</a:t>
            </a:r>
          </a:p>
        </p:txBody>
      </p:sp>
      <p:sp>
        <p:nvSpPr>
          <p:cNvPr id="11" name="Title 1">
            <a:extLst>
              <a:ext uri="{FF2B5EF4-FFF2-40B4-BE49-F238E27FC236}">
                <a16:creationId xmlns:a16="http://schemas.microsoft.com/office/drawing/2014/main" xmlns="" id="{0CC7BDA8-8DA6-4763-99EF-2450B35AFF4B}"/>
              </a:ext>
            </a:extLst>
          </p:cNvPr>
          <p:cNvSpPr txBox="1">
            <a:spLocks/>
          </p:cNvSpPr>
          <p:nvPr/>
        </p:nvSpPr>
        <p:spPr>
          <a:xfrm>
            <a:off x="6317081" y="4499224"/>
            <a:ext cx="1894562" cy="797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faith</a:t>
            </a:r>
          </a:p>
        </p:txBody>
      </p:sp>
      <p:sp>
        <p:nvSpPr>
          <p:cNvPr id="12" name="Title 1">
            <a:extLst>
              <a:ext uri="{FF2B5EF4-FFF2-40B4-BE49-F238E27FC236}">
                <a16:creationId xmlns:a16="http://schemas.microsoft.com/office/drawing/2014/main" xmlns="" id="{ACDEDF0B-AF6B-46D9-960B-E1EE54037394}"/>
              </a:ext>
            </a:extLst>
          </p:cNvPr>
          <p:cNvSpPr txBox="1">
            <a:spLocks/>
          </p:cNvSpPr>
          <p:nvPr/>
        </p:nvSpPr>
        <p:spPr>
          <a:xfrm>
            <a:off x="926181" y="5662496"/>
            <a:ext cx="2779295" cy="797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salvation</a:t>
            </a:r>
          </a:p>
        </p:txBody>
      </p:sp>
      <p:sp>
        <p:nvSpPr>
          <p:cNvPr id="14" name="Title 1">
            <a:extLst>
              <a:ext uri="{FF2B5EF4-FFF2-40B4-BE49-F238E27FC236}">
                <a16:creationId xmlns:a16="http://schemas.microsoft.com/office/drawing/2014/main" xmlns="" id="{571C5B5E-7509-4E37-983E-774A05978BDE}"/>
              </a:ext>
            </a:extLst>
          </p:cNvPr>
          <p:cNvSpPr txBox="1">
            <a:spLocks/>
          </p:cNvSpPr>
          <p:nvPr/>
        </p:nvSpPr>
        <p:spPr>
          <a:xfrm>
            <a:off x="796206" y="5079613"/>
            <a:ext cx="2232276" cy="797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and love</a:t>
            </a:r>
          </a:p>
        </p:txBody>
      </p:sp>
      <p:sp>
        <p:nvSpPr>
          <p:cNvPr id="13" name="Title 1">
            <a:extLst>
              <a:ext uri="{FF2B5EF4-FFF2-40B4-BE49-F238E27FC236}">
                <a16:creationId xmlns:a16="http://schemas.microsoft.com/office/drawing/2014/main" xmlns="" id="{55A8D939-3B27-4C73-9ABF-4696CA9287C0}"/>
              </a:ext>
            </a:extLst>
          </p:cNvPr>
          <p:cNvSpPr txBox="1">
            <a:spLocks/>
          </p:cNvSpPr>
          <p:nvPr/>
        </p:nvSpPr>
        <p:spPr>
          <a:xfrm>
            <a:off x="6813607" y="5131846"/>
            <a:ext cx="1528011" cy="6925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hope </a:t>
            </a:r>
          </a:p>
        </p:txBody>
      </p:sp>
      <p:sp>
        <p:nvSpPr>
          <p:cNvPr id="3074" name="Rectangle 2"/>
          <p:cNvSpPr>
            <a:spLocks noGrp="1" noChangeArrowheads="1"/>
          </p:cNvSpPr>
          <p:nvPr>
            <p:ph type="title"/>
          </p:nvPr>
        </p:nvSpPr>
        <p:spPr>
          <a:xfrm>
            <a:off x="304800" y="457200"/>
            <a:ext cx="8534400" cy="59737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are all sons of light and sons of the day. We are not of the night nor of darkness. Therefore let us not sleep, as others do, but let us watch and be sober. For those who sleep, sleep at night, and those who get drunk are drunk at night. But let us who are of the day be sober, putting on the breastplate of faith       and love, and as a helmet the hope         of salvation.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Thessalonians 5:5-8 </a:t>
            </a:r>
          </a:p>
        </p:txBody>
      </p:sp>
      <p:sp>
        <p:nvSpPr>
          <p:cNvPr id="6" name="Rectangle 2"/>
          <p:cNvSpPr txBox="1">
            <a:spLocks noChangeArrowheads="1"/>
          </p:cNvSpPr>
          <p:nvPr/>
        </p:nvSpPr>
        <p:spPr bwMode="auto">
          <a:xfrm>
            <a:off x="537838" y="1568613"/>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p>
        </p:txBody>
      </p:sp>
      <p:sp>
        <p:nvSpPr>
          <p:cNvPr id="8" name="Rectangle 2">
            <a:extLst>
              <a:ext uri="{FF2B5EF4-FFF2-40B4-BE49-F238E27FC236}">
                <a16:creationId xmlns:a16="http://schemas.microsoft.com/office/drawing/2014/main" xmlns="" id="{28170B36-A078-4250-B44E-97265EEA7504}"/>
              </a:ext>
            </a:extLst>
          </p:cNvPr>
          <p:cNvSpPr txBox="1">
            <a:spLocks noChangeArrowheads="1"/>
          </p:cNvSpPr>
          <p:nvPr/>
        </p:nvSpPr>
        <p:spPr bwMode="auto">
          <a:xfrm>
            <a:off x="6682414" y="2187962"/>
            <a:ext cx="2000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sober</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a:extLst>
              <a:ext uri="{FF2B5EF4-FFF2-40B4-BE49-F238E27FC236}">
                <a16:creationId xmlns:a16="http://schemas.microsoft.com/office/drawing/2014/main" xmlns="" id="{9A5D96AF-0757-4B89-84C6-731E04788DE6}"/>
              </a:ext>
            </a:extLst>
          </p:cNvPr>
          <p:cNvSpPr txBox="1">
            <a:spLocks/>
          </p:cNvSpPr>
          <p:nvPr/>
        </p:nvSpPr>
        <p:spPr>
          <a:xfrm>
            <a:off x="4411437" y="4879646"/>
            <a:ext cx="240216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66FF"/>
                </a:solidFill>
                <a:effectLst>
                  <a:glow rad="63500">
                    <a:srgbClr val="9966FF"/>
                  </a:glow>
                  <a:outerShdw blurRad="50800" algn="tl" rotWithShape="0">
                    <a:srgbClr val="000000"/>
                  </a:outerShdw>
                </a:effectLst>
                <a:latin typeface="Calibri" panose="020F0502020204030204" pitchFamily="34" charset="0"/>
              </a:rPr>
              <a:t>mind</a:t>
            </a:r>
          </a:p>
        </p:txBody>
      </p:sp>
      <p:sp>
        <p:nvSpPr>
          <p:cNvPr id="7" name="Rectangle 2" hidden="1"/>
          <p:cNvSpPr txBox="1">
            <a:spLocks noChangeArrowheads="1"/>
          </p:cNvSpPr>
          <p:nvPr/>
        </p:nvSpPr>
        <p:spPr bwMode="auto">
          <a:xfrm>
            <a:off x="3380914" y="1418662"/>
            <a:ext cx="285850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darkness</a:t>
            </a:r>
          </a:p>
        </p:txBody>
      </p:sp>
      <p:sp>
        <p:nvSpPr>
          <p:cNvPr id="15" name="Title 1">
            <a:extLst>
              <a:ext uri="{FF2B5EF4-FFF2-40B4-BE49-F238E27FC236}">
                <a16:creationId xmlns:a16="http://schemas.microsoft.com/office/drawing/2014/main" xmlns="" id="{983E841E-4FCE-413E-B6B0-C4AADFEE97C7}"/>
              </a:ext>
            </a:extLst>
          </p:cNvPr>
          <p:cNvSpPr txBox="1">
            <a:spLocks/>
          </p:cNvSpPr>
          <p:nvPr/>
        </p:nvSpPr>
        <p:spPr>
          <a:xfrm>
            <a:off x="4106638" y="4318172"/>
            <a:ext cx="240216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
                                        <p:tgtEl>
                                          <p:spTgt spid="8"/>
                                        </p:tgtEl>
                                      </p:cBhvr>
                                    </p:animEffect>
                                  </p:childTnLst>
                                </p:cTn>
                              </p:par>
                              <p:par>
                                <p:cTn id="27" presetID="6" presetClass="emph" presetSubtype="0" fill="hold" grpId="3" nodeType="withEffect">
                                  <p:stCondLst>
                                    <p:cond delay="0"/>
                                  </p:stCondLst>
                                  <p:childTnLst>
                                    <p:animScale>
                                      <p:cBhvr>
                                        <p:cTn id="28" dur="1000" fill="hold"/>
                                        <p:tgtEl>
                                          <p:spTgt spid="8"/>
                                        </p:tgtEl>
                                      </p:cBhvr>
                                      <p:by x="150000" y="150000"/>
                                    </p:animScale>
                                  </p:childTnLst>
                                </p:cTn>
                              </p:par>
                              <p:par>
                                <p:cTn id="29" presetID="6" presetClass="emph" presetSubtype="0" fill="hold" grpId="4" nodeType="withEffect">
                                  <p:stCondLst>
                                    <p:cond delay="1000"/>
                                  </p:stCondLst>
                                  <p:childTnLst>
                                    <p:animScale>
                                      <p:cBhvr>
                                        <p:cTn id="30" dur="1000" fill="hold"/>
                                        <p:tgtEl>
                                          <p:spTgt spid="8"/>
                                        </p:tgtEl>
                                      </p:cBhvr>
                                      <p:by x="67000" y="67000"/>
                                    </p:animScale>
                                  </p:childTnLst>
                                </p:cTn>
                              </p:par>
                              <p:par>
                                <p:cTn id="31" presetID="0" presetClass="path" presetSubtype="0" accel="50000" decel="50000" fill="hold" grpId="0" nodeType="withEffect">
                                  <p:stCondLst>
                                    <p:cond delay="0"/>
                                  </p:stCondLst>
                                  <p:childTnLst>
                                    <p:animMotion origin="layout" path="M -4.16667E-6 2.96296E-6 L -0.025 0.2537 " pathEditMode="relative" rAng="0" ptsTypes="AA">
                                      <p:cBhvr>
                                        <p:cTn id="32" dur="2000" fill="hold"/>
                                        <p:tgtEl>
                                          <p:spTgt spid="8"/>
                                        </p:tgtEl>
                                        <p:attrNameLst>
                                          <p:attrName>ppt_x</p:attrName>
                                          <p:attrName>ppt_y</p:attrName>
                                        </p:attrNameLst>
                                      </p:cBhvr>
                                      <p:rCtr x="-1250" y="12685"/>
                                    </p:animMotion>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0"/>
                                  </p:stCondLst>
                                  <p:childTnLst>
                                    <p:set>
                                      <p:cBhvr override="childStyle">
                                        <p:cTn id="38" dur="500" fill="hold"/>
                                        <p:tgtEl>
                                          <p:spTgt spid="9"/>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8" presetClass="emph" presetSubtype="0" fill="hold" grpId="1" nodeType="withEffect">
                                  <p:stCondLst>
                                    <p:cond delay="0"/>
                                  </p:stCondLst>
                                  <p:childTnLst>
                                    <p:set>
                                      <p:cBhvr override="childStyle">
                                        <p:cTn id="45" dur="500" fill="hold"/>
                                        <p:tgtEl>
                                          <p:spTgt spid="11"/>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par>
                                <p:cTn id="49" presetID="18" presetClass="emph" presetSubtype="0" fill="hold" grpId="1" nodeType="withEffect">
                                  <p:stCondLst>
                                    <p:cond delay="400"/>
                                  </p:stCondLst>
                                  <p:childTnLst>
                                    <p:set>
                                      <p:cBhvr override="childStyle">
                                        <p:cTn id="50" dur="500" fill="hold"/>
                                        <p:tgtEl>
                                          <p:spTgt spid="14"/>
                                        </p:tgtEl>
                                        <p:attrNameLst>
                                          <p:attrName>style.textDecorationUnderline</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ssolve">
                                      <p:cBhvr>
                                        <p:cTn id="55" dur="500">
                                          <p:stCondLst>
                                            <p:cond delay="0"/>
                                          </p:stCondLst>
                                        </p:cTn>
                                        <p:tgtEl>
                                          <p:spTgt spid="15"/>
                                        </p:tgtEl>
                                      </p:cBhvr>
                                    </p:animEffect>
                                    <p:anim to="" calcmode="lin" valueType="num">
                                      <p:cBhvr>
                                        <p:cTn id="56"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par>
                                <p:cTn id="63" presetID="18" presetClass="emph" presetSubtype="0" fill="hold" grpId="1" nodeType="withEffect">
                                  <p:stCondLst>
                                    <p:cond delay="0"/>
                                  </p:stCondLst>
                                  <p:childTnLst>
                                    <p:set>
                                      <p:cBhvr override="childStyle">
                                        <p:cTn id="64" dur="500" fill="hold"/>
                                        <p:tgtEl>
                                          <p:spTgt spid="13"/>
                                        </p:tgtEl>
                                        <p:attrNameLst>
                                          <p:attrName>style.textDecorationUnderline</p:attrName>
                                        </p:attrNameLst>
                                      </p:cBhvr>
                                      <p:to>
                                        <p:strVal val="true"/>
                                      </p:to>
                                    </p:set>
                                  </p:childTnLst>
                                </p:cTn>
                              </p:par>
                              <p:par>
                                <p:cTn id="65" presetID="22" presetClass="entr" presetSubtype="8" fill="hold" grpId="0" nodeType="withEffect">
                                  <p:stCondLst>
                                    <p:cond delay="40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par>
                                <p:cTn id="68" presetID="18" presetClass="emph" presetSubtype="0" fill="hold" grpId="1" nodeType="withEffect">
                                  <p:stCondLst>
                                    <p:cond delay="0"/>
                                  </p:stCondLst>
                                  <p:childTnLst>
                                    <p:set>
                                      <p:cBhvr override="childStyle">
                                        <p:cTn id="69" dur="500" fill="hold"/>
                                        <p:tgtEl>
                                          <p:spTgt spid="12"/>
                                        </p:tgtEl>
                                        <p:attrNameLst>
                                          <p:attrName>style.textDecorationUnderline</p:attrName>
                                        </p:attrNameLst>
                                      </p:cBhvr>
                                      <p:to>
                                        <p:strVal val="true"/>
                                      </p:to>
                                    </p:set>
                                  </p:childTnLst>
                                </p:cTn>
                              </p:par>
                              <p:par>
                                <p:cTn id="70" presetID="42" presetClass="path" presetSubtype="0" accel="50000" decel="50000" fill="hold" grpId="3" nodeType="withEffect">
                                  <p:stCondLst>
                                    <p:cond delay="0"/>
                                  </p:stCondLst>
                                  <p:childTnLst>
                                    <p:animMotion origin="layout" path="M -1.94444E-6 7.40741E-7 L -0.00416 -0.09977 " pathEditMode="relative" rAng="0" ptsTypes="AA">
                                      <p:cBhvr>
                                        <p:cTn id="71" dur="750" fill="hold"/>
                                        <p:tgtEl>
                                          <p:spTgt spid="15"/>
                                        </p:tgtEl>
                                        <p:attrNameLst>
                                          <p:attrName>ppt_x</p:attrName>
                                          <p:attrName>ppt_y</p:attrName>
                                        </p:attrNameLst>
                                      </p:cBhvr>
                                      <p:rCtr x="-208" y="-5000"/>
                                    </p:animMotion>
                                  </p:childTnLst>
                                </p:cTn>
                              </p:par>
                            </p:childTnLst>
                          </p:cTn>
                        </p:par>
                      </p:childTnLst>
                    </p:cTn>
                  </p:par>
                  <p:par>
                    <p:cTn id="72" fill="hold">
                      <p:stCondLst>
                        <p:cond delay="indefinite"/>
                      </p:stCondLst>
                      <p:childTnLst>
                        <p:par>
                          <p:cTn id="73" fill="hold">
                            <p:stCondLst>
                              <p:cond delay="0"/>
                            </p:stCondLst>
                            <p:childTnLst>
                              <p:par>
                                <p:cTn id="74" presetID="0" presetClass="entr" presetSubtype="0" fill="hold" grpId="0"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dissolve">
                                      <p:cBhvr>
                                        <p:cTn id="76" dur="500">
                                          <p:stCondLst>
                                            <p:cond delay="0"/>
                                          </p:stCondLst>
                                        </p:cTn>
                                        <p:tgtEl>
                                          <p:spTgt spid="10"/>
                                        </p:tgtEl>
                                      </p:cBhvr>
                                    </p:animEffect>
                                    <p:anim to="" calcmode="lin" valueType="num">
                                      <p:cBhvr>
                                        <p:cTn id="7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
                                        <p:tgtEl>
                                          <p:spTgt spid="6"/>
                                        </p:tgtEl>
                                      </p:cBhvr>
                                    </p:animEffect>
                                  </p:childTnLst>
                                </p:cTn>
                              </p:par>
                              <p:par>
                                <p:cTn id="84" presetID="6" presetClass="emph" presetSubtype="0" fill="hold" grpId="2" nodeType="withEffect">
                                  <p:stCondLst>
                                    <p:cond delay="0"/>
                                  </p:stCondLst>
                                  <p:childTnLst>
                                    <p:animScale>
                                      <p:cBhvr>
                                        <p:cTn id="85" dur="2000" fill="hold"/>
                                        <p:tgtEl>
                                          <p:spTgt spid="6"/>
                                        </p:tgtEl>
                                      </p:cBhvr>
                                      <p:by x="110000" y="110000"/>
                                    </p:animScale>
                                  </p:childTnLst>
                                </p:cTn>
                              </p:par>
                              <p:par>
                                <p:cTn id="86" presetID="0" presetClass="path" presetSubtype="0" accel="50000" decel="50000" fill="hold" grpId="1" nodeType="withEffect">
                                  <p:stCondLst>
                                    <p:cond delay="0"/>
                                  </p:stCondLst>
                                  <p:childTnLst>
                                    <p:animMotion origin="layout" path="M -8.33333E-7 2.22222E-6 L 0.3566 -0.02199 " pathEditMode="relative" rAng="0" ptsTypes="AA">
                                      <p:cBhvr>
                                        <p:cTn id="87" dur="2000" fill="hold"/>
                                        <p:tgtEl>
                                          <p:spTgt spid="6"/>
                                        </p:tgtEl>
                                        <p:attrNameLst>
                                          <p:attrName>ppt_x</p:attrName>
                                          <p:attrName>ppt_y</p:attrName>
                                        </p:attrNameLst>
                                      </p:cBhvr>
                                      <p:rCtr x="17830" y="-1111"/>
                                    </p:animMotion>
                                  </p:childTnLst>
                                </p:cTn>
                              </p:par>
                              <p:par>
                                <p:cTn id="88" presetID="10" presetClass="exit" presetSubtype="0" fill="hold" grpId="1" nodeType="withEffect">
                                  <p:stCondLst>
                                    <p:cond delay="0"/>
                                  </p:stCondLst>
                                  <p:childTnLst>
                                    <p:animEffect transition="out" filter="fade">
                                      <p:cBhvr>
                                        <p:cTn id="89" dur="1500"/>
                                        <p:tgtEl>
                                          <p:spTgt spid="3074"/>
                                        </p:tgtEl>
                                      </p:cBhvr>
                                    </p:animEffect>
                                    <p:set>
                                      <p:cBhvr>
                                        <p:cTn id="90" dur="1" fill="hold">
                                          <p:stCondLst>
                                            <p:cond delay="1499"/>
                                          </p:stCondLst>
                                        </p:cTn>
                                        <p:tgtEl>
                                          <p:spTgt spid="3074"/>
                                        </p:tgtEl>
                                        <p:attrNameLst>
                                          <p:attrName>style.visibility</p:attrName>
                                        </p:attrNameLst>
                                      </p:cBhvr>
                                      <p:to>
                                        <p:strVal val="hidden"/>
                                      </p:to>
                                    </p:set>
                                  </p:childTnLst>
                                </p:cTn>
                              </p:par>
                              <p:par>
                                <p:cTn id="91" presetID="0" presetClass="exit" presetSubtype="0" fill="hold" grpId="1" nodeType="withEffect">
                                  <p:stCondLst>
                                    <p:cond delay="250"/>
                                  </p:stCondLst>
                                  <p:childTnLst>
                                    <p:set>
                                      <p:cBhvr>
                                        <p:cTn id="92" dur="1" fill="hold">
                                          <p:stCondLst>
                                            <p:cond delay="1499"/>
                                          </p:stCondLst>
                                        </p:cTn>
                                        <p:tgtEl>
                                          <p:spTgt spid="10"/>
                                        </p:tgtEl>
                                        <p:attrNameLst>
                                          <p:attrName>style.visibility</p:attrName>
                                        </p:attrNameLst>
                                      </p:cBhvr>
                                      <p:to>
                                        <p:strVal val="hidden"/>
                                      </p:to>
                                    </p:set>
                                    <p:animEffect transition="out" filter="dissolve">
                                      <p:cBhvr>
                                        <p:cTn id="93" dur="1500">
                                          <p:stCondLst>
                                            <p:cond delay="0"/>
                                          </p:stCondLst>
                                        </p:cTn>
                                        <p:tgtEl>
                                          <p:spTgt spid="10"/>
                                        </p:tgtEl>
                                      </p:cBhvr>
                                    </p:animEffect>
                                    <p:anim to="" calcmode="lin" valueType="num">
                                      <p:cBhvr>
                                        <p:cTn id="94" dur="15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95" dur="15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96" presetID="42" presetClass="path" presetSubtype="0" accel="50000" decel="50000" fill="hold" grpId="2" nodeType="withEffect">
                                  <p:stCondLst>
                                    <p:cond delay="250"/>
                                  </p:stCondLst>
                                  <p:childTnLst>
                                    <p:animMotion origin="layout" path="M 4.72222E-6 -3.7037E-6 L -0.13125 -0.36111 " pathEditMode="relative" rAng="0" ptsTypes="AA">
                                      <p:cBhvr>
                                        <p:cTn id="97" dur="1500" fill="hold"/>
                                        <p:tgtEl>
                                          <p:spTgt spid="10"/>
                                        </p:tgtEl>
                                        <p:attrNameLst>
                                          <p:attrName>ppt_x</p:attrName>
                                          <p:attrName>ppt_y</p:attrName>
                                        </p:attrNameLst>
                                      </p:cBhvr>
                                      <p:rCtr x="-6562" y="-18056"/>
                                    </p:animMotion>
                                  </p:childTnLst>
                                </p:cTn>
                              </p:par>
                              <p:par>
                                <p:cTn id="98" presetID="42" presetClass="path" presetSubtype="0" accel="50000" decel="50000" fill="hold" grpId="2" nodeType="withEffect">
                                  <p:stCondLst>
                                    <p:cond delay="250"/>
                                  </p:stCondLst>
                                  <p:childTnLst>
                                    <p:animMotion origin="layout" path="M -0.00416 -0.09977 L -0.09791 -0.27917 " pathEditMode="relative" rAng="0" ptsTypes="AA">
                                      <p:cBhvr>
                                        <p:cTn id="99" dur="1500" fill="hold"/>
                                        <p:tgtEl>
                                          <p:spTgt spid="15"/>
                                        </p:tgtEl>
                                        <p:attrNameLst>
                                          <p:attrName>ppt_x</p:attrName>
                                          <p:attrName>ppt_y</p:attrName>
                                        </p:attrNameLst>
                                      </p:cBhvr>
                                      <p:rCtr x="-4688" y="-8981"/>
                                    </p:animMotion>
                                  </p:childTnLst>
                                </p:cTn>
                              </p:par>
                              <p:par>
                                <p:cTn id="100" presetID="10" presetClass="exit" presetSubtype="0" fill="hold" grpId="2" nodeType="withEffect">
                                  <p:stCondLst>
                                    <p:cond delay="0"/>
                                  </p:stCondLst>
                                  <p:childTnLst>
                                    <p:animEffect transition="out" filter="fade">
                                      <p:cBhvr>
                                        <p:cTn id="101" dur="250"/>
                                        <p:tgtEl>
                                          <p:spTgt spid="4"/>
                                        </p:tgtEl>
                                      </p:cBhvr>
                                    </p:animEffect>
                                    <p:set>
                                      <p:cBhvr>
                                        <p:cTn id="102" dur="1" fill="hold">
                                          <p:stCondLst>
                                            <p:cond delay="249"/>
                                          </p:stCondLst>
                                        </p:cTn>
                                        <p:tgtEl>
                                          <p:spTgt spid="4"/>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250"/>
                                        <p:tgtEl>
                                          <p:spTgt spid="13"/>
                                        </p:tgtEl>
                                      </p:cBhvr>
                                    </p:animEffect>
                                    <p:set>
                                      <p:cBhvr>
                                        <p:cTn id="105" dur="1" fill="hold">
                                          <p:stCondLst>
                                            <p:cond delay="249"/>
                                          </p:stCondLst>
                                        </p:cTn>
                                        <p:tgtEl>
                                          <p:spTgt spid="13"/>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250"/>
                                        <p:tgtEl>
                                          <p:spTgt spid="8"/>
                                        </p:tgtEl>
                                      </p:cBhvr>
                                    </p:animEffect>
                                    <p:set>
                                      <p:cBhvr>
                                        <p:cTn id="108" dur="1" fill="hold">
                                          <p:stCondLst>
                                            <p:cond delay="249"/>
                                          </p:stCondLst>
                                        </p:cTn>
                                        <p:tgtEl>
                                          <p:spTgt spid="8"/>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250"/>
                                        <p:tgtEl>
                                          <p:spTgt spid="12"/>
                                        </p:tgtEl>
                                      </p:cBhvr>
                                    </p:animEffect>
                                    <p:set>
                                      <p:cBhvr>
                                        <p:cTn id="111" dur="1" fill="hold">
                                          <p:stCondLst>
                                            <p:cond delay="249"/>
                                          </p:stCondLst>
                                        </p:cTn>
                                        <p:tgtEl>
                                          <p:spTgt spid="12"/>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250"/>
                                        <p:tgtEl>
                                          <p:spTgt spid="9"/>
                                        </p:tgtEl>
                                      </p:cBhvr>
                                    </p:animEffect>
                                    <p:set>
                                      <p:cBhvr>
                                        <p:cTn id="114" dur="1" fill="hold">
                                          <p:stCondLst>
                                            <p:cond delay="249"/>
                                          </p:stCondLst>
                                        </p:cTn>
                                        <p:tgtEl>
                                          <p:spTgt spid="9"/>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250"/>
                                        <p:tgtEl>
                                          <p:spTgt spid="11"/>
                                        </p:tgtEl>
                                      </p:cBhvr>
                                    </p:animEffect>
                                    <p:set>
                                      <p:cBhvr>
                                        <p:cTn id="117" dur="1" fill="hold">
                                          <p:stCondLst>
                                            <p:cond delay="249"/>
                                          </p:stCondLst>
                                        </p:cTn>
                                        <p:tgtEl>
                                          <p:spTgt spid="11"/>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250"/>
                                        <p:tgtEl>
                                          <p:spTgt spid="14"/>
                                        </p:tgtEl>
                                      </p:cBhvr>
                                    </p:animEffect>
                                    <p:set>
                                      <p:cBhvr>
                                        <p:cTn id="120" dur="1" fill="hold">
                                          <p:stCondLst>
                                            <p:cond delay="249"/>
                                          </p:stCondLst>
                                        </p:cTn>
                                        <p:tgtEl>
                                          <p:spTgt spid="14"/>
                                        </p:tgtEl>
                                        <p:attrNameLst>
                                          <p:attrName>style.visibility</p:attrName>
                                        </p:attrNameLst>
                                      </p:cBhvr>
                                      <p:to>
                                        <p:strVal val="hidden"/>
                                      </p:to>
                                    </p:set>
                                  </p:childTnLst>
                                </p:cTn>
                              </p:par>
                              <p:par>
                                <p:cTn id="121" presetID="0" presetClass="exit" presetSubtype="0" fill="hold" grpId="1" nodeType="withEffect">
                                  <p:stCondLst>
                                    <p:cond delay="250"/>
                                  </p:stCondLst>
                                  <p:childTnLst>
                                    <p:set>
                                      <p:cBhvr>
                                        <p:cTn id="122" dur="1" fill="hold">
                                          <p:stCondLst>
                                            <p:cond delay="1499"/>
                                          </p:stCondLst>
                                        </p:cTn>
                                        <p:tgtEl>
                                          <p:spTgt spid="15"/>
                                        </p:tgtEl>
                                        <p:attrNameLst>
                                          <p:attrName>style.visibility</p:attrName>
                                        </p:attrNameLst>
                                      </p:cBhvr>
                                      <p:to>
                                        <p:strVal val="hidden"/>
                                      </p:to>
                                    </p:set>
                                    <p:animEffect transition="out" filter="dissolve">
                                      <p:cBhvr>
                                        <p:cTn id="123" dur="1500">
                                          <p:stCondLst>
                                            <p:cond delay="0"/>
                                          </p:stCondLst>
                                        </p:cTn>
                                        <p:tgtEl>
                                          <p:spTgt spid="15"/>
                                        </p:tgtEl>
                                      </p:cBhvr>
                                    </p:animEffect>
                                    <p:anim to="" calcmode="lin" valueType="num">
                                      <p:cBhvr>
                                        <p:cTn id="124" dur="15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125" dur="1500" fill="hold">
                                          <p:stCondLst>
                                            <p:cond delay="0"/>
                                          </p:stCondLst>
                                        </p:cTn>
                                        <p:tgtEl>
                                          <p:spTgt spid="1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9" grpId="2"/>
      <p:bldP spid="11" grpId="0"/>
      <p:bldP spid="11" grpId="1"/>
      <p:bldP spid="11" grpId="2"/>
      <p:bldP spid="12" grpId="0"/>
      <p:bldP spid="12" grpId="1"/>
      <p:bldP spid="12" grpId="2"/>
      <p:bldP spid="14" grpId="0"/>
      <p:bldP spid="14" grpId="1"/>
      <p:bldP spid="14" grpId="2"/>
      <p:bldP spid="13" grpId="0"/>
      <p:bldP spid="13" grpId="1"/>
      <p:bldP spid="13" grpId="2"/>
      <p:bldP spid="3074" grpId="0"/>
      <p:bldP spid="3074" grpId="1"/>
      <p:bldP spid="6" grpId="0"/>
      <p:bldP spid="6" grpId="1"/>
      <p:bldP spid="6" grpId="2"/>
      <p:bldP spid="8" grpId="0"/>
      <p:bldP spid="8" grpId="1"/>
      <p:bldP spid="8" grpId="2"/>
      <p:bldP spid="8" grpId="3"/>
      <p:bldP spid="8" grpId="4"/>
      <p:bldP spid="10" grpId="0"/>
      <p:bldP spid="10" grpId="1"/>
      <p:bldP spid="10" grpId="2"/>
      <p:bldP spid="15" grpId="0"/>
      <p:bldP spid="15" grpId="1"/>
      <p:bldP spid="15" grpId="2"/>
      <p:bldP spid="15" grpId="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10"/>
            <a:ext cx="10287715" cy="6854190"/>
          </a:xfrm>
          <a:prstGeom prst="rect">
            <a:avLst/>
          </a:prstGeom>
        </p:spPr>
      </p:pic>
      <p:sp>
        <p:nvSpPr>
          <p:cNvPr id="4" name="Title 1"/>
          <p:cNvSpPr txBox="1">
            <a:spLocks/>
          </p:cNvSpPr>
          <p:nvPr/>
        </p:nvSpPr>
        <p:spPr>
          <a:xfrm>
            <a:off x="2966085" y="2051765"/>
            <a:ext cx="2248256"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mocker</a:t>
            </a:r>
          </a:p>
        </p:txBody>
      </p:sp>
      <p:sp>
        <p:nvSpPr>
          <p:cNvPr id="5" name="Title 1"/>
          <p:cNvSpPr txBox="1">
            <a:spLocks/>
          </p:cNvSpPr>
          <p:nvPr/>
        </p:nvSpPr>
        <p:spPr>
          <a:xfrm>
            <a:off x="1325503" y="2724230"/>
            <a:ext cx="25908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brawler</a:t>
            </a:r>
          </a:p>
        </p:txBody>
      </p:sp>
      <p:sp>
        <p:nvSpPr>
          <p:cNvPr id="6" name="Title 1"/>
          <p:cNvSpPr txBox="1">
            <a:spLocks/>
          </p:cNvSpPr>
          <p:nvPr/>
        </p:nvSpPr>
        <p:spPr>
          <a:xfrm>
            <a:off x="4756785" y="3392805"/>
            <a:ext cx="25908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wise</a:t>
            </a:r>
          </a:p>
        </p:txBody>
      </p:sp>
      <p:sp>
        <p:nvSpPr>
          <p:cNvPr id="9" name="Rectangle 2"/>
          <p:cNvSpPr txBox="1">
            <a:spLocks noChangeArrowheads="1"/>
          </p:cNvSpPr>
          <p:nvPr/>
        </p:nvSpPr>
        <p:spPr bwMode="auto">
          <a:xfrm>
            <a:off x="4911621" y="2121758"/>
            <a:ext cx="349555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Strong drink</a:t>
            </a:r>
          </a:p>
        </p:txBody>
      </p:sp>
      <p:sp>
        <p:nvSpPr>
          <p:cNvPr id="3074" name="Rectangle 2"/>
          <p:cNvSpPr>
            <a:spLocks noGrp="1" noChangeArrowheads="1"/>
          </p:cNvSpPr>
          <p:nvPr>
            <p:ph type="title"/>
          </p:nvPr>
        </p:nvSpPr>
        <p:spPr>
          <a:xfrm>
            <a:off x="685800" y="2209800"/>
            <a:ext cx="769620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Wine is a mocker, Strong drink is a brawler, And whoever is led astray by it is not wise.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20:1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2"/>
          <p:cNvSpPr txBox="1">
            <a:spLocks noChangeArrowheads="1"/>
          </p:cNvSpPr>
          <p:nvPr/>
        </p:nvSpPr>
        <p:spPr bwMode="auto">
          <a:xfrm>
            <a:off x="581381" y="2119974"/>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Wine</a:t>
            </a:r>
          </a:p>
        </p:txBody>
      </p:sp>
      <p:sp>
        <p:nvSpPr>
          <p:cNvPr id="8" name="Rectangle 2" hidden="1"/>
          <p:cNvSpPr txBox="1">
            <a:spLocks noChangeArrowheads="1"/>
          </p:cNvSpPr>
          <p:nvPr/>
        </p:nvSpPr>
        <p:spPr bwMode="auto">
          <a:xfrm>
            <a:off x="4460811" y="1306010"/>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Wine</a:t>
            </a:r>
          </a:p>
        </p:txBody>
      </p:sp>
    </p:spTree>
    <p:extLst>
      <p:ext uri="{BB962C8B-B14F-4D97-AF65-F5344CB8AC3E}">
        <p14:creationId xmlns:p14="http://schemas.microsoft.com/office/powerpoint/2010/main" val="247946527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33333E-6 2.96022E-7 L -0.10868 -0.33719 " pathEditMode="relative" rAng="0" ptsTypes="AA">
                                      <p:cBhvr>
                                        <p:cTn id="10" dur="1000" spd="-100000" fill="hold"/>
                                        <p:tgtEl>
                                          <p:spTgt spid="3074"/>
                                        </p:tgtEl>
                                        <p:attrNameLst>
                                          <p:attrName>ppt_x</p:attrName>
                                          <p:attrName>ppt_y</p:attrName>
                                        </p:attrNameLst>
                                      </p:cBhvr>
                                      <p:rCtr x="-5434" y="-16859"/>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18" presetClass="emph" presetSubtype="0" fill="hold" grpId="1" nodeType="withEffect">
                                  <p:stCondLst>
                                    <p:cond delay="0"/>
                                  </p:stCondLst>
                                  <p:childTnLst>
                                    <p:set>
                                      <p:cBhvr override="childStyle">
                                        <p:cTn id="31" dur="500" fill="hold"/>
                                        <p:tgtEl>
                                          <p:spTgt spid="6"/>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
                                        <p:tgtEl>
                                          <p:spTgt spid="7"/>
                                        </p:tgtEl>
                                      </p:cBhvr>
                                    </p:animEffect>
                                  </p:childTnLst>
                                </p:cTn>
                              </p:par>
                              <p:par>
                                <p:cTn id="40" presetID="0" presetClass="path" presetSubtype="0" accel="50000" decel="50000" fill="hold" grpId="1" nodeType="withEffect">
                                  <p:stCondLst>
                                    <p:cond delay="0"/>
                                  </p:stCondLst>
                                  <p:childTnLst>
                                    <p:animMotion origin="layout" path="M 1.66667E-6 -3.33333E-6 L 0.4243 -0.11852 " pathEditMode="relative" rAng="0" ptsTypes="AA">
                                      <p:cBhvr>
                                        <p:cTn id="41" dur="2000" fill="hold"/>
                                        <p:tgtEl>
                                          <p:spTgt spid="7"/>
                                        </p:tgtEl>
                                        <p:attrNameLst>
                                          <p:attrName>ppt_x</p:attrName>
                                          <p:attrName>ppt_y</p:attrName>
                                        </p:attrNameLst>
                                      </p:cBhvr>
                                      <p:rCtr x="21215" y="-5926"/>
                                    </p:animMotion>
                                  </p:childTnLst>
                                </p:cTn>
                              </p:par>
                              <p:par>
                                <p:cTn id="42" presetID="10" presetClass="exit" presetSubtype="0" fill="hold" grpId="1" nodeType="withEffect">
                                  <p:stCondLst>
                                    <p:cond delay="0"/>
                                  </p:stCondLst>
                                  <p:childTnLst>
                                    <p:animEffect transition="out" filter="fade">
                                      <p:cBhvr>
                                        <p:cTn id="43" dur="1500"/>
                                        <p:tgtEl>
                                          <p:spTgt spid="3074"/>
                                        </p:tgtEl>
                                      </p:cBhvr>
                                    </p:animEffect>
                                    <p:set>
                                      <p:cBhvr>
                                        <p:cTn id="44" dur="1" fill="hold">
                                          <p:stCondLst>
                                            <p:cond delay="149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50" presetClass="exit" presetSubtype="0" accel="100000" fill="hold" grpId="1" nodeType="withEffect">
                                  <p:stCondLst>
                                    <p:cond delay="1250"/>
                                  </p:stCondLst>
                                  <p:childTnLst>
                                    <p:anim calcmode="lin" valueType="num">
                                      <p:cBhvr>
                                        <p:cTn id="55" dur="1000"/>
                                        <p:tgtEl>
                                          <p:spTgt spid="9"/>
                                        </p:tgtEl>
                                        <p:attrNameLst>
                                          <p:attrName>ppt_w</p:attrName>
                                        </p:attrNameLst>
                                      </p:cBhvr>
                                      <p:tavLst>
                                        <p:tav tm="0">
                                          <p:val>
                                            <p:strVal val="ppt_w"/>
                                          </p:val>
                                        </p:tav>
                                        <p:tav tm="100000">
                                          <p:val>
                                            <p:strVal val="ppt_w+.3"/>
                                          </p:val>
                                        </p:tav>
                                      </p:tavLst>
                                    </p:anim>
                                    <p:anim calcmode="lin" valueType="num">
                                      <p:cBhvr>
                                        <p:cTn id="56" dur="1000"/>
                                        <p:tgtEl>
                                          <p:spTgt spid="9"/>
                                        </p:tgtEl>
                                        <p:attrNameLst>
                                          <p:attrName>ppt_h</p:attrName>
                                        </p:attrNameLst>
                                      </p:cBhvr>
                                      <p:tavLst>
                                        <p:tav tm="0">
                                          <p:val>
                                            <p:strVal val="ppt_h"/>
                                          </p:val>
                                        </p:tav>
                                        <p:tav tm="100000">
                                          <p:val>
                                            <p:strVal val="ppt_h"/>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9" grpId="0"/>
      <p:bldP spid="9" grpId="1"/>
      <p:bldP spid="3074" grpId="0"/>
      <p:bldP spid="3074" grpId="1"/>
      <p:bldP spid="3074" grpId="2"/>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a:extLst>
              <a:ext uri="{FF2B5EF4-FFF2-40B4-BE49-F238E27FC236}">
                <a16:creationId xmlns:a16="http://schemas.microsoft.com/office/drawing/2014/main" xmlns="" id="{804E66E8-9057-4A83-AB57-D22DEB7654E8}"/>
              </a:ext>
            </a:extLst>
          </p:cNvPr>
          <p:cNvSpPr txBox="1">
            <a:spLocks/>
          </p:cNvSpPr>
          <p:nvPr/>
        </p:nvSpPr>
        <p:spPr>
          <a:xfrm>
            <a:off x="1629431" y="1397599"/>
            <a:ext cx="43357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effectLst>
                  <a:outerShdw blurRad="63500" dir="3600000" algn="tl" rotWithShape="0">
                    <a:srgbClr val="000000">
                      <a:alpha val="70000"/>
                    </a:srgbClr>
                  </a:outerShdw>
                </a:effectLst>
                <a:latin typeface="Calibri" panose="020F0502020204030204" pitchFamily="34" charset="0"/>
              </a:rPr>
              <a:t>works of darkness</a:t>
            </a:r>
          </a:p>
        </p:txBody>
      </p:sp>
      <p:sp>
        <p:nvSpPr>
          <p:cNvPr id="4" name="Title 1"/>
          <p:cNvSpPr txBox="1">
            <a:spLocks/>
          </p:cNvSpPr>
          <p:nvPr/>
        </p:nvSpPr>
        <p:spPr>
          <a:xfrm>
            <a:off x="6279482" y="748352"/>
            <a:ext cx="21644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cast off</a:t>
            </a:r>
          </a:p>
        </p:txBody>
      </p:sp>
      <p:sp>
        <p:nvSpPr>
          <p:cNvPr id="8" name="Title 1"/>
          <p:cNvSpPr txBox="1">
            <a:spLocks/>
          </p:cNvSpPr>
          <p:nvPr/>
        </p:nvSpPr>
        <p:spPr>
          <a:xfrm>
            <a:off x="546227" y="4589122"/>
            <a:ext cx="69600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put on the Lord Jesus Christ</a:t>
            </a:r>
          </a:p>
        </p:txBody>
      </p:sp>
      <p:sp>
        <p:nvSpPr>
          <p:cNvPr id="7" name="Rectangle 2"/>
          <p:cNvSpPr txBox="1">
            <a:spLocks noChangeArrowheads="1"/>
          </p:cNvSpPr>
          <p:nvPr/>
        </p:nvSpPr>
        <p:spPr bwMode="auto">
          <a:xfrm>
            <a:off x="3380914" y="1418662"/>
            <a:ext cx="285850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darkness</a:t>
            </a:r>
          </a:p>
        </p:txBody>
      </p:sp>
      <p:sp>
        <p:nvSpPr>
          <p:cNvPr id="3074" name="Rectangle 2"/>
          <p:cNvSpPr>
            <a:spLocks noGrp="1" noChangeArrowheads="1"/>
          </p:cNvSpPr>
          <p:nvPr>
            <p:ph type="title"/>
          </p:nvPr>
        </p:nvSpPr>
        <p:spPr>
          <a:xfrm>
            <a:off x="304800" y="304800"/>
            <a:ext cx="85344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night is far spent, the day is         at hand. Therefore let us cast off    the works of darkness, and let us   put on the armor of light. Let us walk properly, as in the day, not in revelry and drunkenness, not in lewdness and lust, not in strife and envy. But put on the Lord Jesus Christ, and make no provision for the flesh, to fulfill its lusts.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13:12-14 </a:t>
            </a:r>
          </a:p>
        </p:txBody>
      </p:sp>
      <p:sp>
        <p:nvSpPr>
          <p:cNvPr id="5" name="Title 1"/>
          <p:cNvSpPr txBox="1">
            <a:spLocks/>
          </p:cNvSpPr>
          <p:nvPr/>
        </p:nvSpPr>
        <p:spPr>
          <a:xfrm>
            <a:off x="5283915" y="2643032"/>
            <a:ext cx="2106594"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not in</a:t>
            </a:r>
            <a:endParaRPr lang="en-US" sz="42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1458555" y="3285668"/>
            <a:ext cx="3449255"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drunkenness</a:t>
            </a:r>
            <a:endParaRPr lang="en-US" sz="42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698494" y="5903405"/>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lusts</a:t>
            </a:r>
          </a:p>
        </p:txBody>
      </p:sp>
      <p:sp>
        <p:nvSpPr>
          <p:cNvPr id="11" name="Rectangle 12">
            <a:extLst>
              <a:ext uri="{FF2B5EF4-FFF2-40B4-BE49-F238E27FC236}">
                <a16:creationId xmlns:a16="http://schemas.microsoft.com/office/drawing/2014/main" xmlns="" id="{9DCA167B-63C9-4A32-94C3-775D10D532FC}"/>
              </a:ext>
            </a:extLst>
          </p:cNvPr>
          <p:cNvSpPr>
            <a:spLocks noChangeArrowheads="1"/>
          </p:cNvSpPr>
          <p:nvPr/>
        </p:nvSpPr>
        <p:spPr bwMode="auto">
          <a:xfrm>
            <a:off x="7427175" y="2008633"/>
            <a:ext cx="145142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200" b="1" dirty="0">
                <a:solidFill>
                  <a:srgbClr val="66FF33"/>
                </a:solidFill>
                <a:latin typeface="Calibri" panose="020F0502020204030204" pitchFamily="34" charset="0"/>
              </a:rPr>
              <a:t>walk</a:t>
            </a:r>
            <a:endParaRPr lang="en-US" altLang="en-US" sz="4200" b="1" i="1" dirty="0">
              <a:solidFill>
                <a:srgbClr val="66FF33"/>
              </a:solidFill>
              <a:latin typeface="Calibri" panose="020F0502020204030204" pitchFamily="34" charset="0"/>
            </a:endParaRPr>
          </a:p>
        </p:txBody>
      </p:sp>
      <p:sp>
        <p:nvSpPr>
          <p:cNvPr id="12" name="Rectangle 11">
            <a:extLst>
              <a:ext uri="{FF2B5EF4-FFF2-40B4-BE49-F238E27FC236}">
                <a16:creationId xmlns:a16="http://schemas.microsoft.com/office/drawing/2014/main" xmlns="" id="{0CA43F51-2C9A-475E-A95C-7EADD19806F7}"/>
              </a:ext>
            </a:extLst>
          </p:cNvPr>
          <p:cNvSpPr>
            <a:spLocks noChangeArrowheads="1"/>
          </p:cNvSpPr>
          <p:nvPr/>
        </p:nvSpPr>
        <p:spPr bwMode="auto">
          <a:xfrm>
            <a:off x="2647111" y="2027683"/>
            <a:ext cx="355039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armor of light</a:t>
            </a:r>
            <a:endParaRPr lang="en-US" sz="4210" b="1" i="1" dirty="0">
              <a:solidFill>
                <a:srgbClr val="CC9900"/>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xmlns="" id="{84430390-692D-4024-A53C-79A68BBE2321}"/>
              </a:ext>
            </a:extLst>
          </p:cNvPr>
          <p:cNvSpPr>
            <a:spLocks noChangeArrowheads="1"/>
          </p:cNvSpPr>
          <p:nvPr/>
        </p:nvSpPr>
        <p:spPr bwMode="auto">
          <a:xfrm>
            <a:off x="6377288" y="264374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14">
            <a:extLst>
              <a:ext uri="{FF2B5EF4-FFF2-40B4-BE49-F238E27FC236}">
                <a16:creationId xmlns:a16="http://schemas.microsoft.com/office/drawing/2014/main" xmlns="" id="{8ED43D16-56A6-4C43-A2C5-F35C0747D514}"/>
              </a:ext>
            </a:extLst>
          </p:cNvPr>
          <p:cNvSpPr>
            <a:spLocks noChangeArrowheads="1"/>
          </p:cNvSpPr>
          <p:nvPr/>
        </p:nvSpPr>
        <p:spPr bwMode="auto">
          <a:xfrm>
            <a:off x="4173355" y="4662533"/>
            <a:ext cx="1834665" cy="76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Jesus</a:t>
            </a:r>
            <a:endParaRPr lang="en-US" sz="4210" b="1" i="1" dirty="0">
              <a:solidFill>
                <a:srgbClr val="CC9900"/>
              </a:solidFill>
              <a:latin typeface="Calibri" panose="020F0502020204030204" pitchFamily="34" charset="0"/>
              <a:cs typeface="Calibri" panose="020F0502020204030204" pitchFamily="34" charset="0"/>
            </a:endParaRPr>
          </a:p>
        </p:txBody>
      </p:sp>
      <p:sp>
        <p:nvSpPr>
          <p:cNvPr id="3" name="Arrow: Right 2">
            <a:extLst>
              <a:ext uri="{FF2B5EF4-FFF2-40B4-BE49-F238E27FC236}">
                <a16:creationId xmlns:a16="http://schemas.microsoft.com/office/drawing/2014/main" xmlns="" id="{9133245A-1EF1-46C4-9558-BB64A0A8127E}"/>
              </a:ext>
            </a:extLst>
          </p:cNvPr>
          <p:cNvSpPr/>
          <p:nvPr/>
        </p:nvSpPr>
        <p:spPr>
          <a:xfrm rot="16200000">
            <a:off x="2767761" y="2187200"/>
            <a:ext cx="4645864"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7" name="Arrow: Right 16">
            <a:extLst>
              <a:ext uri="{FF2B5EF4-FFF2-40B4-BE49-F238E27FC236}">
                <a16:creationId xmlns:a16="http://schemas.microsoft.com/office/drawing/2014/main" xmlns="" id="{F6900025-9742-4E86-945F-67EC35A8180E}"/>
              </a:ext>
            </a:extLst>
          </p:cNvPr>
          <p:cNvSpPr/>
          <p:nvPr/>
        </p:nvSpPr>
        <p:spPr>
          <a:xfrm rot="19028881">
            <a:off x="4846631" y="2933060"/>
            <a:ext cx="4907695"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8" name="Arrow: Right 17">
            <a:extLst>
              <a:ext uri="{FF2B5EF4-FFF2-40B4-BE49-F238E27FC236}">
                <a16:creationId xmlns:a16="http://schemas.microsoft.com/office/drawing/2014/main" xmlns="" id="{15566B73-207C-4F6A-8213-069C921C6216}"/>
              </a:ext>
            </a:extLst>
          </p:cNvPr>
          <p:cNvSpPr/>
          <p:nvPr/>
        </p:nvSpPr>
        <p:spPr>
          <a:xfrm rot="13383896">
            <a:off x="-812465" y="2416679"/>
            <a:ext cx="6346895"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9" name="Arrow: Right 18">
            <a:extLst>
              <a:ext uri="{FF2B5EF4-FFF2-40B4-BE49-F238E27FC236}">
                <a16:creationId xmlns:a16="http://schemas.microsoft.com/office/drawing/2014/main" xmlns="" id="{2BC1168D-FF24-46F6-94F8-F83F6FAAE49A}"/>
              </a:ext>
            </a:extLst>
          </p:cNvPr>
          <p:cNvSpPr/>
          <p:nvPr/>
        </p:nvSpPr>
        <p:spPr>
          <a:xfrm rot="17676355">
            <a:off x="3759231" y="2209738"/>
            <a:ext cx="5159390"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0" name="Arrow: Right 19">
            <a:extLst>
              <a:ext uri="{FF2B5EF4-FFF2-40B4-BE49-F238E27FC236}">
                <a16:creationId xmlns:a16="http://schemas.microsoft.com/office/drawing/2014/main" xmlns="" id="{7935794E-A2C5-4C2B-B08D-629116AC3E30}"/>
              </a:ext>
            </a:extLst>
          </p:cNvPr>
          <p:cNvSpPr/>
          <p:nvPr/>
        </p:nvSpPr>
        <p:spPr>
          <a:xfrm rot="14728385">
            <a:off x="1229076" y="2214822"/>
            <a:ext cx="5156396"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1" name="Arrow: Right 20">
            <a:extLst>
              <a:ext uri="{FF2B5EF4-FFF2-40B4-BE49-F238E27FC236}">
                <a16:creationId xmlns:a16="http://schemas.microsoft.com/office/drawing/2014/main" xmlns="" id="{A85FE025-5A5D-4A4E-A430-92D417C42C69}"/>
              </a:ext>
            </a:extLst>
          </p:cNvPr>
          <p:cNvSpPr/>
          <p:nvPr/>
        </p:nvSpPr>
        <p:spPr>
          <a:xfrm>
            <a:off x="5765005" y="4928085"/>
            <a:ext cx="3371357"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2" name="Arrow: Right 21">
            <a:extLst>
              <a:ext uri="{FF2B5EF4-FFF2-40B4-BE49-F238E27FC236}">
                <a16:creationId xmlns:a16="http://schemas.microsoft.com/office/drawing/2014/main" xmlns="" id="{4A8C2E15-0C34-4DCC-8163-2742665B5BB8}"/>
              </a:ext>
            </a:extLst>
          </p:cNvPr>
          <p:cNvSpPr/>
          <p:nvPr/>
        </p:nvSpPr>
        <p:spPr>
          <a:xfrm rot="20263481">
            <a:off x="5537373" y="4007810"/>
            <a:ext cx="3738968"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3" name="Arrow: Right 22">
            <a:extLst>
              <a:ext uri="{FF2B5EF4-FFF2-40B4-BE49-F238E27FC236}">
                <a16:creationId xmlns:a16="http://schemas.microsoft.com/office/drawing/2014/main" xmlns="" id="{EDFFD423-AD35-47F2-8D3E-845EF5ED3CA4}"/>
              </a:ext>
            </a:extLst>
          </p:cNvPr>
          <p:cNvSpPr/>
          <p:nvPr/>
        </p:nvSpPr>
        <p:spPr>
          <a:xfrm rot="10800000">
            <a:off x="42861" y="4928083"/>
            <a:ext cx="4388335"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4" name="Arrow: Right 23">
            <a:extLst>
              <a:ext uri="{FF2B5EF4-FFF2-40B4-BE49-F238E27FC236}">
                <a16:creationId xmlns:a16="http://schemas.microsoft.com/office/drawing/2014/main" xmlns="" id="{5B0527C1-12ED-443D-9A37-FBE32DA26CB1}"/>
              </a:ext>
            </a:extLst>
          </p:cNvPr>
          <p:cNvSpPr/>
          <p:nvPr/>
        </p:nvSpPr>
        <p:spPr>
          <a:xfrm rot="12025728">
            <a:off x="-101591" y="3865674"/>
            <a:ext cx="4776123"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5" name="Arrow: Right 24">
            <a:extLst>
              <a:ext uri="{FF2B5EF4-FFF2-40B4-BE49-F238E27FC236}">
                <a16:creationId xmlns:a16="http://schemas.microsoft.com/office/drawing/2014/main" xmlns="" id="{DDE75CD8-86B1-42AB-A5D2-930C4FAD8C78}"/>
              </a:ext>
            </a:extLst>
          </p:cNvPr>
          <p:cNvSpPr/>
          <p:nvPr/>
        </p:nvSpPr>
        <p:spPr>
          <a:xfrm rot="5400000">
            <a:off x="4350119" y="5965031"/>
            <a:ext cx="1481138"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6" name="Arrow: Right 25">
            <a:extLst>
              <a:ext uri="{FF2B5EF4-FFF2-40B4-BE49-F238E27FC236}">
                <a16:creationId xmlns:a16="http://schemas.microsoft.com/office/drawing/2014/main" xmlns="" id="{FB151CEB-B935-470D-93BF-A8D018AD9614}"/>
              </a:ext>
            </a:extLst>
          </p:cNvPr>
          <p:cNvSpPr/>
          <p:nvPr/>
        </p:nvSpPr>
        <p:spPr>
          <a:xfrm rot="1621380">
            <a:off x="5518849" y="5883420"/>
            <a:ext cx="3296465"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7" name="Arrow: Right 26">
            <a:extLst>
              <a:ext uri="{FF2B5EF4-FFF2-40B4-BE49-F238E27FC236}">
                <a16:creationId xmlns:a16="http://schemas.microsoft.com/office/drawing/2014/main" xmlns="" id="{5BC1B2BA-01A4-45D3-9260-16872472E214}"/>
              </a:ext>
            </a:extLst>
          </p:cNvPr>
          <p:cNvSpPr/>
          <p:nvPr/>
        </p:nvSpPr>
        <p:spPr>
          <a:xfrm rot="3533647">
            <a:off x="5022286" y="5948523"/>
            <a:ext cx="1753942"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8" name="Arrow: Right 27">
            <a:extLst>
              <a:ext uri="{FF2B5EF4-FFF2-40B4-BE49-F238E27FC236}">
                <a16:creationId xmlns:a16="http://schemas.microsoft.com/office/drawing/2014/main" xmlns="" id="{903D3DB5-BD1E-4F6D-881F-2FA2106696B9}"/>
              </a:ext>
            </a:extLst>
          </p:cNvPr>
          <p:cNvSpPr/>
          <p:nvPr/>
        </p:nvSpPr>
        <p:spPr>
          <a:xfrm rot="7558015">
            <a:off x="3301922" y="5948897"/>
            <a:ext cx="1839115"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29" name="Arrow: Right 28">
            <a:extLst>
              <a:ext uri="{FF2B5EF4-FFF2-40B4-BE49-F238E27FC236}">
                <a16:creationId xmlns:a16="http://schemas.microsoft.com/office/drawing/2014/main" xmlns="" id="{54D487FD-AB17-447A-866A-2502FB0C953B}"/>
              </a:ext>
            </a:extLst>
          </p:cNvPr>
          <p:cNvSpPr/>
          <p:nvPr/>
        </p:nvSpPr>
        <p:spPr>
          <a:xfrm rot="8942411">
            <a:off x="1789646" y="5896058"/>
            <a:ext cx="2909825" cy="304801"/>
          </a:xfrm>
          <a:prstGeom prst="rightArrow">
            <a:avLst>
              <a:gd name="adj1" fmla="val 37500"/>
              <a:gd name="adj2" fmla="val 50000"/>
            </a:avLst>
          </a:prstGeom>
          <a:solidFill>
            <a:srgbClr val="FFC000"/>
          </a:solidFill>
          <a:ln w="3175">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0" name="Rectangle 2" hidden="1"/>
          <p:cNvSpPr txBox="1">
            <a:spLocks noChangeArrowheads="1"/>
          </p:cNvSpPr>
          <p:nvPr/>
        </p:nvSpPr>
        <p:spPr bwMode="auto">
          <a:xfrm>
            <a:off x="4321312" y="4545357"/>
            <a:ext cx="1522826"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lusts</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121 0.06221 " pathEditMode="relative" ptsTypes="AA">
                                      <p:cBhvr>
                                        <p:cTn id="10" dur="750" spd="-100000" fill="hold"/>
                                        <p:tgtEl>
                                          <p:spTgt spid="3074"/>
                                        </p:tgtEl>
                                        <p:attrNameLst>
                                          <p:attrName>ppt_x</p:attrName>
                                          <p:attrName>ppt_y</p:attrName>
                                        </p:attrNameLst>
                                      </p:cBhvr>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iterate type="lt">
                                    <p:tmPct val="10000"/>
                                  </p:iterate>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stCondLst>
                                            <p:cond delay="0"/>
                                          </p:stCondLst>
                                        </p:cTn>
                                        <p:tgtEl>
                                          <p:spTgt spid="12"/>
                                        </p:tgtEl>
                                      </p:cBhvr>
                                    </p:animEffect>
                                    <p:anim to="" calcmode="lin" valueType="num">
                                      <p:cBhvr>
                                        <p:cTn id="2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30" fill="hold">
                            <p:stCondLst>
                              <p:cond delay="10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12"/>
                                        </p:tgtEl>
                                      </p:cBhvr>
                                    </p:animEffect>
                                    <p:animScale>
                                      <p:cBhvr>
                                        <p:cTn id="33" dur="250" autoRev="1" fill="hold"/>
                                        <p:tgtEl>
                                          <p:spTgt spid="12"/>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18" presetClass="emph" presetSubtype="0" fill="hold" grpId="1" nodeType="withEffect">
                                  <p:stCondLst>
                                    <p:cond delay="0"/>
                                  </p:stCondLst>
                                  <p:childTnLst>
                                    <p:set>
                                      <p:cBhvr override="childStyle">
                                        <p:cTn id="40" dur="500" fill="hold"/>
                                        <p:tgtEl>
                                          <p:spTgt spid="4"/>
                                        </p:tgtEl>
                                        <p:attrNameLst>
                                          <p:attrName>style.textDecorationUnderline</p:attrName>
                                        </p:attrNameLst>
                                      </p:cBhvr>
                                      <p:to>
                                        <p:strVal val="true"/>
                                      </p:to>
                                    </p:set>
                                  </p:childTnLst>
                                </p:cTn>
                              </p:par>
                              <p:par>
                                <p:cTn id="41" presetID="22" presetClass="entr" presetSubtype="8" fill="hold" grpId="0" nodeType="withEffect">
                                  <p:stCondLst>
                                    <p:cond delay="40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750"/>
                                        <p:tgtEl>
                                          <p:spTgt spid="13"/>
                                        </p:tgtEl>
                                      </p:cBhvr>
                                    </p:animEffect>
                                  </p:childTnLst>
                                </p:cTn>
                              </p:par>
                              <p:par>
                                <p:cTn id="44" presetID="18" presetClass="emph" presetSubtype="0" fill="hold" grpId="1" nodeType="withEffect">
                                  <p:stCondLst>
                                    <p:cond delay="400"/>
                                  </p:stCondLst>
                                  <p:childTnLst>
                                    <p:set>
                                      <p:cBhvr override="childStyle">
                                        <p:cTn id="45" dur="750" fill="hold"/>
                                        <p:tgtEl>
                                          <p:spTgt spid="13"/>
                                        </p:tgtEl>
                                        <p:attrNameLst>
                                          <p:attrName>style.textDecorationUnderline</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par>
                          <p:cTn id="55" fill="hold">
                            <p:stCondLst>
                              <p:cond delay="1000"/>
                            </p:stCondLst>
                            <p:childTnLst>
                              <p:par>
                                <p:cTn id="56" presetID="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dissolve">
                                      <p:cBhvr>
                                        <p:cTn id="58" dur="500">
                                          <p:stCondLst>
                                            <p:cond delay="0"/>
                                          </p:stCondLst>
                                        </p:cTn>
                                        <p:tgtEl>
                                          <p:spTgt spid="14"/>
                                        </p:tgtEl>
                                      </p:cBhvr>
                                    </p:animEffect>
                                    <p:anim to="" calcmode="lin" valueType="num">
                                      <p:cBhvr>
                                        <p:cTn id="59"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60"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500"/>
                                        <p:tgtEl>
                                          <p:spTgt spid="8"/>
                                        </p:tgtEl>
                                      </p:cBhvr>
                                    </p:animEffect>
                                  </p:childTnLst>
                                </p:cTn>
                              </p:par>
                              <p:par>
                                <p:cTn id="66" presetID="18" presetClass="emph" presetSubtype="0" fill="hold" grpId="1" nodeType="withEffect">
                                  <p:stCondLst>
                                    <p:cond delay="0"/>
                                  </p:stCondLst>
                                  <p:childTnLst>
                                    <p:set>
                                      <p:cBhvr override="childStyle">
                                        <p:cTn id="67" dur="500" fill="hold"/>
                                        <p:tgtEl>
                                          <p:spTgt spid="8"/>
                                        </p:tgtEl>
                                        <p:attrNameLst>
                                          <p:attrName>style.textDecorationUnderline</p:attrName>
                                        </p:attrNameLst>
                                      </p:cBhvr>
                                      <p:to>
                                        <p:strVal val="true"/>
                                      </p:to>
                                    </p:set>
                                  </p:childTnLst>
                                </p:cTn>
                              </p:par>
                              <p:par>
                                <p:cTn id="68" presetID="10" presetClass="exit" presetSubtype="0" fill="hold" grpId="2" nodeType="withEffect">
                                  <p:stCondLst>
                                    <p:cond delay="0"/>
                                  </p:stCondLst>
                                  <p:childTnLst>
                                    <p:animEffect transition="out" filter="fade">
                                      <p:cBhvr>
                                        <p:cTn id="69" dur="500"/>
                                        <p:tgtEl>
                                          <p:spTgt spid="4"/>
                                        </p:tgtEl>
                                      </p:cBhvr>
                                    </p:animEffect>
                                    <p:set>
                                      <p:cBhvr>
                                        <p:cTn id="70" dur="1" fill="hold">
                                          <p:stCondLst>
                                            <p:cond delay="499"/>
                                          </p:stCondLst>
                                        </p:cTn>
                                        <p:tgtEl>
                                          <p:spTgt spid="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2" nodeType="withEffect">
                                  <p:stCondLst>
                                    <p:cond delay="0"/>
                                  </p:stCondLst>
                                  <p:iterate type="lt">
                                    <p:tmPct val="0"/>
                                  </p:iterate>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50"/>
                                        <p:tgtEl>
                                          <p:spTgt spid="14"/>
                                        </p:tgtEl>
                                      </p:cBhvr>
                                    </p:animEffect>
                                    <p:set>
                                      <p:cBhvr>
                                        <p:cTn id="88" dur="1" fill="hold">
                                          <p:stCondLst>
                                            <p:cond delay="249"/>
                                          </p:stCondLst>
                                        </p:cTn>
                                        <p:tgtEl>
                                          <p:spTgt spid="14"/>
                                        </p:tgtEl>
                                        <p:attrNameLst>
                                          <p:attrName>style.visibility</p:attrName>
                                        </p:attrNameLst>
                                      </p:cBhvr>
                                      <p:to>
                                        <p:strVal val="hidden"/>
                                      </p:to>
                                    </p:set>
                                  </p:childTnLst>
                                </p:cTn>
                              </p:par>
                            </p:childTnLst>
                          </p:cTn>
                        </p:par>
                        <p:par>
                          <p:cTn id="89" fill="hold">
                            <p:stCondLst>
                              <p:cond delay="500"/>
                            </p:stCondLst>
                            <p:childTnLst>
                              <p:par>
                                <p:cTn id="90" presetID="0" presetClass="entr" presetSubtype="0" fill="hold" grpId="0" nodeType="afterEffect">
                                  <p:stCondLst>
                                    <p:cond delay="0"/>
                                  </p:stCondLst>
                                  <p:iterate type="lt">
                                    <p:tmPct val="10000"/>
                                  </p:iterate>
                                  <p:childTnLst>
                                    <p:set>
                                      <p:cBhvr>
                                        <p:cTn id="91" dur="1" fill="hold">
                                          <p:stCondLst>
                                            <p:cond delay="0"/>
                                          </p:stCondLst>
                                        </p:cTn>
                                        <p:tgtEl>
                                          <p:spTgt spid="15"/>
                                        </p:tgtEl>
                                        <p:attrNameLst>
                                          <p:attrName>style.visibility</p:attrName>
                                        </p:attrNameLst>
                                      </p:cBhvr>
                                      <p:to>
                                        <p:strVal val="visible"/>
                                      </p:to>
                                    </p:set>
                                    <p:animEffect transition="in" filter="dissolve">
                                      <p:cBhvr>
                                        <p:cTn id="92" dur="500">
                                          <p:stCondLst>
                                            <p:cond delay="0"/>
                                          </p:stCondLst>
                                        </p:cTn>
                                        <p:tgtEl>
                                          <p:spTgt spid="15"/>
                                        </p:tgtEl>
                                      </p:cBhvr>
                                    </p:animEffect>
                                    <p:anim to="" calcmode="lin" valueType="num">
                                      <p:cBhvr>
                                        <p:cTn id="9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4"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95" fill="hold">
                            <p:stCondLst>
                              <p:cond delay="1200"/>
                            </p:stCondLst>
                            <p:childTnLst>
                              <p:par>
                                <p:cTn id="96" presetID="26" presetClass="emph" presetSubtype="0" fill="hold" grpId="1" nodeType="afterEffect">
                                  <p:stCondLst>
                                    <p:cond delay="0"/>
                                  </p:stCondLst>
                                  <p:iterate type="lt">
                                    <p:tmPct val="0"/>
                                  </p:iterate>
                                  <p:childTnLst>
                                    <p:animEffect transition="out" filter="fade">
                                      <p:cBhvr>
                                        <p:cTn id="97" dur="500" tmFilter="0, 0; .2, .5; .8, .5; 1, 0"/>
                                        <p:tgtEl>
                                          <p:spTgt spid="15"/>
                                        </p:tgtEl>
                                      </p:cBhvr>
                                    </p:animEffect>
                                    <p:animScale>
                                      <p:cBhvr>
                                        <p:cTn id="98" dur="250" autoRev="1" fill="hold"/>
                                        <p:tgtEl>
                                          <p:spTgt spid="15"/>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22" presetClass="entr" presetSubtype="2"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right)">
                                      <p:cBhvr>
                                        <p:cTn id="103" dur="500"/>
                                        <p:tgtEl>
                                          <p:spTgt spid="24"/>
                                        </p:tgtEl>
                                      </p:cBhvr>
                                    </p:animEffect>
                                  </p:childTnLst>
                                </p:cTn>
                              </p:par>
                              <p:par>
                                <p:cTn id="104" presetID="22" presetClass="entr" presetSubtype="4" fill="hold" grpId="0" nodeType="withEffect">
                                  <p:stCondLst>
                                    <p:cond delay="10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par>
                                <p:cTn id="107" presetID="22" presetClass="entr" presetSubtype="4" fill="hold" grpId="0" nodeType="withEffect">
                                  <p:stCondLst>
                                    <p:cond delay="200"/>
                                  </p:stCondLst>
                                  <p:childTnLst>
                                    <p:set>
                                      <p:cBhvr>
                                        <p:cTn id="108" dur="1" fill="hold">
                                          <p:stCondLst>
                                            <p:cond delay="0"/>
                                          </p:stCondLst>
                                        </p:cTn>
                                        <p:tgtEl>
                                          <p:spTgt spid="20"/>
                                        </p:tgtEl>
                                        <p:attrNameLst>
                                          <p:attrName>style.visibility</p:attrName>
                                        </p:attrNameLst>
                                      </p:cBhvr>
                                      <p:to>
                                        <p:strVal val="visible"/>
                                      </p:to>
                                    </p:set>
                                    <p:animEffect transition="in" filter="wipe(down)">
                                      <p:cBhvr>
                                        <p:cTn id="109" dur="500"/>
                                        <p:tgtEl>
                                          <p:spTgt spid="20"/>
                                        </p:tgtEl>
                                      </p:cBhvr>
                                    </p:animEffect>
                                  </p:childTnLst>
                                </p:cTn>
                              </p:par>
                              <p:par>
                                <p:cTn id="110" presetID="22" presetClass="entr" presetSubtype="4" fill="hold" grpId="0" nodeType="withEffect">
                                  <p:stCondLst>
                                    <p:cond delay="300"/>
                                  </p:stCondLst>
                                  <p:childTnLst>
                                    <p:set>
                                      <p:cBhvr>
                                        <p:cTn id="111" dur="1" fill="hold">
                                          <p:stCondLst>
                                            <p:cond delay="0"/>
                                          </p:stCondLst>
                                        </p:cTn>
                                        <p:tgtEl>
                                          <p:spTgt spid="3"/>
                                        </p:tgtEl>
                                        <p:attrNameLst>
                                          <p:attrName>style.visibility</p:attrName>
                                        </p:attrNameLst>
                                      </p:cBhvr>
                                      <p:to>
                                        <p:strVal val="visible"/>
                                      </p:to>
                                    </p:set>
                                    <p:animEffect transition="in" filter="wipe(down)">
                                      <p:cBhvr>
                                        <p:cTn id="112" dur="500"/>
                                        <p:tgtEl>
                                          <p:spTgt spid="3"/>
                                        </p:tgtEl>
                                      </p:cBhvr>
                                    </p:animEffect>
                                  </p:childTnLst>
                                </p:cTn>
                              </p:par>
                              <p:par>
                                <p:cTn id="113" presetID="22" presetClass="entr" presetSubtype="4" fill="hold" grpId="0" nodeType="withEffect">
                                  <p:stCondLst>
                                    <p:cond delay="400"/>
                                  </p:stCondLst>
                                  <p:childTnLst>
                                    <p:set>
                                      <p:cBhvr>
                                        <p:cTn id="114" dur="1" fill="hold">
                                          <p:stCondLst>
                                            <p:cond delay="0"/>
                                          </p:stCondLst>
                                        </p:cTn>
                                        <p:tgtEl>
                                          <p:spTgt spid="19"/>
                                        </p:tgtEl>
                                        <p:attrNameLst>
                                          <p:attrName>style.visibility</p:attrName>
                                        </p:attrNameLst>
                                      </p:cBhvr>
                                      <p:to>
                                        <p:strVal val="visible"/>
                                      </p:to>
                                    </p:set>
                                    <p:animEffect transition="in" filter="wipe(down)">
                                      <p:cBhvr>
                                        <p:cTn id="115" dur="500"/>
                                        <p:tgtEl>
                                          <p:spTgt spid="19"/>
                                        </p:tgtEl>
                                      </p:cBhvr>
                                    </p:animEffect>
                                  </p:childTnLst>
                                </p:cTn>
                              </p:par>
                              <p:par>
                                <p:cTn id="116" presetID="22" presetClass="entr" presetSubtype="4" fill="hold" grpId="0" nodeType="withEffect">
                                  <p:stCondLst>
                                    <p:cond delay="500"/>
                                  </p:stCondLst>
                                  <p:childTnLst>
                                    <p:set>
                                      <p:cBhvr>
                                        <p:cTn id="117" dur="1" fill="hold">
                                          <p:stCondLst>
                                            <p:cond delay="0"/>
                                          </p:stCondLst>
                                        </p:cTn>
                                        <p:tgtEl>
                                          <p:spTgt spid="17"/>
                                        </p:tgtEl>
                                        <p:attrNameLst>
                                          <p:attrName>style.visibility</p:attrName>
                                        </p:attrNameLst>
                                      </p:cBhvr>
                                      <p:to>
                                        <p:strVal val="visible"/>
                                      </p:to>
                                    </p:set>
                                    <p:animEffect transition="in" filter="wipe(down)">
                                      <p:cBhvr>
                                        <p:cTn id="118" dur="500"/>
                                        <p:tgtEl>
                                          <p:spTgt spid="17"/>
                                        </p:tgtEl>
                                      </p:cBhvr>
                                    </p:animEffect>
                                  </p:childTnLst>
                                </p:cTn>
                              </p:par>
                              <p:par>
                                <p:cTn id="119" presetID="22" presetClass="entr" presetSubtype="8" fill="hold" grpId="0" nodeType="withEffect">
                                  <p:stCondLst>
                                    <p:cond delay="600"/>
                                  </p:stCondLst>
                                  <p:childTnLst>
                                    <p:set>
                                      <p:cBhvr>
                                        <p:cTn id="120" dur="1" fill="hold">
                                          <p:stCondLst>
                                            <p:cond delay="0"/>
                                          </p:stCondLst>
                                        </p:cTn>
                                        <p:tgtEl>
                                          <p:spTgt spid="22"/>
                                        </p:tgtEl>
                                        <p:attrNameLst>
                                          <p:attrName>style.visibility</p:attrName>
                                        </p:attrNameLst>
                                      </p:cBhvr>
                                      <p:to>
                                        <p:strVal val="visible"/>
                                      </p:to>
                                    </p:set>
                                    <p:animEffect transition="in" filter="wipe(left)">
                                      <p:cBhvr>
                                        <p:cTn id="121" dur="500"/>
                                        <p:tgtEl>
                                          <p:spTgt spid="22"/>
                                        </p:tgtEl>
                                      </p:cBhvr>
                                    </p:animEffect>
                                  </p:childTnLst>
                                </p:cTn>
                              </p:par>
                              <p:par>
                                <p:cTn id="122" presetID="22" presetClass="entr" presetSubtype="8" fill="hold" grpId="0" nodeType="withEffect">
                                  <p:stCondLst>
                                    <p:cond delay="700"/>
                                  </p:stCondLst>
                                  <p:childTnLst>
                                    <p:set>
                                      <p:cBhvr>
                                        <p:cTn id="123" dur="1" fill="hold">
                                          <p:stCondLst>
                                            <p:cond delay="0"/>
                                          </p:stCondLst>
                                        </p:cTn>
                                        <p:tgtEl>
                                          <p:spTgt spid="21"/>
                                        </p:tgtEl>
                                        <p:attrNameLst>
                                          <p:attrName>style.visibility</p:attrName>
                                        </p:attrNameLst>
                                      </p:cBhvr>
                                      <p:to>
                                        <p:strVal val="visible"/>
                                      </p:to>
                                    </p:set>
                                    <p:animEffect transition="in" filter="wipe(left)">
                                      <p:cBhvr>
                                        <p:cTn id="124" dur="500"/>
                                        <p:tgtEl>
                                          <p:spTgt spid="21"/>
                                        </p:tgtEl>
                                      </p:cBhvr>
                                    </p:animEffect>
                                  </p:childTnLst>
                                </p:cTn>
                              </p:par>
                              <p:par>
                                <p:cTn id="125" presetID="22" presetClass="entr" presetSubtype="8" fill="hold" grpId="0" nodeType="withEffect">
                                  <p:stCondLst>
                                    <p:cond delay="800"/>
                                  </p:stCondLst>
                                  <p:childTnLst>
                                    <p:set>
                                      <p:cBhvr>
                                        <p:cTn id="126" dur="1" fill="hold">
                                          <p:stCondLst>
                                            <p:cond delay="0"/>
                                          </p:stCondLst>
                                        </p:cTn>
                                        <p:tgtEl>
                                          <p:spTgt spid="26"/>
                                        </p:tgtEl>
                                        <p:attrNameLst>
                                          <p:attrName>style.visibility</p:attrName>
                                        </p:attrNameLst>
                                      </p:cBhvr>
                                      <p:to>
                                        <p:strVal val="visible"/>
                                      </p:to>
                                    </p:set>
                                    <p:animEffect transition="in" filter="wipe(left)">
                                      <p:cBhvr>
                                        <p:cTn id="127" dur="500"/>
                                        <p:tgtEl>
                                          <p:spTgt spid="26"/>
                                        </p:tgtEl>
                                      </p:cBhvr>
                                    </p:animEffect>
                                  </p:childTnLst>
                                </p:cTn>
                              </p:par>
                              <p:par>
                                <p:cTn id="128" presetID="22" presetClass="entr" presetSubtype="1" fill="hold" grpId="0" nodeType="withEffect">
                                  <p:stCondLst>
                                    <p:cond delay="900"/>
                                  </p:stCondLst>
                                  <p:childTnLst>
                                    <p:set>
                                      <p:cBhvr>
                                        <p:cTn id="129" dur="1" fill="hold">
                                          <p:stCondLst>
                                            <p:cond delay="0"/>
                                          </p:stCondLst>
                                        </p:cTn>
                                        <p:tgtEl>
                                          <p:spTgt spid="27"/>
                                        </p:tgtEl>
                                        <p:attrNameLst>
                                          <p:attrName>style.visibility</p:attrName>
                                        </p:attrNameLst>
                                      </p:cBhvr>
                                      <p:to>
                                        <p:strVal val="visible"/>
                                      </p:to>
                                    </p:set>
                                    <p:animEffect transition="in" filter="wipe(up)">
                                      <p:cBhvr>
                                        <p:cTn id="130" dur="500"/>
                                        <p:tgtEl>
                                          <p:spTgt spid="27"/>
                                        </p:tgtEl>
                                      </p:cBhvr>
                                    </p:animEffect>
                                  </p:childTnLst>
                                </p:cTn>
                              </p:par>
                              <p:par>
                                <p:cTn id="131" presetID="22" presetClass="entr" presetSubtype="1" fill="hold" grpId="0" nodeType="withEffect">
                                  <p:stCondLst>
                                    <p:cond delay="1000"/>
                                  </p:stCondLst>
                                  <p:childTnLst>
                                    <p:set>
                                      <p:cBhvr>
                                        <p:cTn id="132" dur="1" fill="hold">
                                          <p:stCondLst>
                                            <p:cond delay="0"/>
                                          </p:stCondLst>
                                        </p:cTn>
                                        <p:tgtEl>
                                          <p:spTgt spid="25"/>
                                        </p:tgtEl>
                                        <p:attrNameLst>
                                          <p:attrName>style.visibility</p:attrName>
                                        </p:attrNameLst>
                                      </p:cBhvr>
                                      <p:to>
                                        <p:strVal val="visible"/>
                                      </p:to>
                                    </p:set>
                                    <p:animEffect transition="in" filter="wipe(up)">
                                      <p:cBhvr>
                                        <p:cTn id="133" dur="500"/>
                                        <p:tgtEl>
                                          <p:spTgt spid="25"/>
                                        </p:tgtEl>
                                      </p:cBhvr>
                                    </p:animEffect>
                                  </p:childTnLst>
                                </p:cTn>
                              </p:par>
                              <p:par>
                                <p:cTn id="134" presetID="22" presetClass="entr" presetSubtype="1" fill="hold" grpId="0" nodeType="withEffect">
                                  <p:stCondLst>
                                    <p:cond delay="1100"/>
                                  </p:stCondLst>
                                  <p:childTnLst>
                                    <p:set>
                                      <p:cBhvr>
                                        <p:cTn id="135" dur="1" fill="hold">
                                          <p:stCondLst>
                                            <p:cond delay="0"/>
                                          </p:stCondLst>
                                        </p:cTn>
                                        <p:tgtEl>
                                          <p:spTgt spid="28"/>
                                        </p:tgtEl>
                                        <p:attrNameLst>
                                          <p:attrName>style.visibility</p:attrName>
                                        </p:attrNameLst>
                                      </p:cBhvr>
                                      <p:to>
                                        <p:strVal val="visible"/>
                                      </p:to>
                                    </p:set>
                                    <p:animEffect transition="in" filter="wipe(up)">
                                      <p:cBhvr>
                                        <p:cTn id="136" dur="500"/>
                                        <p:tgtEl>
                                          <p:spTgt spid="28"/>
                                        </p:tgtEl>
                                      </p:cBhvr>
                                    </p:animEffect>
                                  </p:childTnLst>
                                </p:cTn>
                              </p:par>
                              <p:par>
                                <p:cTn id="137" presetID="22" presetClass="entr" presetSubtype="2" fill="hold" grpId="0" nodeType="withEffect">
                                  <p:stCondLst>
                                    <p:cond delay="1200"/>
                                  </p:stCondLst>
                                  <p:childTnLst>
                                    <p:set>
                                      <p:cBhvr>
                                        <p:cTn id="138" dur="1" fill="hold">
                                          <p:stCondLst>
                                            <p:cond delay="0"/>
                                          </p:stCondLst>
                                        </p:cTn>
                                        <p:tgtEl>
                                          <p:spTgt spid="29"/>
                                        </p:tgtEl>
                                        <p:attrNameLst>
                                          <p:attrName>style.visibility</p:attrName>
                                        </p:attrNameLst>
                                      </p:cBhvr>
                                      <p:to>
                                        <p:strVal val="visible"/>
                                      </p:to>
                                    </p:set>
                                    <p:animEffect transition="in" filter="wipe(right)">
                                      <p:cBhvr>
                                        <p:cTn id="139" dur="500"/>
                                        <p:tgtEl>
                                          <p:spTgt spid="29"/>
                                        </p:tgtEl>
                                      </p:cBhvr>
                                    </p:animEffect>
                                  </p:childTnLst>
                                </p:cTn>
                              </p:par>
                              <p:par>
                                <p:cTn id="140" presetID="22" presetClass="entr" presetSubtype="2" fill="hold" grpId="0" nodeType="withEffect">
                                  <p:stCondLst>
                                    <p:cond delay="1300"/>
                                  </p:stCondLst>
                                  <p:childTnLst>
                                    <p:set>
                                      <p:cBhvr>
                                        <p:cTn id="141" dur="1" fill="hold">
                                          <p:stCondLst>
                                            <p:cond delay="0"/>
                                          </p:stCondLst>
                                        </p:cTn>
                                        <p:tgtEl>
                                          <p:spTgt spid="23"/>
                                        </p:tgtEl>
                                        <p:attrNameLst>
                                          <p:attrName>style.visibility</p:attrName>
                                        </p:attrNameLst>
                                      </p:cBhvr>
                                      <p:to>
                                        <p:strVal val="visible"/>
                                      </p:to>
                                    </p:set>
                                    <p:animEffect transition="in" filter="wipe(right)">
                                      <p:cBhvr>
                                        <p:cTn id="142" dur="500"/>
                                        <p:tgtEl>
                                          <p:spTgt spid="23"/>
                                        </p:tgtEl>
                                      </p:cBhvr>
                                    </p:animEffect>
                                  </p:childTnLst>
                                </p:cTn>
                              </p:par>
                            </p:childTnLst>
                          </p:cTn>
                        </p:par>
                        <p:par>
                          <p:cTn id="143" fill="hold">
                            <p:stCondLst>
                              <p:cond delay="1800"/>
                            </p:stCondLst>
                            <p:childTnLst>
                              <p:par>
                                <p:cTn id="144" presetID="22" presetClass="exit" presetSubtype="2" fill="hold" grpId="1" nodeType="afterEffect">
                                  <p:stCondLst>
                                    <p:cond delay="0"/>
                                  </p:stCondLst>
                                  <p:childTnLst>
                                    <p:animEffect transition="out" filter="wipe(right)">
                                      <p:cBhvr>
                                        <p:cTn id="145" dur="500"/>
                                        <p:tgtEl>
                                          <p:spTgt spid="24"/>
                                        </p:tgtEl>
                                      </p:cBhvr>
                                    </p:animEffect>
                                    <p:set>
                                      <p:cBhvr>
                                        <p:cTn id="146" dur="1" fill="hold">
                                          <p:stCondLst>
                                            <p:cond delay="499"/>
                                          </p:stCondLst>
                                        </p:cTn>
                                        <p:tgtEl>
                                          <p:spTgt spid="24"/>
                                        </p:tgtEl>
                                        <p:attrNameLst>
                                          <p:attrName>style.visibility</p:attrName>
                                        </p:attrNameLst>
                                      </p:cBhvr>
                                      <p:to>
                                        <p:strVal val="hidden"/>
                                      </p:to>
                                    </p:set>
                                  </p:childTnLst>
                                </p:cTn>
                              </p:par>
                              <p:par>
                                <p:cTn id="147" presetID="22" presetClass="exit" presetSubtype="4" fill="hold" grpId="1" nodeType="withEffect">
                                  <p:stCondLst>
                                    <p:cond delay="0"/>
                                  </p:stCondLst>
                                  <p:childTnLst>
                                    <p:animEffect transition="out" filter="wipe(down)">
                                      <p:cBhvr>
                                        <p:cTn id="148" dur="500"/>
                                        <p:tgtEl>
                                          <p:spTgt spid="3"/>
                                        </p:tgtEl>
                                      </p:cBhvr>
                                    </p:animEffect>
                                    <p:set>
                                      <p:cBhvr>
                                        <p:cTn id="149" dur="1" fill="hold">
                                          <p:stCondLst>
                                            <p:cond delay="499"/>
                                          </p:stCondLst>
                                        </p:cTn>
                                        <p:tgtEl>
                                          <p:spTgt spid="3"/>
                                        </p:tgtEl>
                                        <p:attrNameLst>
                                          <p:attrName>style.visibility</p:attrName>
                                        </p:attrNameLst>
                                      </p:cBhvr>
                                      <p:to>
                                        <p:strVal val="hidden"/>
                                      </p:to>
                                    </p:set>
                                  </p:childTnLst>
                                </p:cTn>
                              </p:par>
                              <p:par>
                                <p:cTn id="150" presetID="22" presetClass="exit" presetSubtype="4" fill="hold" grpId="1" nodeType="withEffect">
                                  <p:stCondLst>
                                    <p:cond delay="0"/>
                                  </p:stCondLst>
                                  <p:childTnLst>
                                    <p:animEffect transition="out" filter="wipe(down)">
                                      <p:cBhvr>
                                        <p:cTn id="151" dur="500"/>
                                        <p:tgtEl>
                                          <p:spTgt spid="17"/>
                                        </p:tgtEl>
                                      </p:cBhvr>
                                    </p:animEffect>
                                    <p:set>
                                      <p:cBhvr>
                                        <p:cTn id="152" dur="1" fill="hold">
                                          <p:stCondLst>
                                            <p:cond delay="499"/>
                                          </p:stCondLst>
                                        </p:cTn>
                                        <p:tgtEl>
                                          <p:spTgt spid="17"/>
                                        </p:tgtEl>
                                        <p:attrNameLst>
                                          <p:attrName>style.visibility</p:attrName>
                                        </p:attrNameLst>
                                      </p:cBhvr>
                                      <p:to>
                                        <p:strVal val="hidden"/>
                                      </p:to>
                                    </p:set>
                                  </p:childTnLst>
                                </p:cTn>
                              </p:par>
                              <p:par>
                                <p:cTn id="153" presetID="22" presetClass="exit" presetSubtype="4" fill="hold" grpId="1" nodeType="withEffect">
                                  <p:stCondLst>
                                    <p:cond delay="0"/>
                                  </p:stCondLst>
                                  <p:childTnLst>
                                    <p:animEffect transition="out" filter="wipe(down)">
                                      <p:cBhvr>
                                        <p:cTn id="154" dur="500"/>
                                        <p:tgtEl>
                                          <p:spTgt spid="18"/>
                                        </p:tgtEl>
                                      </p:cBhvr>
                                    </p:animEffect>
                                    <p:set>
                                      <p:cBhvr>
                                        <p:cTn id="155" dur="1" fill="hold">
                                          <p:stCondLst>
                                            <p:cond delay="499"/>
                                          </p:stCondLst>
                                        </p:cTn>
                                        <p:tgtEl>
                                          <p:spTgt spid="18"/>
                                        </p:tgtEl>
                                        <p:attrNameLst>
                                          <p:attrName>style.visibility</p:attrName>
                                        </p:attrNameLst>
                                      </p:cBhvr>
                                      <p:to>
                                        <p:strVal val="hidden"/>
                                      </p:to>
                                    </p:set>
                                  </p:childTnLst>
                                </p:cTn>
                              </p:par>
                              <p:par>
                                <p:cTn id="156" presetID="22" presetClass="exit" presetSubtype="4" fill="hold" grpId="1" nodeType="withEffect">
                                  <p:stCondLst>
                                    <p:cond delay="0"/>
                                  </p:stCondLst>
                                  <p:childTnLst>
                                    <p:animEffect transition="out" filter="wipe(down)">
                                      <p:cBhvr>
                                        <p:cTn id="157" dur="500"/>
                                        <p:tgtEl>
                                          <p:spTgt spid="19"/>
                                        </p:tgtEl>
                                      </p:cBhvr>
                                    </p:animEffect>
                                    <p:set>
                                      <p:cBhvr>
                                        <p:cTn id="158" dur="1" fill="hold">
                                          <p:stCondLst>
                                            <p:cond delay="499"/>
                                          </p:stCondLst>
                                        </p:cTn>
                                        <p:tgtEl>
                                          <p:spTgt spid="19"/>
                                        </p:tgtEl>
                                        <p:attrNameLst>
                                          <p:attrName>style.visibility</p:attrName>
                                        </p:attrNameLst>
                                      </p:cBhvr>
                                      <p:to>
                                        <p:strVal val="hidden"/>
                                      </p:to>
                                    </p:set>
                                  </p:childTnLst>
                                </p:cTn>
                              </p:par>
                              <p:par>
                                <p:cTn id="159" presetID="22" presetClass="exit" presetSubtype="4" fill="hold" grpId="1" nodeType="withEffect">
                                  <p:stCondLst>
                                    <p:cond delay="0"/>
                                  </p:stCondLst>
                                  <p:childTnLst>
                                    <p:animEffect transition="out" filter="wipe(down)">
                                      <p:cBhvr>
                                        <p:cTn id="160" dur="500"/>
                                        <p:tgtEl>
                                          <p:spTgt spid="20"/>
                                        </p:tgtEl>
                                      </p:cBhvr>
                                    </p:animEffect>
                                    <p:set>
                                      <p:cBhvr>
                                        <p:cTn id="161" dur="1" fill="hold">
                                          <p:stCondLst>
                                            <p:cond delay="499"/>
                                          </p:stCondLst>
                                        </p:cTn>
                                        <p:tgtEl>
                                          <p:spTgt spid="20"/>
                                        </p:tgtEl>
                                        <p:attrNameLst>
                                          <p:attrName>style.visibility</p:attrName>
                                        </p:attrNameLst>
                                      </p:cBhvr>
                                      <p:to>
                                        <p:strVal val="hidden"/>
                                      </p:to>
                                    </p:set>
                                  </p:childTnLst>
                                </p:cTn>
                              </p:par>
                              <p:par>
                                <p:cTn id="162" presetID="22" presetClass="exit" presetSubtype="8" fill="hold" grpId="1" nodeType="withEffect">
                                  <p:stCondLst>
                                    <p:cond delay="0"/>
                                  </p:stCondLst>
                                  <p:childTnLst>
                                    <p:animEffect transition="out" filter="wipe(left)">
                                      <p:cBhvr>
                                        <p:cTn id="163" dur="500"/>
                                        <p:tgtEl>
                                          <p:spTgt spid="21"/>
                                        </p:tgtEl>
                                      </p:cBhvr>
                                    </p:animEffect>
                                    <p:set>
                                      <p:cBhvr>
                                        <p:cTn id="164" dur="1" fill="hold">
                                          <p:stCondLst>
                                            <p:cond delay="499"/>
                                          </p:stCondLst>
                                        </p:cTn>
                                        <p:tgtEl>
                                          <p:spTgt spid="21"/>
                                        </p:tgtEl>
                                        <p:attrNameLst>
                                          <p:attrName>style.visibility</p:attrName>
                                        </p:attrNameLst>
                                      </p:cBhvr>
                                      <p:to>
                                        <p:strVal val="hidden"/>
                                      </p:to>
                                    </p:set>
                                  </p:childTnLst>
                                </p:cTn>
                              </p:par>
                              <p:par>
                                <p:cTn id="165" presetID="22" presetClass="exit" presetSubtype="8" fill="hold" grpId="1" nodeType="withEffect">
                                  <p:stCondLst>
                                    <p:cond delay="0"/>
                                  </p:stCondLst>
                                  <p:childTnLst>
                                    <p:animEffect transition="out" filter="wipe(left)">
                                      <p:cBhvr>
                                        <p:cTn id="166" dur="500"/>
                                        <p:tgtEl>
                                          <p:spTgt spid="22"/>
                                        </p:tgtEl>
                                      </p:cBhvr>
                                    </p:animEffect>
                                    <p:set>
                                      <p:cBhvr>
                                        <p:cTn id="167" dur="1" fill="hold">
                                          <p:stCondLst>
                                            <p:cond delay="499"/>
                                          </p:stCondLst>
                                        </p:cTn>
                                        <p:tgtEl>
                                          <p:spTgt spid="22"/>
                                        </p:tgtEl>
                                        <p:attrNameLst>
                                          <p:attrName>style.visibility</p:attrName>
                                        </p:attrNameLst>
                                      </p:cBhvr>
                                      <p:to>
                                        <p:strVal val="hidden"/>
                                      </p:to>
                                    </p:set>
                                  </p:childTnLst>
                                </p:cTn>
                              </p:par>
                              <p:par>
                                <p:cTn id="168" presetID="22" presetClass="exit" presetSubtype="8" fill="hold" grpId="1" nodeType="withEffect">
                                  <p:stCondLst>
                                    <p:cond delay="0"/>
                                  </p:stCondLst>
                                  <p:childTnLst>
                                    <p:animEffect transition="out" filter="wipe(left)">
                                      <p:cBhvr>
                                        <p:cTn id="169" dur="500"/>
                                        <p:tgtEl>
                                          <p:spTgt spid="26"/>
                                        </p:tgtEl>
                                      </p:cBhvr>
                                    </p:animEffect>
                                    <p:set>
                                      <p:cBhvr>
                                        <p:cTn id="170" dur="1" fill="hold">
                                          <p:stCondLst>
                                            <p:cond delay="499"/>
                                          </p:stCondLst>
                                        </p:cTn>
                                        <p:tgtEl>
                                          <p:spTgt spid="26"/>
                                        </p:tgtEl>
                                        <p:attrNameLst>
                                          <p:attrName>style.visibility</p:attrName>
                                        </p:attrNameLst>
                                      </p:cBhvr>
                                      <p:to>
                                        <p:strVal val="hidden"/>
                                      </p:to>
                                    </p:set>
                                  </p:childTnLst>
                                </p:cTn>
                              </p:par>
                              <p:par>
                                <p:cTn id="171" presetID="22" presetClass="exit" presetSubtype="2" fill="hold" grpId="1" nodeType="withEffect">
                                  <p:stCondLst>
                                    <p:cond delay="0"/>
                                  </p:stCondLst>
                                  <p:childTnLst>
                                    <p:animEffect transition="out" filter="wipe(right)">
                                      <p:cBhvr>
                                        <p:cTn id="172" dur="500"/>
                                        <p:tgtEl>
                                          <p:spTgt spid="23"/>
                                        </p:tgtEl>
                                      </p:cBhvr>
                                    </p:animEffect>
                                    <p:set>
                                      <p:cBhvr>
                                        <p:cTn id="173" dur="1" fill="hold">
                                          <p:stCondLst>
                                            <p:cond delay="499"/>
                                          </p:stCondLst>
                                        </p:cTn>
                                        <p:tgtEl>
                                          <p:spTgt spid="23"/>
                                        </p:tgtEl>
                                        <p:attrNameLst>
                                          <p:attrName>style.visibility</p:attrName>
                                        </p:attrNameLst>
                                      </p:cBhvr>
                                      <p:to>
                                        <p:strVal val="hidden"/>
                                      </p:to>
                                    </p:set>
                                  </p:childTnLst>
                                </p:cTn>
                              </p:par>
                              <p:par>
                                <p:cTn id="174" presetID="22" presetClass="exit" presetSubtype="2" fill="hold" grpId="1" nodeType="withEffect">
                                  <p:stCondLst>
                                    <p:cond delay="0"/>
                                  </p:stCondLst>
                                  <p:childTnLst>
                                    <p:animEffect transition="out" filter="wipe(right)">
                                      <p:cBhvr>
                                        <p:cTn id="175" dur="500"/>
                                        <p:tgtEl>
                                          <p:spTgt spid="29"/>
                                        </p:tgtEl>
                                      </p:cBhvr>
                                    </p:animEffect>
                                    <p:set>
                                      <p:cBhvr>
                                        <p:cTn id="176" dur="1" fill="hold">
                                          <p:stCondLst>
                                            <p:cond delay="499"/>
                                          </p:stCondLst>
                                        </p:cTn>
                                        <p:tgtEl>
                                          <p:spTgt spid="29"/>
                                        </p:tgtEl>
                                        <p:attrNameLst>
                                          <p:attrName>style.visibility</p:attrName>
                                        </p:attrNameLst>
                                      </p:cBhvr>
                                      <p:to>
                                        <p:strVal val="hidden"/>
                                      </p:to>
                                    </p:set>
                                  </p:childTnLst>
                                </p:cTn>
                              </p:par>
                              <p:par>
                                <p:cTn id="177" presetID="22" presetClass="exit" presetSubtype="1" fill="hold" grpId="1" nodeType="withEffect">
                                  <p:stCondLst>
                                    <p:cond delay="0"/>
                                  </p:stCondLst>
                                  <p:childTnLst>
                                    <p:animEffect transition="out" filter="wipe(up)">
                                      <p:cBhvr>
                                        <p:cTn id="178" dur="500"/>
                                        <p:tgtEl>
                                          <p:spTgt spid="25"/>
                                        </p:tgtEl>
                                      </p:cBhvr>
                                    </p:animEffect>
                                    <p:set>
                                      <p:cBhvr>
                                        <p:cTn id="179" dur="1" fill="hold">
                                          <p:stCondLst>
                                            <p:cond delay="499"/>
                                          </p:stCondLst>
                                        </p:cTn>
                                        <p:tgtEl>
                                          <p:spTgt spid="25"/>
                                        </p:tgtEl>
                                        <p:attrNameLst>
                                          <p:attrName>style.visibility</p:attrName>
                                        </p:attrNameLst>
                                      </p:cBhvr>
                                      <p:to>
                                        <p:strVal val="hidden"/>
                                      </p:to>
                                    </p:set>
                                  </p:childTnLst>
                                </p:cTn>
                              </p:par>
                              <p:par>
                                <p:cTn id="180" presetID="22" presetClass="exit" presetSubtype="1" fill="hold" grpId="1" nodeType="withEffect">
                                  <p:stCondLst>
                                    <p:cond delay="0"/>
                                  </p:stCondLst>
                                  <p:childTnLst>
                                    <p:animEffect transition="out" filter="wipe(up)">
                                      <p:cBhvr>
                                        <p:cTn id="181" dur="500"/>
                                        <p:tgtEl>
                                          <p:spTgt spid="27"/>
                                        </p:tgtEl>
                                      </p:cBhvr>
                                    </p:animEffect>
                                    <p:set>
                                      <p:cBhvr>
                                        <p:cTn id="182" dur="1" fill="hold">
                                          <p:stCondLst>
                                            <p:cond delay="499"/>
                                          </p:stCondLst>
                                        </p:cTn>
                                        <p:tgtEl>
                                          <p:spTgt spid="27"/>
                                        </p:tgtEl>
                                        <p:attrNameLst>
                                          <p:attrName>style.visibility</p:attrName>
                                        </p:attrNameLst>
                                      </p:cBhvr>
                                      <p:to>
                                        <p:strVal val="hidden"/>
                                      </p:to>
                                    </p:set>
                                  </p:childTnLst>
                                </p:cTn>
                              </p:par>
                              <p:par>
                                <p:cTn id="183" presetID="22" presetClass="exit" presetSubtype="1" fill="hold" grpId="1" nodeType="withEffect">
                                  <p:stCondLst>
                                    <p:cond delay="0"/>
                                  </p:stCondLst>
                                  <p:childTnLst>
                                    <p:animEffect transition="out" filter="wipe(up)">
                                      <p:cBhvr>
                                        <p:cTn id="184" dur="500"/>
                                        <p:tgtEl>
                                          <p:spTgt spid="28"/>
                                        </p:tgtEl>
                                      </p:cBhvr>
                                    </p:animEffect>
                                    <p:set>
                                      <p:cBhvr>
                                        <p:cTn id="185" dur="1" fill="hold">
                                          <p:stCondLst>
                                            <p:cond delay="499"/>
                                          </p:stCondLst>
                                        </p:cTn>
                                        <p:tgtEl>
                                          <p:spTgt spid="28"/>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9"/>
                                        </p:tgtEl>
                                        <p:attrNameLst>
                                          <p:attrName>style.visibility</p:attrName>
                                        </p:attrNameLst>
                                      </p:cBhvr>
                                      <p:to>
                                        <p:strVal val="visible"/>
                                      </p:to>
                                    </p:set>
                                    <p:animEffect transition="in" filter="fade">
                                      <p:cBhvr>
                                        <p:cTn id="190" dur="100"/>
                                        <p:tgtEl>
                                          <p:spTgt spid="9"/>
                                        </p:tgtEl>
                                      </p:cBhvr>
                                    </p:animEffect>
                                  </p:childTnLst>
                                </p:cTn>
                              </p:par>
                              <p:par>
                                <p:cTn id="191" presetID="6" presetClass="emph" presetSubtype="0" fill="hold" grpId="2" nodeType="withEffect">
                                  <p:stCondLst>
                                    <p:cond delay="0"/>
                                  </p:stCondLst>
                                  <p:childTnLst>
                                    <p:animScale>
                                      <p:cBhvr>
                                        <p:cTn id="192" dur="2000" fill="hold"/>
                                        <p:tgtEl>
                                          <p:spTgt spid="9"/>
                                        </p:tgtEl>
                                      </p:cBhvr>
                                      <p:by x="105000" y="105000"/>
                                    </p:animScale>
                                  </p:childTnLst>
                                </p:cTn>
                              </p:par>
                              <p:par>
                                <p:cTn id="193" presetID="0" presetClass="path" presetSubtype="0" accel="50000" decel="50000" fill="hold" grpId="1" nodeType="withEffect">
                                  <p:stCondLst>
                                    <p:cond delay="0"/>
                                  </p:stCondLst>
                                  <p:childTnLst>
                                    <p:animMotion origin="layout" path="M 4.44444E-6 -3.7037E-6 L 0.15034 -0.19745 " pathEditMode="relative" rAng="0" ptsTypes="AA">
                                      <p:cBhvr>
                                        <p:cTn id="194" dur="2000" fill="hold"/>
                                        <p:tgtEl>
                                          <p:spTgt spid="9"/>
                                        </p:tgtEl>
                                        <p:attrNameLst>
                                          <p:attrName>ppt_x</p:attrName>
                                          <p:attrName>ppt_y</p:attrName>
                                        </p:attrNameLst>
                                      </p:cBhvr>
                                      <p:rCtr x="7517" y="-9884"/>
                                    </p:animMotion>
                                  </p:childTnLst>
                                </p:cTn>
                              </p:par>
                              <p:par>
                                <p:cTn id="195" presetID="10" presetClass="exit" presetSubtype="0" fill="hold" grpId="1" nodeType="withEffect">
                                  <p:stCondLst>
                                    <p:cond delay="0"/>
                                  </p:stCondLst>
                                  <p:childTnLst>
                                    <p:animEffect transition="out" filter="fade">
                                      <p:cBhvr>
                                        <p:cTn id="196" dur="1500"/>
                                        <p:tgtEl>
                                          <p:spTgt spid="3074"/>
                                        </p:tgtEl>
                                      </p:cBhvr>
                                    </p:animEffect>
                                    <p:set>
                                      <p:cBhvr>
                                        <p:cTn id="197" dur="1" fill="hold">
                                          <p:stCondLst>
                                            <p:cond delay="1499"/>
                                          </p:stCondLst>
                                        </p:cTn>
                                        <p:tgtEl>
                                          <p:spTgt spid="3074"/>
                                        </p:tgtEl>
                                        <p:attrNameLst>
                                          <p:attrName>style.visibility</p:attrName>
                                        </p:attrNameLst>
                                      </p:cBhvr>
                                      <p:to>
                                        <p:strVal val="hidden"/>
                                      </p:to>
                                    </p:set>
                                  </p:childTnLst>
                                </p:cTn>
                              </p:par>
                              <p:par>
                                <p:cTn id="198" presetID="10" presetClass="exit" presetSubtype="0" fill="hold" grpId="2" nodeType="withEffect">
                                  <p:stCondLst>
                                    <p:cond delay="0"/>
                                  </p:stCondLst>
                                  <p:childTnLst>
                                    <p:animEffect transition="out" filter="fade">
                                      <p:cBhvr>
                                        <p:cTn id="199" dur="500"/>
                                        <p:tgtEl>
                                          <p:spTgt spid="8"/>
                                        </p:tgtEl>
                                      </p:cBhvr>
                                    </p:animEffect>
                                    <p:set>
                                      <p:cBhvr>
                                        <p:cTn id="200" dur="1" fill="hold">
                                          <p:stCondLst>
                                            <p:cond delay="499"/>
                                          </p:stCondLst>
                                        </p:cTn>
                                        <p:tgtEl>
                                          <p:spTgt spid="8"/>
                                        </p:tgtEl>
                                        <p:attrNameLst>
                                          <p:attrName>style.visibility</p:attrName>
                                        </p:attrNameLst>
                                      </p:cBhvr>
                                      <p:to>
                                        <p:strVal val="hidden"/>
                                      </p:to>
                                    </p:set>
                                  </p:childTnLst>
                                </p:cTn>
                              </p:par>
                              <p:par>
                                <p:cTn id="201" presetID="10" presetClass="exit" presetSubtype="0" fill="hold" grpId="2" nodeType="withEffect">
                                  <p:stCondLst>
                                    <p:cond delay="0"/>
                                  </p:stCondLst>
                                  <p:iterate type="lt">
                                    <p:tmPct val="0"/>
                                  </p:iterate>
                                  <p:childTnLst>
                                    <p:animEffect transition="out" filter="fade">
                                      <p:cBhvr>
                                        <p:cTn id="202" dur="500"/>
                                        <p:tgtEl>
                                          <p:spTgt spid="15"/>
                                        </p:tgtEl>
                                      </p:cBhvr>
                                    </p:animEffect>
                                    <p:set>
                                      <p:cBhvr>
                                        <p:cTn id="20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4" grpId="0"/>
      <p:bldP spid="4" grpId="1"/>
      <p:bldP spid="4" grpId="2"/>
      <p:bldP spid="8" grpId="0"/>
      <p:bldP spid="8" grpId="1"/>
      <p:bldP spid="8" grpId="2"/>
      <p:bldP spid="7" grpId="0"/>
      <p:bldP spid="3074" grpId="0"/>
      <p:bldP spid="3074" grpId="1"/>
      <p:bldP spid="3074" grpId="2"/>
      <p:bldP spid="5" grpId="0"/>
      <p:bldP spid="5" grpId="1"/>
      <p:bldP spid="6" grpId="0"/>
      <p:bldP spid="6" grpId="1"/>
      <p:bldP spid="9" grpId="0"/>
      <p:bldP spid="9" grpId="1"/>
      <p:bldP spid="9" grpId="2"/>
      <p:bldP spid="11" grpId="0"/>
      <p:bldP spid="11" grpId="1"/>
      <p:bldP spid="12" grpId="0"/>
      <p:bldP spid="12" grpId="1"/>
      <p:bldP spid="12" grpId="2"/>
      <p:bldP spid="14" grpId="0"/>
      <p:bldP spid="14" grpId="1"/>
      <p:bldP spid="15" grpId="0"/>
      <p:bldP spid="15" grpId="1"/>
      <p:bldP spid="15" grpId="2"/>
      <p:bldP spid="3" grpId="0" animBg="1"/>
      <p:bldP spid="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28843" y="5185411"/>
            <a:ext cx="480349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the will of God</a:t>
            </a:r>
          </a:p>
        </p:txBody>
      </p:sp>
      <p:sp>
        <p:nvSpPr>
          <p:cNvPr id="10" name="Title 1">
            <a:extLst>
              <a:ext uri="{FF2B5EF4-FFF2-40B4-BE49-F238E27FC236}">
                <a16:creationId xmlns:a16="http://schemas.microsoft.com/office/drawing/2014/main" xmlns="" id="{DC7FDD60-1B4D-446B-9C9A-80B98970D8B8}"/>
              </a:ext>
            </a:extLst>
          </p:cNvPr>
          <p:cNvSpPr txBox="1">
            <a:spLocks/>
          </p:cNvSpPr>
          <p:nvPr/>
        </p:nvSpPr>
        <p:spPr>
          <a:xfrm>
            <a:off x="4752874" y="1160878"/>
            <a:ext cx="39333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arm yourselves</a:t>
            </a:r>
          </a:p>
        </p:txBody>
      </p:sp>
      <p:sp>
        <p:nvSpPr>
          <p:cNvPr id="12" name="Title 1">
            <a:extLst>
              <a:ext uri="{FF2B5EF4-FFF2-40B4-BE49-F238E27FC236}">
                <a16:creationId xmlns:a16="http://schemas.microsoft.com/office/drawing/2014/main" xmlns="" id="{61A435CC-8917-404F-BA07-481E2B9B80C4}"/>
              </a:ext>
            </a:extLst>
          </p:cNvPr>
          <p:cNvSpPr txBox="1">
            <a:spLocks/>
          </p:cNvSpPr>
          <p:nvPr/>
        </p:nvSpPr>
        <p:spPr>
          <a:xfrm>
            <a:off x="3815103" y="1834575"/>
            <a:ext cx="2997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same mind</a:t>
            </a:r>
          </a:p>
        </p:txBody>
      </p:sp>
      <p:sp>
        <p:nvSpPr>
          <p:cNvPr id="3074" name="Rectangle 2"/>
          <p:cNvSpPr>
            <a:spLocks noGrp="1" noChangeArrowheads="1"/>
          </p:cNvSpPr>
          <p:nvPr>
            <p:ph type="title"/>
          </p:nvPr>
        </p:nvSpPr>
        <p:spPr>
          <a:xfrm>
            <a:off x="457200" y="457200"/>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since Christ suffered for us in the flesh, arm yourselves also with the same mind, for he who has suffered in the flesh has ceased from sin, that he no longer should live the rest of his time in the flesh for the lusts of men, but for the will of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4:1-2 </a:t>
            </a:r>
          </a:p>
        </p:txBody>
      </p:sp>
      <p:sp>
        <p:nvSpPr>
          <p:cNvPr id="8" name="Rectangle 2"/>
          <p:cNvSpPr txBox="1">
            <a:spLocks noChangeArrowheads="1"/>
          </p:cNvSpPr>
          <p:nvPr/>
        </p:nvSpPr>
        <p:spPr bwMode="auto">
          <a:xfrm>
            <a:off x="4321312" y="4545357"/>
            <a:ext cx="1522826"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lusts</a:t>
            </a:r>
          </a:p>
        </p:txBody>
      </p:sp>
      <p:sp>
        <p:nvSpPr>
          <p:cNvPr id="6" name="Title 1"/>
          <p:cNvSpPr txBox="1">
            <a:spLocks/>
          </p:cNvSpPr>
          <p:nvPr/>
        </p:nvSpPr>
        <p:spPr>
          <a:xfrm>
            <a:off x="4267888" y="4491155"/>
            <a:ext cx="3385458"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lusts of men</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6006465" y="3147585"/>
            <a:ext cx="2835936"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no longer</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6"/>
          <p:cNvSpPr>
            <a:spLocks noChangeArrowheads="1"/>
          </p:cNvSpPr>
          <p:nvPr/>
        </p:nvSpPr>
        <p:spPr bwMode="auto">
          <a:xfrm>
            <a:off x="7746275" y="3786323"/>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2">
            <a:extLst>
              <a:ext uri="{FF2B5EF4-FFF2-40B4-BE49-F238E27FC236}">
                <a16:creationId xmlns:a16="http://schemas.microsoft.com/office/drawing/2014/main" xmlns="" id="{065DE6B6-A6BB-482F-A010-2008D564A02C}"/>
              </a:ext>
            </a:extLst>
          </p:cNvPr>
          <p:cNvSpPr txBox="1">
            <a:spLocks noChangeArrowheads="1"/>
          </p:cNvSpPr>
          <p:nvPr/>
        </p:nvSpPr>
        <p:spPr bwMode="auto">
          <a:xfrm>
            <a:off x="1584724" y="5260619"/>
            <a:ext cx="2000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the</a:t>
            </a:r>
            <a:r>
              <a:rPr lang="en-US" altLang="en-US" sz="42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will</a:t>
            </a:r>
            <a:endParaRPr lang="en-US" altLang="en-US"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5" name="Rectangle 14">
            <a:extLst>
              <a:ext uri="{FF2B5EF4-FFF2-40B4-BE49-F238E27FC236}">
                <a16:creationId xmlns:a16="http://schemas.microsoft.com/office/drawing/2014/main" xmlns="" id="{6408695E-EC15-4506-B953-0043F9267696}"/>
              </a:ext>
            </a:extLst>
          </p:cNvPr>
          <p:cNvSpPr>
            <a:spLocks noChangeArrowheads="1"/>
          </p:cNvSpPr>
          <p:nvPr/>
        </p:nvSpPr>
        <p:spPr bwMode="auto">
          <a:xfrm>
            <a:off x="7746275" y="382153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hidden="1"/>
          <p:cNvSpPr txBox="1">
            <a:spLocks noChangeArrowheads="1"/>
          </p:cNvSpPr>
          <p:nvPr/>
        </p:nvSpPr>
        <p:spPr bwMode="auto">
          <a:xfrm>
            <a:off x="3597222" y="2057020"/>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lusts</a:t>
            </a:r>
          </a:p>
        </p:txBody>
      </p:sp>
      <p:sp>
        <p:nvSpPr>
          <p:cNvPr id="14" name="Rectangle 2" hidden="1">
            <a:extLst>
              <a:ext uri="{FF2B5EF4-FFF2-40B4-BE49-F238E27FC236}">
                <a16:creationId xmlns:a16="http://schemas.microsoft.com/office/drawing/2014/main" xmlns="" id="{8633BA04-190C-463B-962E-1DDFC7C0760E}"/>
              </a:ext>
            </a:extLst>
          </p:cNvPr>
          <p:cNvSpPr txBox="1">
            <a:spLocks noChangeArrowheads="1"/>
          </p:cNvSpPr>
          <p:nvPr/>
        </p:nvSpPr>
        <p:spPr bwMode="auto">
          <a:xfrm>
            <a:off x="6456470" y="818448"/>
            <a:ext cx="2000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a:t>
            </a:r>
            <a:r>
              <a:rPr lang="en-US" altLang="en-US" sz="40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42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will</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79371E-6 L 0.15816 -0.17207 " pathEditMode="relative" rAng="0" ptsTypes="AA">
                                      <p:cBhvr>
                                        <p:cTn id="10" dur="1000" spd="-100000" fill="hold"/>
                                        <p:tgtEl>
                                          <p:spTgt spid="3074"/>
                                        </p:tgtEl>
                                        <p:attrNameLst>
                                          <p:attrName>ppt_x</p:attrName>
                                          <p:attrName>ppt_y</p:attrName>
                                        </p:attrNameLst>
                                      </p:cBhvr>
                                      <p:rCtr x="7899" y="-8603"/>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18" presetClass="emph" presetSubtype="0" fill="hold" grpId="1" nodeType="withEffect">
                                  <p:stCondLst>
                                    <p:cond delay="0"/>
                                  </p:stCondLst>
                                  <p:childTnLst>
                                    <p:set>
                                      <p:cBhvr override="childStyle">
                                        <p:cTn id="21" dur="500" fill="hold"/>
                                        <p:tgtEl>
                                          <p:spTgt spid="10"/>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18" presetClass="emph" presetSubtype="0" fill="hold" grpId="1" nodeType="withEffect">
                                  <p:stCondLst>
                                    <p:cond delay="400"/>
                                  </p:stCondLst>
                                  <p:childTnLst>
                                    <p:set>
                                      <p:cBhvr override="childStyle">
                                        <p:cTn id="26" dur="500" fill="hold"/>
                                        <p:tgtEl>
                                          <p:spTgt spid="12"/>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22" presetClass="exit" presetSubtype="8" fill="hold" grpId="2" nodeType="withEffect">
                                  <p:stCondLst>
                                    <p:cond delay="0"/>
                                  </p:stCondLst>
                                  <p:childTnLst>
                                    <p:animEffect transition="out" filter="wipe(left)">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0" presetClass="entr" presetSubtype="0" fill="hold" grpId="0" nodeType="withEffect">
                                  <p:stCondLst>
                                    <p:cond delay="25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stCondLst>
                                            <p:cond delay="0"/>
                                          </p:stCondLst>
                                        </p:cTn>
                                        <p:tgtEl>
                                          <p:spTgt spid="7"/>
                                        </p:tgtEl>
                                      </p:cBhvr>
                                    </p:animEffect>
                                    <p:anim to="" calcmode="lin" valueType="num">
                                      <p:cBhvr>
                                        <p:cTn id="3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40" presetID="22" presetClass="exit" presetSubtype="8" fill="hold" grpId="2" nodeType="withEffect">
                                  <p:stCondLst>
                                    <p:cond delay="250"/>
                                  </p:stCondLst>
                                  <p:childTnLst>
                                    <p:animEffect transition="out" filter="wipe(left)">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dissolve">
                                      <p:cBhvr>
                                        <p:cTn id="51" dur="500">
                                          <p:stCondLst>
                                            <p:cond delay="0"/>
                                          </p:stCondLst>
                                        </p:cTn>
                                        <p:tgtEl>
                                          <p:spTgt spid="15"/>
                                        </p:tgtEl>
                                      </p:cBhvr>
                                    </p:animEffect>
                                    <p:anim to="" calcmode="lin" valueType="num">
                                      <p:cBhvr>
                                        <p:cTn id="52"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500"/>
                                        <p:tgtEl>
                                          <p:spTgt spid="4"/>
                                        </p:tgtEl>
                                      </p:cBhvr>
                                    </p:animEffect>
                                  </p:childTnLst>
                                </p:cTn>
                              </p:par>
                              <p:par>
                                <p:cTn id="59" presetID="18" presetClass="emph" presetSubtype="0" fill="hold" grpId="1" nodeType="withEffect">
                                  <p:stCondLst>
                                    <p:cond delay="0"/>
                                  </p:stCondLst>
                                  <p:childTnLst>
                                    <p:set>
                                      <p:cBhvr override="childStyle">
                                        <p:cTn id="60" dur="500" fill="hold"/>
                                        <p:tgtEl>
                                          <p:spTgt spid="4"/>
                                        </p:tgtEl>
                                        <p:attrNameLst>
                                          <p:attrName>style.textDecorationUnderline</p:attrName>
                                        </p:attrNameLst>
                                      </p:cBhvr>
                                      <p:to>
                                        <p:strVal val="true"/>
                                      </p:to>
                                    </p:set>
                                  </p:childTnLst>
                                </p:cTn>
                              </p:par>
                              <p:par>
                                <p:cTn id="61" presetID="10" presetClass="exit" presetSubtype="0" fill="hold" grpId="1" nodeType="withEffect">
                                  <p:stCondLst>
                                    <p:cond delay="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23" presetClass="exit" presetSubtype="16" fill="hold" grpId="2" nodeType="withEffect">
                                  <p:stCondLst>
                                    <p:cond delay="0"/>
                                  </p:stCondLst>
                                  <p:childTnLst>
                                    <p:anim calcmode="lin" valueType="num">
                                      <p:cBhvr>
                                        <p:cTn id="65" dur="500"/>
                                        <p:tgtEl>
                                          <p:spTgt spid="15"/>
                                        </p:tgtEl>
                                        <p:attrNameLst>
                                          <p:attrName>ppt_w</p:attrName>
                                        </p:attrNameLst>
                                      </p:cBhvr>
                                      <p:tavLst>
                                        <p:tav tm="0">
                                          <p:val>
                                            <p:strVal val="ppt_w"/>
                                          </p:val>
                                        </p:tav>
                                        <p:tav tm="100000">
                                          <p:val>
                                            <p:strVal val="4*ppt_w"/>
                                          </p:val>
                                        </p:tav>
                                      </p:tavLst>
                                    </p:anim>
                                    <p:anim calcmode="lin" valueType="num">
                                      <p:cBhvr>
                                        <p:cTn id="66" dur="500"/>
                                        <p:tgtEl>
                                          <p:spTgt spid="15"/>
                                        </p:tgtEl>
                                        <p:attrNameLst>
                                          <p:attrName>ppt_h</p:attrName>
                                        </p:attrNameLst>
                                      </p:cBhvr>
                                      <p:tavLst>
                                        <p:tav tm="0">
                                          <p:val>
                                            <p:strVal val="ppt_h"/>
                                          </p:val>
                                        </p:tav>
                                        <p:tav tm="100000">
                                          <p:val>
                                            <p:strVal val="4*ppt_h"/>
                                          </p:val>
                                        </p:tav>
                                      </p:tavLst>
                                    </p:anim>
                                    <p:set>
                                      <p:cBhvr>
                                        <p:cTn id="67" dur="1" fill="hold">
                                          <p:stCondLst>
                                            <p:cond delay="499"/>
                                          </p:stCondLst>
                                        </p:cTn>
                                        <p:tgtEl>
                                          <p:spTgt spid="1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250"/>
                                        <p:tgtEl>
                                          <p:spTgt spid="8"/>
                                        </p:tgtEl>
                                      </p:cBhvr>
                                    </p:animEffect>
                                  </p:childTnLst>
                                </p:cTn>
                              </p:par>
                              <p:par>
                                <p:cTn id="79" presetID="10" presetClass="entr" presetSubtype="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250"/>
                                        <p:tgtEl>
                                          <p:spTgt spid="13"/>
                                        </p:tgtEl>
                                      </p:cBhvr>
                                    </p:animEffect>
                                  </p:childTnLst>
                                </p:cTn>
                              </p:par>
                              <p:par>
                                <p:cTn id="82" presetID="6" presetClass="emph" presetSubtype="0" fill="hold" grpId="2" nodeType="withEffect">
                                  <p:stCondLst>
                                    <p:cond delay="0"/>
                                  </p:stCondLst>
                                  <p:childTnLst>
                                    <p:animScale>
                                      <p:cBhvr>
                                        <p:cTn id="83" dur="2000" fill="hold"/>
                                        <p:tgtEl>
                                          <p:spTgt spid="8"/>
                                        </p:tgtEl>
                                      </p:cBhvr>
                                      <p:by x="95000" y="95000"/>
                                    </p:animScale>
                                  </p:childTnLst>
                                </p:cTn>
                              </p:par>
                              <p:par>
                                <p:cTn id="84" presetID="0" presetClass="path" presetSubtype="0" accel="50000" decel="50000" fill="hold" grpId="1" nodeType="withEffect">
                                  <p:stCondLst>
                                    <p:cond delay="0"/>
                                  </p:stCondLst>
                                  <p:childTnLst>
                                    <p:animMotion origin="layout" path="M 8.33333E-7 4.44444E-6 L -0.07257 -0.3632 " pathEditMode="relative" rAng="0" ptsTypes="AA">
                                      <p:cBhvr>
                                        <p:cTn id="85" dur="2000" fill="hold"/>
                                        <p:tgtEl>
                                          <p:spTgt spid="8"/>
                                        </p:tgtEl>
                                        <p:attrNameLst>
                                          <p:attrName>ppt_x</p:attrName>
                                          <p:attrName>ppt_y</p:attrName>
                                        </p:attrNameLst>
                                      </p:cBhvr>
                                      <p:rCtr x="-3628" y="-18171"/>
                                    </p:animMotion>
                                  </p:childTnLst>
                                </p:cTn>
                              </p:par>
                              <p:par>
                                <p:cTn id="86" presetID="10" presetClass="exit" presetSubtype="0" fill="hold" grpId="1" nodeType="withEffect">
                                  <p:stCondLst>
                                    <p:cond delay="0"/>
                                  </p:stCondLst>
                                  <p:childTnLst>
                                    <p:animEffect transition="out" filter="fade">
                                      <p:cBhvr>
                                        <p:cTn id="87" dur="1500"/>
                                        <p:tgtEl>
                                          <p:spTgt spid="3074"/>
                                        </p:tgtEl>
                                      </p:cBhvr>
                                    </p:animEffect>
                                    <p:set>
                                      <p:cBhvr>
                                        <p:cTn id="88" dur="1" fill="hold">
                                          <p:stCondLst>
                                            <p:cond delay="1499"/>
                                          </p:stCondLst>
                                        </p:cTn>
                                        <p:tgtEl>
                                          <p:spTgt spid="3074"/>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par>
                                <p:cTn id="92" presetID="6" presetClass="emph" presetSubtype="0" fill="hold" grpId="3" nodeType="withEffect">
                                  <p:stCondLst>
                                    <p:cond delay="0"/>
                                  </p:stCondLst>
                                  <p:childTnLst>
                                    <p:animScale>
                                      <p:cBhvr>
                                        <p:cTn id="93" dur="1000" fill="hold"/>
                                        <p:tgtEl>
                                          <p:spTgt spid="13"/>
                                        </p:tgtEl>
                                      </p:cBhvr>
                                      <p:by x="150000" y="150000"/>
                                    </p:animScale>
                                  </p:childTnLst>
                                </p:cTn>
                              </p:par>
                              <p:par>
                                <p:cTn id="94" presetID="6" presetClass="emph" presetSubtype="0" fill="hold" grpId="4" nodeType="withEffect">
                                  <p:stCondLst>
                                    <p:cond delay="1000"/>
                                  </p:stCondLst>
                                  <p:childTnLst>
                                    <p:animScale>
                                      <p:cBhvr>
                                        <p:cTn id="95" dur="1000" fill="hold"/>
                                        <p:tgtEl>
                                          <p:spTgt spid="13"/>
                                        </p:tgtEl>
                                      </p:cBhvr>
                                      <p:by x="63400" y="63400"/>
                                    </p:animScale>
                                  </p:childTnLst>
                                </p:cTn>
                              </p:par>
                              <p:par>
                                <p:cTn id="96" presetID="0" presetClass="path" presetSubtype="0" accel="50000" decel="50000" fill="hold" grpId="0" nodeType="withEffect">
                                  <p:stCondLst>
                                    <p:cond delay="0"/>
                                  </p:stCondLst>
                                  <p:childTnLst>
                                    <p:animMotion origin="layout" path="M 1.11111E-6 4.81481E-6 L 0.53194 -0.64838 " pathEditMode="relative" rAng="0" ptsTypes="AA">
                                      <p:cBhvr>
                                        <p:cTn id="97" dur="2000" fill="hold"/>
                                        <p:tgtEl>
                                          <p:spTgt spid="13"/>
                                        </p:tgtEl>
                                        <p:attrNameLst>
                                          <p:attrName>ppt_x</p:attrName>
                                          <p:attrName>ppt_y</p:attrName>
                                        </p:attrNameLst>
                                      </p:cBhvr>
                                      <p:rCtr x="26597" y="-32431"/>
                                    </p:animMotion>
                                  </p:childTnLst>
                                </p:cTn>
                              </p:par>
                              <p:par>
                                <p:cTn id="98" presetID="0" presetClass="exit" presetSubtype="0" fill="hold" grpId="1" nodeType="withEffect">
                                  <p:stCondLst>
                                    <p:cond delay="0"/>
                                  </p:stCondLst>
                                  <p:childTnLst>
                                    <p:set>
                                      <p:cBhvr>
                                        <p:cTn id="99" dur="1" fill="hold">
                                          <p:stCondLst>
                                            <p:cond delay="1249"/>
                                          </p:stCondLst>
                                        </p:cTn>
                                        <p:tgtEl>
                                          <p:spTgt spid="7"/>
                                        </p:tgtEl>
                                        <p:attrNameLst>
                                          <p:attrName>style.visibility</p:attrName>
                                        </p:attrNameLst>
                                      </p:cBhvr>
                                      <p:to>
                                        <p:strVal val="hidden"/>
                                      </p:to>
                                    </p:set>
                                    <p:animEffect transition="out" filter="dissolve">
                                      <p:cBhvr>
                                        <p:cTn id="100" dur="1250">
                                          <p:stCondLst>
                                            <p:cond delay="0"/>
                                          </p:stCondLst>
                                        </p:cTn>
                                        <p:tgtEl>
                                          <p:spTgt spid="7"/>
                                        </p:tgtEl>
                                      </p:cBhvr>
                                    </p:animEffect>
                                    <p:anim to="" calcmode="lin" valueType="num">
                                      <p:cBhvr>
                                        <p:cTn id="101" dur="125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102" dur="1250" fill="hold">
                                          <p:stCondLst>
                                            <p:cond delay="0"/>
                                          </p:stCondLst>
                                        </p:cTn>
                                        <p:tgtEl>
                                          <p:spTgt spid="7"/>
                                        </p:tgtEl>
                                        <p:attrNameLst>
                                          <p:attrName>ppt_h</p:attrName>
                                        </p:attrNameLst>
                                      </p:cBhvr>
                                      <p:tavLst>
                                        <p:tav tm="0">
                                          <p:val>
                                            <p:strVal val="#ppt_h"/>
                                          </p:val>
                                        </p:tav>
                                        <p:tav tm="100000">
                                          <p:val>
                                            <p:strVal val="#ppt_h*4"/>
                                          </p:val>
                                        </p:tav>
                                      </p:tavLst>
                                    </p:anim>
                                  </p:childTnLst>
                                </p:cTn>
                              </p:par>
                              <p:par>
                                <p:cTn id="103" presetID="42" presetClass="path" presetSubtype="0" accel="50000" decel="50000" fill="hold" grpId="2" nodeType="withEffect">
                                  <p:stCondLst>
                                    <p:cond delay="0"/>
                                  </p:stCondLst>
                                  <p:childTnLst>
                                    <p:animMotion origin="layout" path="M -2.22222E-6 -3.33333E-6 L -0.36389 -0.19074 " pathEditMode="relative" rAng="0" ptsTypes="AA">
                                      <p:cBhvr>
                                        <p:cTn id="104" dur="1250" fill="hold"/>
                                        <p:tgtEl>
                                          <p:spTgt spid="7"/>
                                        </p:tgtEl>
                                        <p:attrNameLst>
                                          <p:attrName>ppt_x</p:attrName>
                                          <p:attrName>ppt_y</p:attrName>
                                        </p:attrNameLst>
                                      </p:cBhvr>
                                      <p:rCtr x="-18194"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0" grpId="0"/>
      <p:bldP spid="10" grpId="1"/>
      <p:bldP spid="10" grpId="2"/>
      <p:bldP spid="12" grpId="0"/>
      <p:bldP spid="12" grpId="1"/>
      <p:bldP spid="12" grpId="2"/>
      <p:bldP spid="3074" grpId="0"/>
      <p:bldP spid="3074" grpId="1"/>
      <p:bldP spid="3074" grpId="2"/>
      <p:bldP spid="8" grpId="0"/>
      <p:bldP spid="8" grpId="1"/>
      <p:bldP spid="8" grpId="2"/>
      <p:bldP spid="8" grpId="3"/>
      <p:bldP spid="6" grpId="0"/>
      <p:bldP spid="6" grpId="1"/>
      <p:bldP spid="5" grpId="0"/>
      <p:bldP spid="5" grpId="1"/>
      <p:bldP spid="7" grpId="0"/>
      <p:bldP spid="7" grpId="1"/>
      <p:bldP spid="7" grpId="2"/>
      <p:bldP spid="13" grpId="0"/>
      <p:bldP spid="13" grpId="1"/>
      <p:bldP spid="13" grpId="3"/>
      <p:bldP spid="13" grpId="4"/>
      <p:bldP spid="15" grpId="0"/>
      <p:bldP spid="15" grpId="1"/>
      <p:bldP spid="15"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2">
            <a:extLst>
              <a:ext uri="{FF2B5EF4-FFF2-40B4-BE49-F238E27FC236}">
                <a16:creationId xmlns:a16="http://schemas.microsoft.com/office/drawing/2014/main" xmlns="" id="{85126835-82A4-4749-92A9-7FA5D2C1F557}"/>
              </a:ext>
            </a:extLst>
          </p:cNvPr>
          <p:cNvSpPr txBox="1">
            <a:spLocks noChangeArrowheads="1"/>
          </p:cNvSpPr>
          <p:nvPr/>
        </p:nvSpPr>
        <p:spPr bwMode="auto">
          <a:xfrm>
            <a:off x="6456470" y="818448"/>
            <a:ext cx="2000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the</a:t>
            </a:r>
            <a:r>
              <a:rPr lang="en-US" altLang="en-US" sz="40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 </a:t>
            </a:r>
            <a:r>
              <a:rPr lang="en-US" altLang="en-US" sz="4200" b="1"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will</a:t>
            </a:r>
            <a:endParaRPr lang="en-US" altLang="en-US" sz="42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044802" y="2060399"/>
            <a:ext cx="3137688"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drunkenness</a:t>
            </a:r>
          </a:p>
        </p:txBody>
      </p:sp>
      <p:sp>
        <p:nvSpPr>
          <p:cNvPr id="10" name="Freeform 9"/>
          <p:cNvSpPr/>
          <p:nvPr/>
        </p:nvSpPr>
        <p:spPr>
          <a:xfrm>
            <a:off x="0" y="1318260"/>
            <a:ext cx="5615940" cy="3541684"/>
          </a:xfrm>
          <a:custGeom>
            <a:avLst/>
            <a:gdLst>
              <a:gd name="connsiteX0" fmla="*/ 3368842 w 3705727"/>
              <a:gd name="connsiteY0" fmla="*/ 2342147 h 2342147"/>
              <a:gd name="connsiteX1" fmla="*/ 4011 w 3705727"/>
              <a:gd name="connsiteY1" fmla="*/ 2338137 h 2342147"/>
              <a:gd name="connsiteX2" fmla="*/ 0 w 3705727"/>
              <a:gd name="connsiteY2" fmla="*/ 0 h 2342147"/>
              <a:gd name="connsiteX3" fmla="*/ 3701716 w 3705727"/>
              <a:gd name="connsiteY3" fmla="*/ 0 h 2342147"/>
              <a:gd name="connsiteX4" fmla="*/ 3705727 w 3705727"/>
              <a:gd name="connsiteY4" fmla="*/ 1880937 h 2342147"/>
              <a:gd name="connsiteX5" fmla="*/ 3593432 w 3705727"/>
              <a:gd name="connsiteY5" fmla="*/ 1913021 h 2342147"/>
              <a:gd name="connsiteX6" fmla="*/ 3513221 w 3705727"/>
              <a:gd name="connsiteY6" fmla="*/ 1949115 h 2342147"/>
              <a:gd name="connsiteX7" fmla="*/ 3449053 w 3705727"/>
              <a:gd name="connsiteY7" fmla="*/ 2017294 h 2342147"/>
              <a:gd name="connsiteX8" fmla="*/ 3416969 w 3705727"/>
              <a:gd name="connsiteY8" fmla="*/ 2077452 h 2342147"/>
              <a:gd name="connsiteX9" fmla="*/ 3392905 w 3705727"/>
              <a:gd name="connsiteY9" fmla="*/ 2145631 h 2342147"/>
              <a:gd name="connsiteX10" fmla="*/ 3376863 w 3705727"/>
              <a:gd name="connsiteY10" fmla="*/ 2213810 h 2342147"/>
              <a:gd name="connsiteX11" fmla="*/ 3380874 w 3705727"/>
              <a:gd name="connsiteY11" fmla="*/ 2261937 h 2342147"/>
              <a:gd name="connsiteX12" fmla="*/ 3368842 w 3705727"/>
              <a:gd name="connsiteY12" fmla="*/ 2342147 h 2342147"/>
              <a:gd name="connsiteX0" fmla="*/ 3368842 w 3705727"/>
              <a:gd name="connsiteY0" fmla="*/ 2342147 h 2342147"/>
              <a:gd name="connsiteX1" fmla="*/ 4011 w 3705727"/>
              <a:gd name="connsiteY1" fmla="*/ 2338137 h 2342147"/>
              <a:gd name="connsiteX2" fmla="*/ 0 w 3705727"/>
              <a:gd name="connsiteY2" fmla="*/ 0 h 2342147"/>
              <a:gd name="connsiteX3" fmla="*/ 3701716 w 3705727"/>
              <a:gd name="connsiteY3" fmla="*/ 0 h 2342147"/>
              <a:gd name="connsiteX4" fmla="*/ 2466963 w 3705727"/>
              <a:gd name="connsiteY4" fmla="*/ 475404 h 2342147"/>
              <a:gd name="connsiteX5" fmla="*/ 3705727 w 3705727"/>
              <a:gd name="connsiteY5" fmla="*/ 1880937 h 2342147"/>
              <a:gd name="connsiteX6" fmla="*/ 3593432 w 3705727"/>
              <a:gd name="connsiteY6" fmla="*/ 1913021 h 2342147"/>
              <a:gd name="connsiteX7" fmla="*/ 3513221 w 3705727"/>
              <a:gd name="connsiteY7" fmla="*/ 1949115 h 2342147"/>
              <a:gd name="connsiteX8" fmla="*/ 3449053 w 3705727"/>
              <a:gd name="connsiteY8" fmla="*/ 2017294 h 2342147"/>
              <a:gd name="connsiteX9" fmla="*/ 3416969 w 3705727"/>
              <a:gd name="connsiteY9" fmla="*/ 2077452 h 2342147"/>
              <a:gd name="connsiteX10" fmla="*/ 3392905 w 3705727"/>
              <a:gd name="connsiteY10" fmla="*/ 2145631 h 2342147"/>
              <a:gd name="connsiteX11" fmla="*/ 3376863 w 3705727"/>
              <a:gd name="connsiteY11" fmla="*/ 2213810 h 2342147"/>
              <a:gd name="connsiteX12" fmla="*/ 3380874 w 3705727"/>
              <a:gd name="connsiteY12" fmla="*/ 2261937 h 2342147"/>
              <a:gd name="connsiteX13" fmla="*/ 3368842 w 3705727"/>
              <a:gd name="connsiteY13" fmla="*/ 2342147 h 2342147"/>
              <a:gd name="connsiteX0" fmla="*/ 3368842 w 3705727"/>
              <a:gd name="connsiteY0" fmla="*/ 2342147 h 2342147"/>
              <a:gd name="connsiteX1" fmla="*/ 4011 w 3705727"/>
              <a:gd name="connsiteY1" fmla="*/ 2338137 h 2342147"/>
              <a:gd name="connsiteX2" fmla="*/ 0 w 3705727"/>
              <a:gd name="connsiteY2" fmla="*/ 0 h 2342147"/>
              <a:gd name="connsiteX3" fmla="*/ 2433865 w 3705727"/>
              <a:gd name="connsiteY3" fmla="*/ 0 h 2342147"/>
              <a:gd name="connsiteX4" fmla="*/ 2466963 w 3705727"/>
              <a:gd name="connsiteY4" fmla="*/ 475404 h 2342147"/>
              <a:gd name="connsiteX5" fmla="*/ 3705727 w 3705727"/>
              <a:gd name="connsiteY5" fmla="*/ 1880937 h 2342147"/>
              <a:gd name="connsiteX6" fmla="*/ 3593432 w 3705727"/>
              <a:gd name="connsiteY6" fmla="*/ 1913021 h 2342147"/>
              <a:gd name="connsiteX7" fmla="*/ 3513221 w 3705727"/>
              <a:gd name="connsiteY7" fmla="*/ 1949115 h 2342147"/>
              <a:gd name="connsiteX8" fmla="*/ 3449053 w 3705727"/>
              <a:gd name="connsiteY8" fmla="*/ 2017294 h 2342147"/>
              <a:gd name="connsiteX9" fmla="*/ 3416969 w 3705727"/>
              <a:gd name="connsiteY9" fmla="*/ 2077452 h 2342147"/>
              <a:gd name="connsiteX10" fmla="*/ 3392905 w 3705727"/>
              <a:gd name="connsiteY10" fmla="*/ 2145631 h 2342147"/>
              <a:gd name="connsiteX11" fmla="*/ 3376863 w 3705727"/>
              <a:gd name="connsiteY11" fmla="*/ 2213810 h 2342147"/>
              <a:gd name="connsiteX12" fmla="*/ 3380874 w 3705727"/>
              <a:gd name="connsiteY12" fmla="*/ 2261937 h 2342147"/>
              <a:gd name="connsiteX13" fmla="*/ 3368842 w 3705727"/>
              <a:gd name="connsiteY13" fmla="*/ 2342147 h 23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5727" h="2342147">
                <a:moveTo>
                  <a:pt x="3368842" y="2342147"/>
                </a:moveTo>
                <a:lnTo>
                  <a:pt x="4011" y="2338137"/>
                </a:lnTo>
                <a:lnTo>
                  <a:pt x="0" y="0"/>
                </a:lnTo>
                <a:lnTo>
                  <a:pt x="2433865" y="0"/>
                </a:lnTo>
                <a:cubicBezTo>
                  <a:pt x="2432168" y="487609"/>
                  <a:pt x="2468660" y="-12205"/>
                  <a:pt x="2466963" y="475404"/>
                </a:cubicBezTo>
                <a:lnTo>
                  <a:pt x="3705727" y="1880937"/>
                </a:lnTo>
                <a:lnTo>
                  <a:pt x="3593432" y="1913021"/>
                </a:lnTo>
                <a:lnTo>
                  <a:pt x="3513221" y="1949115"/>
                </a:lnTo>
                <a:lnTo>
                  <a:pt x="3449053" y="2017294"/>
                </a:lnTo>
                <a:lnTo>
                  <a:pt x="3416969" y="2077452"/>
                </a:lnTo>
                <a:lnTo>
                  <a:pt x="3392905" y="2145631"/>
                </a:lnTo>
                <a:lnTo>
                  <a:pt x="3376863" y="2213810"/>
                </a:lnTo>
                <a:lnTo>
                  <a:pt x="3380874" y="2261937"/>
                </a:lnTo>
                <a:lnTo>
                  <a:pt x="3368842" y="2342147"/>
                </a:lnTo>
                <a:close/>
              </a:path>
            </a:pathLst>
          </a:custGeom>
          <a:blipFill dpi="0" rotWithShape="1">
            <a:blip r:embed="rId4">
              <a:alphaModFix amt="8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930960" y="2027427"/>
            <a:ext cx="33682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drunkenness</a:t>
            </a:r>
          </a:p>
        </p:txBody>
      </p:sp>
      <p:sp>
        <p:nvSpPr>
          <p:cNvPr id="5" name="Title 1"/>
          <p:cNvSpPr txBox="1">
            <a:spLocks/>
          </p:cNvSpPr>
          <p:nvPr/>
        </p:nvSpPr>
        <p:spPr>
          <a:xfrm>
            <a:off x="671330" y="4591147"/>
            <a:ext cx="51854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run with them</a:t>
            </a:r>
          </a:p>
        </p:txBody>
      </p:sp>
      <p:sp>
        <p:nvSpPr>
          <p:cNvPr id="7" name="Rectangle 2"/>
          <p:cNvSpPr txBox="1">
            <a:spLocks noChangeArrowheads="1"/>
          </p:cNvSpPr>
          <p:nvPr/>
        </p:nvSpPr>
        <p:spPr bwMode="auto">
          <a:xfrm>
            <a:off x="3597222" y="2057020"/>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lusts</a:t>
            </a:r>
          </a:p>
        </p:txBody>
      </p:sp>
      <p:sp>
        <p:nvSpPr>
          <p:cNvPr id="3074" name="Rectangle 2"/>
          <p:cNvSpPr>
            <a:spLocks noGrp="1" noChangeArrowheads="1"/>
          </p:cNvSpPr>
          <p:nvPr>
            <p:ph type="title"/>
          </p:nvPr>
        </p:nvSpPr>
        <p:spPr>
          <a:xfrm>
            <a:off x="381000" y="304800"/>
            <a:ext cx="84582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we have spent enough of          our past lifetime in doing the will     of the Gentiles -- when we walked   in lewdness, lusts, drunkenness, revelries, drinking parties, and abominable idolatries. In regard to these, they think it strange that you do not run with them in the same flood of dissipation, speaking evil    of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4:3-4 </a:t>
            </a:r>
          </a:p>
        </p:txBody>
      </p:sp>
      <p:sp>
        <p:nvSpPr>
          <p:cNvPr id="6" name="Rectangle 2"/>
          <p:cNvSpPr txBox="1">
            <a:spLocks noChangeArrowheads="1"/>
          </p:cNvSpPr>
          <p:nvPr/>
        </p:nvSpPr>
        <p:spPr bwMode="auto">
          <a:xfrm>
            <a:off x="3616108" y="2056565"/>
            <a:ext cx="13716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lust</a:t>
            </a:r>
          </a:p>
        </p:txBody>
      </p:sp>
      <p:sp>
        <p:nvSpPr>
          <p:cNvPr id="12" name="Rectangle 12">
            <a:extLst>
              <a:ext uri="{FF2B5EF4-FFF2-40B4-BE49-F238E27FC236}">
                <a16:creationId xmlns:a16="http://schemas.microsoft.com/office/drawing/2014/main" xmlns="" id="{B68DD041-5A5B-40CC-BB6B-F5D24BA3F9B3}"/>
              </a:ext>
            </a:extLst>
          </p:cNvPr>
          <p:cNvSpPr>
            <a:spLocks noChangeArrowheads="1"/>
          </p:cNvSpPr>
          <p:nvPr/>
        </p:nvSpPr>
        <p:spPr bwMode="auto">
          <a:xfrm>
            <a:off x="6595523" y="1364284"/>
            <a:ext cx="145142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200" b="1" dirty="0">
                <a:solidFill>
                  <a:srgbClr val="66FF33"/>
                </a:solidFill>
                <a:effectLst>
                  <a:glow rad="50800">
                    <a:schemeClr val="tx1"/>
                  </a:glow>
                </a:effectLst>
                <a:latin typeface="Calibri" panose="020F0502020204030204" pitchFamily="34" charset="0"/>
              </a:rPr>
              <a:t>walk</a:t>
            </a:r>
            <a:endParaRPr lang="en-US" altLang="en-US" sz="4200" b="1" i="1" dirty="0">
              <a:solidFill>
                <a:srgbClr val="66FF33"/>
              </a:solidFill>
              <a:effectLst>
                <a:glow rad="50800">
                  <a:schemeClr val="tx1"/>
                </a:glow>
              </a:effectLst>
              <a:latin typeface="Calibri" panose="020F0502020204030204" pitchFamily="34" charset="0"/>
            </a:endParaRPr>
          </a:p>
        </p:txBody>
      </p:sp>
      <p:sp>
        <p:nvSpPr>
          <p:cNvPr id="13" name="Rectangle 12">
            <a:extLst>
              <a:ext uri="{FF2B5EF4-FFF2-40B4-BE49-F238E27FC236}">
                <a16:creationId xmlns:a16="http://schemas.microsoft.com/office/drawing/2014/main" xmlns="" id="{41AC2880-B92E-44F3-B9BD-FA965CED9592}"/>
              </a:ext>
            </a:extLst>
          </p:cNvPr>
          <p:cNvSpPr>
            <a:spLocks noChangeArrowheads="1"/>
          </p:cNvSpPr>
          <p:nvPr/>
        </p:nvSpPr>
        <p:spPr bwMode="auto">
          <a:xfrm>
            <a:off x="859094" y="200472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13">
            <a:extLst>
              <a:ext uri="{FF2B5EF4-FFF2-40B4-BE49-F238E27FC236}">
                <a16:creationId xmlns:a16="http://schemas.microsoft.com/office/drawing/2014/main" xmlns="" id="{3210E053-8D45-4465-B2E2-364B7C8E25F6}"/>
              </a:ext>
            </a:extLst>
          </p:cNvPr>
          <p:cNvSpPr>
            <a:spLocks noChangeArrowheads="1"/>
          </p:cNvSpPr>
          <p:nvPr/>
        </p:nvSpPr>
        <p:spPr bwMode="auto">
          <a:xfrm>
            <a:off x="857549" y="200273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hidden="1"/>
          <p:cNvSpPr txBox="1">
            <a:spLocks noChangeArrowheads="1"/>
          </p:cNvSpPr>
          <p:nvPr/>
        </p:nvSpPr>
        <p:spPr bwMode="auto">
          <a:xfrm>
            <a:off x="2841172" y="2709707"/>
            <a:ext cx="131717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lust</a:t>
            </a:r>
          </a:p>
        </p:txBody>
      </p:sp>
    </p:spTree>
    <p:extLst>
      <p:ext uri="{BB962C8B-B14F-4D97-AF65-F5344CB8AC3E}">
        <p14:creationId xmlns:p14="http://schemas.microsoft.com/office/powerpoint/2010/main" val="247946527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3.33333E-6 -3.33333E-6 L 0.08784 0.16065 " pathEditMode="relative" rAng="0" ptsTypes="AA">
                                      <p:cBhvr>
                                        <p:cTn id="10" dur="1000" spd="-100000" fill="hold"/>
                                        <p:tgtEl>
                                          <p:spTgt spid="3074"/>
                                        </p:tgtEl>
                                        <p:attrNameLst>
                                          <p:attrName>ppt_x</p:attrName>
                                          <p:attrName>ppt_y</p:attrName>
                                        </p:attrNameLst>
                                      </p:cBhvr>
                                      <p:rCtr x="4392" y="8032"/>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par>
                                <p:cTn id="15" presetID="10" presetClass="exit" presetSubtype="0" fill="hold" grpId="2"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0"/>
                                  </p:stCondLst>
                                  <p:childTnLst>
                                    <p:set>
                                      <p:cBhvr override="childStyle">
                                        <p:cTn id="32" dur="500" fill="hold"/>
                                        <p:tgtEl>
                                          <p:spTgt spid="4"/>
                                        </p:tgtEl>
                                        <p:attrNameLst>
                                          <p:attrName>style.textDecorationUnderline</p:attrName>
                                        </p:attrNameLst>
                                      </p:cBhvr>
                                      <p:to>
                                        <p:strVal val="true"/>
                                      </p:to>
                                    </p:set>
                                  </p:childTnLst>
                                </p:cTn>
                              </p:par>
                            </p:childTnLst>
                          </p:cTn>
                        </p:par>
                        <p:par>
                          <p:cTn id="33" fill="hold">
                            <p:stCondLst>
                              <p:cond delay="500"/>
                            </p:stCondLst>
                            <p:childTnLst>
                              <p:par>
                                <p:cTn id="34" presetID="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stCondLst>
                                            <p:cond delay="0"/>
                                          </p:stCondLst>
                                        </p:cTn>
                                        <p:tgtEl>
                                          <p:spTgt spid="13"/>
                                        </p:tgtEl>
                                      </p:cBhvr>
                                    </p:animEffect>
                                    <p:anim to="" calcmode="lin" valueType="num">
                                      <p:cBhvr>
                                        <p:cTn id="3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stCondLst>
                                            <p:cond delay="0"/>
                                          </p:stCondLst>
                                        </p:cTn>
                                        <p:tgtEl>
                                          <p:spTgt spid="14"/>
                                        </p:tgtEl>
                                      </p:cBhvr>
                                    </p:animEffect>
                                    <p:anim to="" calcmode="lin" valueType="num">
                                      <p:cBhvr>
                                        <p:cTn id="44"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750"/>
                                        <p:tgtEl>
                                          <p:spTgt spid="5"/>
                                        </p:tgtEl>
                                      </p:cBhvr>
                                    </p:animEffect>
                                  </p:childTnLst>
                                </p:cTn>
                              </p:par>
                              <p:par>
                                <p:cTn id="51" presetID="18" presetClass="emph" presetSubtype="0" fill="hold" grpId="1" nodeType="withEffect">
                                  <p:stCondLst>
                                    <p:cond delay="0"/>
                                  </p:stCondLst>
                                  <p:childTnLst>
                                    <p:set>
                                      <p:cBhvr override="childStyle">
                                        <p:cTn id="52" dur="750" fill="hold"/>
                                        <p:tgtEl>
                                          <p:spTgt spid="5"/>
                                        </p:tgtEl>
                                        <p:attrNameLst>
                                          <p:attrName>style.textDecorationUnderline</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250"/>
                                        <p:tgtEl>
                                          <p:spTgt spid="6"/>
                                        </p:tgtEl>
                                      </p:cBhvr>
                                    </p:animEffect>
                                  </p:childTnLst>
                                </p:cTn>
                              </p:par>
                              <p:par>
                                <p:cTn id="58" presetID="6" presetClass="emph" presetSubtype="0" fill="hold" grpId="2" nodeType="withEffect">
                                  <p:stCondLst>
                                    <p:cond delay="0"/>
                                  </p:stCondLst>
                                  <p:childTnLst>
                                    <p:animScale>
                                      <p:cBhvr>
                                        <p:cTn id="59" dur="2000" fill="hold"/>
                                        <p:tgtEl>
                                          <p:spTgt spid="6"/>
                                        </p:tgtEl>
                                      </p:cBhvr>
                                      <p:by x="95000" y="95000"/>
                                    </p:animScale>
                                  </p:childTnLst>
                                </p:cTn>
                              </p:par>
                              <p:par>
                                <p:cTn id="60" presetID="0" presetClass="path" presetSubtype="0" accel="50000" decel="50000" fill="hold" grpId="1" nodeType="withEffect">
                                  <p:stCondLst>
                                    <p:cond delay="0"/>
                                  </p:stCondLst>
                                  <p:childTnLst>
                                    <p:animMotion origin="layout" path="M 0.00191 -0.00069 L -0.0875 0.09491 " pathEditMode="relative" rAng="0" ptsTypes="AA">
                                      <p:cBhvr>
                                        <p:cTn id="61" dur="2000" fill="hold"/>
                                        <p:tgtEl>
                                          <p:spTgt spid="6"/>
                                        </p:tgtEl>
                                        <p:attrNameLst>
                                          <p:attrName>ppt_x</p:attrName>
                                          <p:attrName>ppt_y</p:attrName>
                                        </p:attrNameLst>
                                      </p:cBhvr>
                                      <p:rCtr x="-4479" y="4769"/>
                                    </p:animMotion>
                                  </p:childTnLst>
                                </p:cTn>
                              </p:par>
                              <p:par>
                                <p:cTn id="62" presetID="10" presetClass="exit" presetSubtype="0" fill="hold" grpId="1" nodeType="withEffect">
                                  <p:stCondLst>
                                    <p:cond delay="0"/>
                                  </p:stCondLst>
                                  <p:childTnLst>
                                    <p:animEffect transition="out" filter="fade">
                                      <p:cBhvr>
                                        <p:cTn id="63" dur="1500"/>
                                        <p:tgtEl>
                                          <p:spTgt spid="3074"/>
                                        </p:tgtEl>
                                      </p:cBhvr>
                                    </p:animEffect>
                                    <p:set>
                                      <p:cBhvr>
                                        <p:cTn id="64" dur="1" fill="hold">
                                          <p:stCondLst>
                                            <p:cond delay="149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100"/>
                                        <p:tgtEl>
                                          <p:spTgt spid="9"/>
                                        </p:tgtEl>
                                      </p:cBhvr>
                                    </p:animEffect>
                                  </p:childTnLst>
                                </p:cTn>
                              </p:par>
                              <p:par>
                                <p:cTn id="80" presetID="8" presetClass="emph" presetSubtype="0" fill="hold" grpId="1" nodeType="withEffect">
                                  <p:stCondLst>
                                    <p:cond delay="0"/>
                                  </p:stCondLst>
                                  <p:childTnLst>
                                    <p:animRot by="1980000">
                                      <p:cBhvr>
                                        <p:cTn id="81" dur="2000" fill="hold"/>
                                        <p:tgtEl>
                                          <p:spTgt spid="9"/>
                                        </p:tgtEl>
                                        <p:attrNameLst>
                                          <p:attrName>r</p:attrName>
                                        </p:attrNameLst>
                                      </p:cBhvr>
                                    </p:animRot>
                                  </p:childTnLst>
                                </p:cTn>
                              </p:par>
                              <p:par>
                                <p:cTn id="82" presetID="0" presetClass="path" presetSubtype="0" accel="58000" decel="42000" fill="hold" grpId="2" nodeType="withEffect">
                                  <p:stCondLst>
                                    <p:cond delay="0"/>
                                  </p:stCondLst>
                                  <p:childTnLst>
                                    <p:animMotion origin="layout" path="M -3.88889E-6 -2.12766E-6 C 0.00521 0.0074 0.02136 0.02822 0.03125 0.04464 C 0.04115 0.06106 0.05296 0.0754 0.05903 0.09852 C 0.06511 0.12165 0.06962 0.15125 0.06789 0.18293 C 0.06615 0.21462 0.06181 0.25278 0.04896 0.28909 C 0.03612 0.3254 0.00278 0.37743 -0.00937 0.40056 " pathEditMode="relative" rAng="0" ptsTypes="aaaaaa">
                                      <p:cBhvr>
                                        <p:cTn id="83" dur="2000" fill="hold"/>
                                        <p:tgtEl>
                                          <p:spTgt spid="9"/>
                                        </p:tgtEl>
                                        <p:attrNameLst>
                                          <p:attrName>ppt_x</p:attrName>
                                          <p:attrName>ppt_y</p:attrName>
                                        </p:attrNameLst>
                                      </p:cBhvr>
                                      <p:rCtr x="3003" y="20028"/>
                                    </p:animMotion>
                                  </p:childTnLst>
                                </p:cTn>
                              </p:par>
                              <p:par>
                                <p:cTn id="84" presetID="3" presetClass="emph" presetSubtype="2" fill="hold" grpId="2" nodeType="withEffect">
                                  <p:stCondLst>
                                    <p:cond delay="0"/>
                                  </p:stCondLst>
                                  <p:childTnLst>
                                    <p:animClr clrSpc="rgb" dir="cw">
                                      <p:cBhvr override="childStyle">
                                        <p:cTn id="85" dur="2000" fill="hold"/>
                                        <p:tgtEl>
                                          <p:spTgt spid="12"/>
                                        </p:tgtEl>
                                        <p:attrNameLst>
                                          <p:attrName>style.color</p:attrName>
                                        </p:attrNameLst>
                                      </p:cBhvr>
                                      <p:to>
                                        <a:srgbClr val="FF0000"/>
                                      </p:to>
                                    </p:animClr>
                                  </p:childTnLst>
                                </p:cTn>
                              </p:par>
                              <p:par>
                                <p:cTn id="86" presetID="42" presetClass="path" presetSubtype="0" accel="50000" decel="50000" fill="hold" grpId="3" nodeType="withEffect">
                                  <p:stCondLst>
                                    <p:cond delay="0"/>
                                  </p:stCondLst>
                                  <p:childTnLst>
                                    <p:animMotion origin="layout" path="M -4.44444E-6 2.96296E-6 L 0.02535 0.23727 " pathEditMode="relative" rAng="0" ptsTypes="AA">
                                      <p:cBhvr>
                                        <p:cTn id="87" dur="2000" fill="hold"/>
                                        <p:tgtEl>
                                          <p:spTgt spid="12"/>
                                        </p:tgtEl>
                                        <p:attrNameLst>
                                          <p:attrName>ppt_x</p:attrName>
                                          <p:attrName>ppt_y</p:attrName>
                                        </p:attrNameLst>
                                      </p:cBhvr>
                                      <p:rCtr x="1267" y="11852"/>
                                    </p:animMotion>
                                  </p:child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3" nodeType="clickEffect">
                                  <p:stCondLst>
                                    <p:cond delay="0"/>
                                  </p:stCondLst>
                                  <p:childTnLst>
                                    <p:animMotion origin="layout" path="M -0.00937 0.40056 L -0.29722 0.1457 " pathEditMode="relative" rAng="0" ptsTypes="AA">
                                      <p:cBhvr>
                                        <p:cTn id="91" dur="2000" fill="hold"/>
                                        <p:tgtEl>
                                          <p:spTgt spid="9"/>
                                        </p:tgtEl>
                                        <p:attrNameLst>
                                          <p:attrName>ppt_x</p:attrName>
                                          <p:attrName>ppt_y</p:attrName>
                                        </p:attrNameLst>
                                      </p:cBhvr>
                                      <p:rCtr x="-14392" y="-12743"/>
                                    </p:animMotion>
                                  </p:childTnLst>
                                </p:cTn>
                              </p:par>
                              <p:par>
                                <p:cTn id="92" presetID="22" presetClass="exit" presetSubtype="8" fill="hold" grpId="4" nodeType="withEffect">
                                  <p:stCondLst>
                                    <p:cond delay="1250"/>
                                  </p:stCondLst>
                                  <p:childTnLst>
                                    <p:animEffect transition="out" filter="wipe(left)">
                                      <p:cBhvr>
                                        <p:cTn id="93" dur="750"/>
                                        <p:tgtEl>
                                          <p:spTgt spid="9"/>
                                        </p:tgtEl>
                                      </p:cBhvr>
                                    </p:animEffect>
                                    <p:set>
                                      <p:cBhvr>
                                        <p:cTn id="94" dur="1" fill="hold">
                                          <p:stCondLst>
                                            <p:cond delay="749"/>
                                          </p:stCondLst>
                                        </p:cTn>
                                        <p:tgtEl>
                                          <p:spTgt spid="9"/>
                                        </p:tgtEl>
                                        <p:attrNameLst>
                                          <p:attrName>style.visibility</p:attrName>
                                        </p:attrNameLst>
                                      </p:cBhvr>
                                      <p:to>
                                        <p:strVal val="hidden"/>
                                      </p:to>
                                    </p:set>
                                  </p:childTnLst>
                                </p:cTn>
                              </p:par>
                              <p:par>
                                <p:cTn id="95" presetID="42" presetClass="exit" presetSubtype="0" fill="hold" grpId="1" nodeType="withEffect">
                                  <p:stCondLst>
                                    <p:cond delay="750"/>
                                  </p:stCondLst>
                                  <p:childTnLst>
                                    <p:animEffect transition="out" filter="fade">
                                      <p:cBhvr>
                                        <p:cTn id="96" dur="1000"/>
                                        <p:tgtEl>
                                          <p:spTgt spid="12"/>
                                        </p:tgtEl>
                                      </p:cBhvr>
                                    </p:animEffect>
                                    <p:anim calcmode="lin" valueType="num">
                                      <p:cBhvr>
                                        <p:cTn id="97" dur="1000"/>
                                        <p:tgtEl>
                                          <p:spTgt spid="12"/>
                                        </p:tgtEl>
                                        <p:attrNameLst>
                                          <p:attrName>ppt_x</p:attrName>
                                        </p:attrNameLst>
                                      </p:cBhvr>
                                      <p:tavLst>
                                        <p:tav tm="0">
                                          <p:val>
                                            <p:strVal val="ppt_x"/>
                                          </p:val>
                                        </p:tav>
                                        <p:tav tm="100000">
                                          <p:val>
                                            <p:strVal val="ppt_x"/>
                                          </p:val>
                                        </p:tav>
                                      </p:tavLst>
                                    </p:anim>
                                    <p:anim calcmode="lin" valueType="num">
                                      <p:cBhvr>
                                        <p:cTn id="98" dur="1000"/>
                                        <p:tgtEl>
                                          <p:spTgt spid="12"/>
                                        </p:tgtEl>
                                        <p:attrNameLst>
                                          <p:attrName>ppt_y</p:attrName>
                                        </p:attrNameLst>
                                      </p:cBhvr>
                                      <p:tavLst>
                                        <p:tav tm="0">
                                          <p:val>
                                            <p:strVal val="ppt_y"/>
                                          </p:val>
                                        </p:tav>
                                        <p:tav tm="100000">
                                          <p:val>
                                            <p:strVal val="ppt_y+.1"/>
                                          </p:val>
                                        </p:tav>
                                      </p:tavLst>
                                    </p:anim>
                                    <p:set>
                                      <p:cBhvr>
                                        <p:cTn id="99"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2"/>
      <p:bldP spid="9" grpId="0"/>
      <p:bldP spid="9" grpId="1"/>
      <p:bldP spid="9" grpId="2"/>
      <p:bldP spid="9" grpId="3"/>
      <p:bldP spid="9" grpId="4"/>
      <p:bldP spid="4" grpId="0"/>
      <p:bldP spid="4" grpId="1"/>
      <p:bldP spid="4" grpId="2"/>
      <p:bldP spid="5" grpId="0"/>
      <p:bldP spid="5" grpId="1"/>
      <p:bldP spid="5" grpId="2"/>
      <p:bldP spid="7" grpId="0"/>
      <p:bldP spid="3074" grpId="0"/>
      <p:bldP spid="3074" grpId="1"/>
      <p:bldP spid="3074" grpId="2"/>
      <p:bldP spid="6" grpId="0"/>
      <p:bldP spid="6" grpId="1"/>
      <p:bldP spid="6" grpId="2"/>
      <p:bldP spid="12" grpId="0"/>
      <p:bldP spid="12" grpId="1"/>
      <p:bldP spid="12" grpId="2"/>
      <p:bldP spid="12" grpId="3"/>
      <p:bldP spid="13" grpId="0"/>
      <p:bldP spid="13" grpId="1"/>
      <p:bldP spid="14" grpId="0"/>
      <p:bldP spid="1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065" t="9638" r="5573"/>
          <a:stretch/>
        </p:blipFill>
        <p:spPr>
          <a:xfrm>
            <a:off x="0" y="0"/>
            <a:ext cx="9144000" cy="6858000"/>
          </a:xfrm>
          <a:prstGeom prst="rect">
            <a:avLst/>
          </a:prstGeom>
        </p:spPr>
      </p:pic>
      <p:sp>
        <p:nvSpPr>
          <p:cNvPr id="11" name="Title 1">
            <a:extLst>
              <a:ext uri="{FF2B5EF4-FFF2-40B4-BE49-F238E27FC236}">
                <a16:creationId xmlns:a16="http://schemas.microsoft.com/office/drawing/2014/main" xmlns="" id="{CAF31FE9-42FD-4544-A7C3-A07F50840EC8}"/>
              </a:ext>
            </a:extLst>
          </p:cNvPr>
          <p:cNvSpPr txBox="1">
            <a:spLocks/>
          </p:cNvSpPr>
          <p:nvPr/>
        </p:nvSpPr>
        <p:spPr>
          <a:xfrm>
            <a:off x="1773752" y="5262506"/>
            <a:ext cx="1973943" cy="6473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will</a:t>
            </a:r>
          </a:p>
        </p:txBody>
      </p:sp>
      <p:sp>
        <p:nvSpPr>
          <p:cNvPr id="15" name="Title 1">
            <a:extLst>
              <a:ext uri="{FF2B5EF4-FFF2-40B4-BE49-F238E27FC236}">
                <a16:creationId xmlns:a16="http://schemas.microsoft.com/office/drawing/2014/main" xmlns="" id="{28C69A24-F4AB-4344-A8AD-A2F6BCD7EEEE}"/>
              </a:ext>
            </a:extLst>
          </p:cNvPr>
          <p:cNvSpPr txBox="1">
            <a:spLocks/>
          </p:cNvSpPr>
          <p:nvPr/>
        </p:nvSpPr>
        <p:spPr>
          <a:xfrm>
            <a:off x="1014585" y="1465871"/>
            <a:ext cx="43542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 of the Father</a:t>
            </a:r>
          </a:p>
        </p:txBody>
      </p:sp>
      <p:sp>
        <p:nvSpPr>
          <p:cNvPr id="3074" name="Rectangle 2"/>
          <p:cNvSpPr>
            <a:spLocks noGrp="1" noChangeArrowheads="1"/>
          </p:cNvSpPr>
          <p:nvPr>
            <p:ph type="title"/>
          </p:nvPr>
        </p:nvSpPr>
        <p:spPr>
          <a:xfrm>
            <a:off x="381000" y="304800"/>
            <a:ext cx="84582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2:15-17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2841172" y="2709707"/>
            <a:ext cx="131717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lust</a:t>
            </a:r>
          </a:p>
        </p:txBody>
      </p:sp>
      <p:sp>
        <p:nvSpPr>
          <p:cNvPr id="8" name="Rectangle 2"/>
          <p:cNvSpPr txBox="1">
            <a:spLocks noChangeArrowheads="1"/>
          </p:cNvSpPr>
          <p:nvPr/>
        </p:nvSpPr>
        <p:spPr bwMode="auto">
          <a:xfrm>
            <a:off x="3718781" y="3310927"/>
            <a:ext cx="153488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lust</a:t>
            </a:r>
          </a:p>
        </p:txBody>
      </p:sp>
      <p:sp>
        <p:nvSpPr>
          <p:cNvPr id="9" name="Rectangle 2"/>
          <p:cNvSpPr txBox="1">
            <a:spLocks noChangeArrowheads="1"/>
          </p:cNvSpPr>
          <p:nvPr/>
        </p:nvSpPr>
        <p:spPr bwMode="auto">
          <a:xfrm>
            <a:off x="3718781" y="3310927"/>
            <a:ext cx="153488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lust</a:t>
            </a:r>
          </a:p>
        </p:txBody>
      </p:sp>
      <p:sp>
        <p:nvSpPr>
          <p:cNvPr id="10" name="Rectangle 2"/>
          <p:cNvSpPr txBox="1">
            <a:spLocks noChangeArrowheads="1"/>
          </p:cNvSpPr>
          <p:nvPr/>
        </p:nvSpPr>
        <p:spPr bwMode="auto">
          <a:xfrm>
            <a:off x="3718781" y="3310927"/>
            <a:ext cx="153488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lust</a:t>
            </a:r>
          </a:p>
        </p:txBody>
      </p:sp>
      <p:sp>
        <p:nvSpPr>
          <p:cNvPr id="7" name="Rectangle 2" hidden="1"/>
          <p:cNvSpPr txBox="1">
            <a:spLocks noChangeArrowheads="1"/>
          </p:cNvSpPr>
          <p:nvPr/>
        </p:nvSpPr>
        <p:spPr bwMode="auto">
          <a:xfrm>
            <a:off x="3718781" y="3310927"/>
            <a:ext cx="153488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lust</a:t>
            </a:r>
          </a:p>
        </p:txBody>
      </p:sp>
      <p:sp>
        <p:nvSpPr>
          <p:cNvPr id="12" name="Rectangle 11">
            <a:extLst>
              <a:ext uri="{FF2B5EF4-FFF2-40B4-BE49-F238E27FC236}">
                <a16:creationId xmlns:a16="http://schemas.microsoft.com/office/drawing/2014/main" xmlns="" id="{A596083A-7563-47F3-927B-8E6DB477C681}"/>
              </a:ext>
            </a:extLst>
          </p:cNvPr>
          <p:cNvSpPr>
            <a:spLocks noChangeArrowheads="1"/>
          </p:cNvSpPr>
          <p:nvPr/>
        </p:nvSpPr>
        <p:spPr bwMode="auto">
          <a:xfrm>
            <a:off x="7962900" y="23298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12">
            <a:extLst>
              <a:ext uri="{FF2B5EF4-FFF2-40B4-BE49-F238E27FC236}">
                <a16:creationId xmlns:a16="http://schemas.microsoft.com/office/drawing/2014/main" xmlns="" id="{3EC0F301-4878-4BB5-A558-7FCA4436EEEA}"/>
              </a:ext>
            </a:extLst>
          </p:cNvPr>
          <p:cNvSpPr>
            <a:spLocks noChangeArrowheads="1"/>
          </p:cNvSpPr>
          <p:nvPr/>
        </p:nvSpPr>
        <p:spPr bwMode="auto">
          <a:xfrm>
            <a:off x="2401154" y="205043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13">
            <a:extLst>
              <a:ext uri="{FF2B5EF4-FFF2-40B4-BE49-F238E27FC236}">
                <a16:creationId xmlns:a16="http://schemas.microsoft.com/office/drawing/2014/main" xmlns="" id="{815139B9-9198-4357-A1DE-7492739B74BB}"/>
              </a:ext>
            </a:extLst>
          </p:cNvPr>
          <p:cNvSpPr>
            <a:spLocks noChangeArrowheads="1"/>
          </p:cNvSpPr>
          <p:nvPr/>
        </p:nvSpPr>
        <p:spPr bwMode="auto">
          <a:xfrm>
            <a:off x="6261018" y="144023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47946527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138 0.23612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8" presetClass="emph" presetSubtype="0" fill="hold" grpId="1" nodeType="withEffect">
                                  <p:stCondLst>
                                    <p:cond delay="0"/>
                                  </p:stCondLst>
                                  <p:childTnLst>
                                    <p:set>
                                      <p:cBhvr override="childStyle">
                                        <p:cTn id="21" dur="500" fill="hold"/>
                                        <p:tgtEl>
                                          <p:spTgt spid="11"/>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stCondLst>
                                            <p:cond delay="0"/>
                                          </p:stCondLst>
                                        </p:cTn>
                                        <p:tgtEl>
                                          <p:spTgt spid="12"/>
                                        </p:tgtEl>
                                      </p:cBhvr>
                                    </p:animEffect>
                                    <p:anim to="" calcmode="lin" valueType="num">
                                      <p:cBhvr>
                                        <p:cTn id="27"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29" fill="hold">
                            <p:stCondLst>
                              <p:cond delay="500"/>
                            </p:stCondLst>
                            <p:childTnLst>
                              <p:par>
                                <p:cTn id="30" presetID="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stCondLst>
                                            <p:cond delay="0"/>
                                          </p:stCondLst>
                                        </p:cTn>
                                        <p:tgtEl>
                                          <p:spTgt spid="13"/>
                                        </p:tgtEl>
                                      </p:cBhvr>
                                    </p:animEffect>
                                    <p:anim to="" calcmode="lin" valueType="num">
                                      <p:cBhvr>
                                        <p:cTn id="33"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35" fill="hold">
                            <p:stCondLst>
                              <p:cond delay="1000"/>
                            </p:stCondLst>
                            <p:childTnLst>
                              <p:par>
                                <p:cTn id="36" presetID="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stCondLst>
                                            <p:cond delay="0"/>
                                          </p:stCondLst>
                                        </p:cTn>
                                        <p:tgtEl>
                                          <p:spTgt spid="14"/>
                                        </p:tgtEl>
                                      </p:cBhvr>
                                    </p:animEffect>
                                    <p:anim to="" calcmode="lin" valueType="num">
                                      <p:cBhvr>
                                        <p:cTn id="39"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18" presetClass="emph" presetSubtype="0" fill="hold" grpId="1" nodeType="withEffect">
                                  <p:stCondLst>
                                    <p:cond delay="0"/>
                                  </p:stCondLst>
                                  <p:childTnLst>
                                    <p:set>
                                      <p:cBhvr override="childStyle">
                                        <p:cTn id="47" dur="500" fill="hold"/>
                                        <p:tgtEl>
                                          <p:spTgt spid="15"/>
                                        </p:tgtEl>
                                        <p:attrNameLst>
                                          <p:attrName>style.textDecorationUnderline</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50"/>
                                        <p:tgtEl>
                                          <p:spTgt spid="8"/>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250"/>
                                        <p:tgtEl>
                                          <p:spTgt spid="10"/>
                                        </p:tgtEl>
                                      </p:cBhvr>
                                    </p:animEffect>
                                  </p:childTnLst>
                                </p:cTn>
                              </p:par>
                              <p:par>
                                <p:cTn id="59" presetID="6" presetClass="emph" presetSubtype="0" fill="hold" grpId="2" nodeType="withEffect">
                                  <p:stCondLst>
                                    <p:cond delay="0"/>
                                  </p:stCondLst>
                                  <p:childTnLst>
                                    <p:animScale>
                                      <p:cBhvr>
                                        <p:cTn id="60" dur="2000" fill="hold"/>
                                        <p:tgtEl>
                                          <p:spTgt spid="8"/>
                                        </p:tgtEl>
                                      </p:cBhvr>
                                      <p:by x="109000" y="109000"/>
                                    </p:animScale>
                                  </p:childTnLst>
                                </p:cTn>
                              </p:par>
                              <p:par>
                                <p:cTn id="61" presetID="6" presetClass="emph" presetSubtype="0" fill="hold" grpId="2" nodeType="withEffect">
                                  <p:stCondLst>
                                    <p:cond delay="0"/>
                                  </p:stCondLst>
                                  <p:childTnLst>
                                    <p:animScale>
                                      <p:cBhvr>
                                        <p:cTn id="62" dur="2000" fill="hold"/>
                                        <p:tgtEl>
                                          <p:spTgt spid="9"/>
                                        </p:tgtEl>
                                      </p:cBhvr>
                                      <p:by x="109000" y="109000"/>
                                    </p:animScale>
                                  </p:childTnLst>
                                </p:cTn>
                              </p:par>
                              <p:par>
                                <p:cTn id="63" presetID="6" presetClass="emph" presetSubtype="0" fill="hold" grpId="2" nodeType="withEffect">
                                  <p:stCondLst>
                                    <p:cond delay="0"/>
                                  </p:stCondLst>
                                  <p:childTnLst>
                                    <p:animScale>
                                      <p:cBhvr>
                                        <p:cTn id="64" dur="2000" fill="hold"/>
                                        <p:tgtEl>
                                          <p:spTgt spid="10"/>
                                        </p:tgtEl>
                                      </p:cBhvr>
                                      <p:by x="109000" y="109000"/>
                                    </p:animScale>
                                  </p:childTnLst>
                                </p:cTn>
                              </p:par>
                              <p:par>
                                <p:cTn id="65" presetID="0" presetClass="path" presetSubtype="0" accel="50000" decel="50000" fill="hold" grpId="0" nodeType="withEffect">
                                  <p:stCondLst>
                                    <p:cond delay="0"/>
                                  </p:stCondLst>
                                  <p:childTnLst>
                                    <p:animMotion origin="layout" path="M 5E-6 -4.44444E-6 L -0.10799 -0.08774 " pathEditMode="relative" rAng="0" ptsTypes="AA">
                                      <p:cBhvr>
                                        <p:cTn id="66" dur="2000" spd="-100000" fill="hold"/>
                                        <p:tgtEl>
                                          <p:spTgt spid="8"/>
                                        </p:tgtEl>
                                        <p:attrNameLst>
                                          <p:attrName>ppt_x</p:attrName>
                                          <p:attrName>ppt_y</p:attrName>
                                        </p:attrNameLst>
                                      </p:cBhvr>
                                      <p:rCtr x="-5382" y="-4375"/>
                                    </p:animMotion>
                                  </p:childTnLst>
                                </p:cTn>
                              </p:par>
                              <p:par>
                                <p:cTn id="67" presetID="0" presetClass="path" presetSubtype="0" accel="50000" decel="50000" fill="hold" grpId="0" nodeType="withEffect">
                                  <p:stCondLst>
                                    <p:cond delay="0"/>
                                  </p:stCondLst>
                                  <p:childTnLst>
                                    <p:animMotion origin="layout" path="M 5E-6 -4.44444E-6 L 0.26546 -0.17592 " pathEditMode="relative" rAng="0" ptsTypes="AA">
                                      <p:cBhvr>
                                        <p:cTn id="68" dur="2000" spd="-100000" fill="hold"/>
                                        <p:tgtEl>
                                          <p:spTgt spid="9"/>
                                        </p:tgtEl>
                                        <p:attrNameLst>
                                          <p:attrName>ppt_x</p:attrName>
                                          <p:attrName>ppt_y</p:attrName>
                                        </p:attrNameLst>
                                      </p:cBhvr>
                                      <p:rCtr x="13264" y="-8796"/>
                                    </p:animMotion>
                                  </p:childTnLst>
                                </p:cTn>
                              </p:par>
                              <p:par>
                                <p:cTn id="69" presetID="0" presetClass="path" presetSubtype="0" accel="50000" decel="50000" fill="hold" grpId="0" nodeType="withEffect">
                                  <p:stCondLst>
                                    <p:cond delay="0"/>
                                  </p:stCondLst>
                                  <p:childTnLst>
                                    <p:animMotion origin="layout" path="M 5E-6 -4.44444E-6 L -0.01494 0.17963 " pathEditMode="relative" rAng="0" ptsTypes="AA">
                                      <p:cBhvr>
                                        <p:cTn id="70" dur="2000" spd="-100000" fill="hold"/>
                                        <p:tgtEl>
                                          <p:spTgt spid="10"/>
                                        </p:tgtEl>
                                        <p:attrNameLst>
                                          <p:attrName>ppt_x</p:attrName>
                                          <p:attrName>ppt_y</p:attrName>
                                        </p:attrNameLst>
                                      </p:cBhvr>
                                      <p:rCtr x="-747" y="8981"/>
                                    </p:animMotion>
                                  </p:childTnLst>
                                </p:cTn>
                              </p:par>
                              <p:par>
                                <p:cTn id="71" presetID="10" presetClass="exit" presetSubtype="0" fill="hold" grpId="1" nodeType="withEffect">
                                  <p:stCondLst>
                                    <p:cond delay="0"/>
                                  </p:stCondLst>
                                  <p:childTnLst>
                                    <p:animEffect transition="out" filter="fade">
                                      <p:cBhvr>
                                        <p:cTn id="72" dur="1500"/>
                                        <p:tgtEl>
                                          <p:spTgt spid="3074"/>
                                        </p:tgtEl>
                                      </p:cBhvr>
                                    </p:animEffect>
                                    <p:set>
                                      <p:cBhvr>
                                        <p:cTn id="73" dur="1" fill="hold">
                                          <p:stCondLst>
                                            <p:cond delay="1499"/>
                                          </p:stCondLst>
                                        </p:cTn>
                                        <p:tgtEl>
                                          <p:spTgt spid="307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250"/>
                                        <p:tgtEl>
                                          <p:spTgt spid="14"/>
                                        </p:tgtEl>
                                      </p:cBhvr>
                                    </p:animEffect>
                                    <p:set>
                                      <p:cBhvr>
                                        <p:cTn id="79" dur="1" fill="hold">
                                          <p:stCondLst>
                                            <p:cond delay="2249"/>
                                          </p:stCondLst>
                                        </p:cTn>
                                        <p:tgtEl>
                                          <p:spTgt spid="14"/>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3"/>
                                        </p:tgtEl>
                                      </p:cBhvr>
                                    </p:animEffect>
                                    <p:set>
                                      <p:cBhvr>
                                        <p:cTn id="82" dur="1" fill="hold">
                                          <p:stCondLst>
                                            <p:cond delay="999"/>
                                          </p:stCondLst>
                                        </p:cTn>
                                        <p:tgtEl>
                                          <p:spTgt spid="13"/>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250"/>
                                        <p:tgtEl>
                                          <p:spTgt spid="15"/>
                                        </p:tgtEl>
                                      </p:cBhvr>
                                    </p:animEffect>
                                    <p:set>
                                      <p:cBhvr>
                                        <p:cTn id="88"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5" grpId="0"/>
      <p:bldP spid="15" grpId="1"/>
      <p:bldP spid="15" grpId="2"/>
      <p:bldP spid="3074" grpId="0"/>
      <p:bldP spid="3074" grpId="1"/>
      <p:bldP spid="3074" grpId="2"/>
      <p:bldP spid="6" grpId="2"/>
      <p:bldP spid="8" grpId="0"/>
      <p:bldP spid="8" grpId="1"/>
      <p:bldP spid="8" grpId="2"/>
      <p:bldP spid="9" grpId="0"/>
      <p:bldP spid="9" grpId="1"/>
      <p:bldP spid="9" grpId="2"/>
      <p:bldP spid="10" grpId="0"/>
      <p:bldP spid="10" grpId="1"/>
      <p:bldP spid="10" grpId="2"/>
      <p:bldP spid="12" grpId="0"/>
      <p:bldP spid="12" grpId="1"/>
      <p:bldP spid="13" grpId="0"/>
      <p:bldP spid="13" grpId="1"/>
      <p:bldP spid="14" grpId="0"/>
      <p:bldP spid="1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200"/>
          <a:stretch/>
        </p:blipFill>
        <p:spPr>
          <a:xfrm>
            <a:off x="0" y="0"/>
            <a:ext cx="9144001" cy="6858000"/>
          </a:xfrm>
          <a:prstGeom prst="rect">
            <a:avLst/>
          </a:prstGeom>
        </p:spPr>
      </p:pic>
      <p:sp>
        <p:nvSpPr>
          <p:cNvPr id="4" name="Title 1"/>
          <p:cNvSpPr txBox="1">
            <a:spLocks/>
          </p:cNvSpPr>
          <p:nvPr/>
        </p:nvSpPr>
        <p:spPr>
          <a:xfrm>
            <a:off x="3044733" y="1938202"/>
            <a:ext cx="20757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a:t>
            </a:r>
          </a:p>
        </p:txBody>
      </p:sp>
      <p:sp>
        <p:nvSpPr>
          <p:cNvPr id="5" name="Title 1"/>
          <p:cNvSpPr txBox="1">
            <a:spLocks/>
          </p:cNvSpPr>
          <p:nvPr/>
        </p:nvSpPr>
        <p:spPr>
          <a:xfrm>
            <a:off x="881743" y="3280410"/>
            <a:ext cx="44596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obey it in its lusts</a:t>
            </a:r>
          </a:p>
        </p:txBody>
      </p:sp>
      <p:sp>
        <p:nvSpPr>
          <p:cNvPr id="6" name="Rectangle 2"/>
          <p:cNvSpPr txBox="1">
            <a:spLocks noChangeArrowheads="1"/>
          </p:cNvSpPr>
          <p:nvPr/>
        </p:nvSpPr>
        <p:spPr bwMode="auto">
          <a:xfrm>
            <a:off x="3718781" y="3310927"/>
            <a:ext cx="153488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lust</a:t>
            </a:r>
          </a:p>
        </p:txBody>
      </p:sp>
      <p:sp>
        <p:nvSpPr>
          <p:cNvPr id="3074" name="Rectangle 2"/>
          <p:cNvSpPr>
            <a:spLocks noGrp="1" noChangeArrowheads="1"/>
          </p:cNvSpPr>
          <p:nvPr>
            <p:ph type="title"/>
          </p:nvPr>
        </p:nvSpPr>
        <p:spPr>
          <a:xfrm>
            <a:off x="457200" y="1905000"/>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do not let sin reign in your mortal body, that you should obey it in its lusts.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6:12 </a:t>
            </a:r>
          </a:p>
        </p:txBody>
      </p:sp>
      <p:sp>
        <p:nvSpPr>
          <p:cNvPr id="7" name="Rectangle 2"/>
          <p:cNvSpPr txBox="1">
            <a:spLocks noChangeArrowheads="1"/>
          </p:cNvSpPr>
          <p:nvPr/>
        </p:nvSpPr>
        <p:spPr bwMode="auto">
          <a:xfrm>
            <a:off x="3770699" y="3310896"/>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lust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p>
        </p:txBody>
      </p:sp>
      <p:sp>
        <p:nvSpPr>
          <p:cNvPr id="9" name="Rectangle 2">
            <a:extLst>
              <a:ext uri="{FF2B5EF4-FFF2-40B4-BE49-F238E27FC236}">
                <a16:creationId xmlns:a16="http://schemas.microsoft.com/office/drawing/2014/main" xmlns="" id="{F1C1CCAF-577D-4373-98C9-8496101FCCFA}"/>
              </a:ext>
            </a:extLst>
          </p:cNvPr>
          <p:cNvSpPr txBox="1">
            <a:spLocks noChangeArrowheads="1"/>
          </p:cNvSpPr>
          <p:nvPr/>
        </p:nvSpPr>
        <p:spPr bwMode="auto">
          <a:xfrm>
            <a:off x="5792530" y="3197571"/>
            <a:ext cx="2110566"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Desires</a:t>
            </a:r>
          </a:p>
        </p:txBody>
      </p:sp>
      <p:sp>
        <p:nvSpPr>
          <p:cNvPr id="11" name="Rectangle 2">
            <a:extLst>
              <a:ext uri="{FF2B5EF4-FFF2-40B4-BE49-F238E27FC236}">
                <a16:creationId xmlns:a16="http://schemas.microsoft.com/office/drawing/2014/main" xmlns="" id="{39AB8CCF-321A-4C52-891E-3EE1A9EE4CA3}"/>
              </a:ext>
            </a:extLst>
          </p:cNvPr>
          <p:cNvSpPr txBox="1">
            <a:spLocks noChangeArrowheads="1"/>
          </p:cNvSpPr>
          <p:nvPr/>
        </p:nvSpPr>
        <p:spPr bwMode="auto">
          <a:xfrm>
            <a:off x="5693545" y="3216165"/>
            <a:ext cx="229199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Longing</a:t>
            </a:r>
          </a:p>
        </p:txBody>
      </p:sp>
      <p:sp>
        <p:nvSpPr>
          <p:cNvPr id="13" name="Rectangle 2">
            <a:extLst>
              <a:ext uri="{FF2B5EF4-FFF2-40B4-BE49-F238E27FC236}">
                <a16:creationId xmlns:a16="http://schemas.microsoft.com/office/drawing/2014/main" xmlns="" id="{E93FD4F9-20B4-4EFA-975F-DD09771C96CF}"/>
              </a:ext>
            </a:extLst>
          </p:cNvPr>
          <p:cNvSpPr txBox="1">
            <a:spLocks noChangeArrowheads="1"/>
          </p:cNvSpPr>
          <p:nvPr/>
        </p:nvSpPr>
        <p:spPr bwMode="auto">
          <a:xfrm>
            <a:off x="5767091" y="3216165"/>
            <a:ext cx="2116329"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Craving</a:t>
            </a:r>
          </a:p>
        </p:txBody>
      </p:sp>
      <p:sp>
        <p:nvSpPr>
          <p:cNvPr id="14" name="Rectangle 2">
            <a:extLst>
              <a:ext uri="{FF2B5EF4-FFF2-40B4-BE49-F238E27FC236}">
                <a16:creationId xmlns:a16="http://schemas.microsoft.com/office/drawing/2014/main" xmlns="" id="{622ABA03-893F-4CED-B0EF-481359F254DB}"/>
              </a:ext>
            </a:extLst>
          </p:cNvPr>
          <p:cNvSpPr txBox="1">
            <a:spLocks noChangeArrowheads="1"/>
          </p:cNvSpPr>
          <p:nvPr/>
        </p:nvSpPr>
        <p:spPr bwMode="auto">
          <a:xfrm>
            <a:off x="4990022" y="3216165"/>
            <a:ext cx="372034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Covetousness</a:t>
            </a:r>
          </a:p>
        </p:txBody>
      </p:sp>
      <p:sp>
        <p:nvSpPr>
          <p:cNvPr id="15" name="Rectangle 2">
            <a:extLst>
              <a:ext uri="{FF2B5EF4-FFF2-40B4-BE49-F238E27FC236}">
                <a16:creationId xmlns:a16="http://schemas.microsoft.com/office/drawing/2014/main" xmlns="" id="{B17D3E86-FFC6-43E3-BEA5-D1D1928F6217}"/>
              </a:ext>
            </a:extLst>
          </p:cNvPr>
          <p:cNvSpPr txBox="1">
            <a:spLocks noChangeArrowheads="1"/>
          </p:cNvSpPr>
          <p:nvPr/>
        </p:nvSpPr>
        <p:spPr bwMode="auto">
          <a:xfrm>
            <a:off x="6246869" y="3216165"/>
            <a:ext cx="128711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Urge</a:t>
            </a:r>
          </a:p>
        </p:txBody>
      </p:sp>
      <p:sp>
        <p:nvSpPr>
          <p:cNvPr id="16" name="Rectangle 2">
            <a:extLst>
              <a:ext uri="{FF2B5EF4-FFF2-40B4-BE49-F238E27FC236}">
                <a16:creationId xmlns:a16="http://schemas.microsoft.com/office/drawing/2014/main" xmlns="" id="{BDCCCBBE-0E82-4398-96B0-7280CF14FFFE}"/>
              </a:ext>
            </a:extLst>
          </p:cNvPr>
          <p:cNvSpPr txBox="1">
            <a:spLocks noChangeArrowheads="1"/>
          </p:cNvSpPr>
          <p:nvPr/>
        </p:nvSpPr>
        <p:spPr bwMode="auto">
          <a:xfrm>
            <a:off x="5595917" y="3198738"/>
            <a:ext cx="246569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Yearning</a:t>
            </a:r>
          </a:p>
        </p:txBody>
      </p:sp>
      <p:sp>
        <p:nvSpPr>
          <p:cNvPr id="17" name="Rectangle 2">
            <a:extLst>
              <a:ext uri="{FF2B5EF4-FFF2-40B4-BE49-F238E27FC236}">
                <a16:creationId xmlns:a16="http://schemas.microsoft.com/office/drawing/2014/main" xmlns="" id="{B6A6AACF-59C9-4EAC-B925-6826E258C612}"/>
              </a:ext>
            </a:extLst>
          </p:cNvPr>
          <p:cNvSpPr txBox="1">
            <a:spLocks noChangeArrowheads="1"/>
          </p:cNvSpPr>
          <p:nvPr/>
        </p:nvSpPr>
        <p:spPr bwMode="auto">
          <a:xfrm>
            <a:off x="6239239" y="3216165"/>
            <a:ext cx="1336209"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Envy</a:t>
            </a:r>
          </a:p>
        </p:txBody>
      </p:sp>
      <p:sp>
        <p:nvSpPr>
          <p:cNvPr id="8" name="Rectangle 2" hidden="1"/>
          <p:cNvSpPr txBox="1">
            <a:spLocks noChangeArrowheads="1"/>
          </p:cNvSpPr>
          <p:nvPr/>
        </p:nvSpPr>
        <p:spPr bwMode="auto">
          <a:xfrm>
            <a:off x="6065331" y="3216166"/>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lusts</a:t>
            </a:r>
          </a:p>
        </p:txBody>
      </p:sp>
      <p:sp>
        <p:nvSpPr>
          <p:cNvPr id="18" name="Rectangle 2">
            <a:extLst>
              <a:ext uri="{FF2B5EF4-FFF2-40B4-BE49-F238E27FC236}">
                <a16:creationId xmlns:a16="http://schemas.microsoft.com/office/drawing/2014/main" xmlns="" id="{3F06C344-74C2-4C56-9212-D618535E8B51}"/>
              </a:ext>
            </a:extLst>
          </p:cNvPr>
          <p:cNvSpPr txBox="1">
            <a:spLocks noChangeArrowheads="1"/>
          </p:cNvSpPr>
          <p:nvPr/>
        </p:nvSpPr>
        <p:spPr bwMode="auto">
          <a:xfrm>
            <a:off x="5563374" y="1964026"/>
            <a:ext cx="95944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sin</a:t>
            </a:r>
          </a:p>
        </p:txBody>
      </p:sp>
      <p:pic>
        <p:nvPicPr>
          <p:cNvPr id="19" name="Picture 18">
            <a:extLst>
              <a:ext uri="{FF2B5EF4-FFF2-40B4-BE49-F238E27FC236}">
                <a16:creationId xmlns:a16="http://schemas.microsoft.com/office/drawing/2014/main" xmlns="" id="{DA84E156-FFB2-4CCB-B34D-8882B25B3E40}"/>
              </a:ext>
            </a:extLst>
          </p:cNvPr>
          <p:cNvPicPr>
            <a:picLocks noChangeAspect="1"/>
          </p:cNvPicPr>
          <p:nvPr/>
        </p:nvPicPr>
        <p:blipFill rotWithShape="1">
          <a:blip r:embed="rId3">
            <a:extLst>
              <a:ext uri="{28A0092B-C50C-407E-A947-70E740481C1C}">
                <a14:useLocalDpi xmlns:a14="http://schemas.microsoft.com/office/drawing/2010/main" val="0"/>
              </a:ext>
            </a:extLst>
          </a:blip>
          <a:srcRect l="66542" t="80670" r="11200"/>
          <a:stretch/>
        </p:blipFill>
        <p:spPr>
          <a:xfrm>
            <a:off x="6852006" y="5532326"/>
            <a:ext cx="2291995" cy="1325673"/>
          </a:xfrm>
          <a:prstGeom prst="rect">
            <a:avLst/>
          </a:prstGeom>
        </p:spPr>
      </p:pic>
      <p:sp>
        <p:nvSpPr>
          <p:cNvPr id="20" name="Rectangle 19">
            <a:extLst>
              <a:ext uri="{FF2B5EF4-FFF2-40B4-BE49-F238E27FC236}">
                <a16:creationId xmlns:a16="http://schemas.microsoft.com/office/drawing/2014/main" xmlns="" id="{EFE34937-2475-43B4-8108-C8AD7C050C41}"/>
              </a:ext>
            </a:extLst>
          </p:cNvPr>
          <p:cNvSpPr>
            <a:spLocks noChangeArrowheads="1"/>
          </p:cNvSpPr>
          <p:nvPr/>
        </p:nvSpPr>
        <p:spPr bwMode="auto">
          <a:xfrm>
            <a:off x="2638817" y="325239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47946527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6"/>
                                        </p:tgtEl>
                                      </p:cBhvr>
                                    </p:animEffect>
                                    <p:set>
                                      <p:cBhvr>
                                        <p:cTn id="18" dur="1" fill="hold">
                                          <p:stCondLst>
                                            <p:cond delay="24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18" presetClass="emph" presetSubtype="0" fill="hold" grpId="1" nodeType="withEffect">
                                  <p:stCondLst>
                                    <p:cond delay="0"/>
                                  </p:stCondLst>
                                  <p:childTnLst>
                                    <p:set>
                                      <p:cBhvr override="childStyle">
                                        <p:cTn id="32" dur="500" fill="hold"/>
                                        <p:tgtEl>
                                          <p:spTgt spid="5"/>
                                        </p:tgtEl>
                                        <p:attrNameLst>
                                          <p:attrName>style.textDecorationUnderline</p:attrName>
                                        </p:attrNameLst>
                                      </p:cBhvr>
                                      <p:to>
                                        <p:strVal val="true"/>
                                      </p:to>
                                    </p:set>
                                  </p:childTnLst>
                                </p:cTn>
                              </p:par>
                            </p:childTnLst>
                          </p:cTn>
                        </p:par>
                        <p:par>
                          <p:cTn id="33" fill="hold">
                            <p:stCondLst>
                              <p:cond delay="500"/>
                            </p:stCondLst>
                            <p:childTnLst>
                              <p:par>
                                <p:cTn id="34" presetID="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stCondLst>
                                            <p:cond delay="0"/>
                                          </p:stCondLst>
                                        </p:cTn>
                                        <p:tgtEl>
                                          <p:spTgt spid="20"/>
                                        </p:tgtEl>
                                      </p:cBhvr>
                                    </p:animEffect>
                                    <p:anim to="" calcmode="lin" valueType="num">
                                      <p:cBhvr>
                                        <p:cTn id="37"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20"/>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2"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50"/>
                                        <p:tgtEl>
                                          <p:spTgt spid="7"/>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50"/>
                                        <p:tgtEl>
                                          <p:spTgt spid="18"/>
                                        </p:tgtEl>
                                      </p:cBhvr>
                                    </p:animEffect>
                                  </p:childTnLst>
                                </p:cTn>
                              </p:par>
                              <p:par>
                                <p:cTn id="47" presetID="0" presetClass="path" presetSubtype="0" accel="50000" decel="50000" fill="hold" grpId="1" nodeType="withEffect">
                                  <p:stCondLst>
                                    <p:cond delay="0"/>
                                  </p:stCondLst>
                                  <p:childTnLst>
                                    <p:animMotion origin="layout" path="M -4.16667E-6 0.00024 L 0.25105 -0.01365 " pathEditMode="relative" rAng="0" ptsTypes="AA">
                                      <p:cBhvr>
                                        <p:cTn id="48" dur="2000" fill="hold"/>
                                        <p:tgtEl>
                                          <p:spTgt spid="7"/>
                                        </p:tgtEl>
                                        <p:attrNameLst>
                                          <p:attrName>ppt_x</p:attrName>
                                          <p:attrName>ppt_y</p:attrName>
                                        </p:attrNameLst>
                                      </p:cBhvr>
                                      <p:rCtr x="12552" y="-694"/>
                                    </p:animMotion>
                                  </p:childTnLst>
                                </p:cTn>
                              </p:par>
                              <p:par>
                                <p:cTn id="49" presetID="0" presetClass="path" presetSubtype="0" accel="50000" decel="50000" fill="hold" grpId="0" nodeType="withEffect">
                                  <p:stCondLst>
                                    <p:cond delay="0"/>
                                  </p:stCondLst>
                                  <p:childTnLst>
                                    <p:animMotion origin="layout" path="M 0.00278 -0.00093 C 0.00278 -0.0125 0.00278 -0.02385 0.00903 -0.03912 C 0.01546 -0.05417 0.02761 -0.07848 0.0408 -0.0919 C 0.054 -0.10533 0.07049 -0.12084 0.08837 -0.11945 C 0.10643 -0.11806 0.13612 -0.10857 0.14879 -0.08357 C 0.16146 -0.05857 0.16146 -0.05417 0.16459 0.03078 C 0.16789 0.11574 0.16789 0.27106 0.16789 0.42662 " pathEditMode="relative" rAng="0" ptsTypes="AAAAAAA">
                                      <p:cBhvr>
                                        <p:cTn id="50" dur="2000" fill="hold"/>
                                        <p:tgtEl>
                                          <p:spTgt spid="18"/>
                                        </p:tgtEl>
                                        <p:attrNameLst>
                                          <p:attrName>ppt_x</p:attrName>
                                          <p:attrName>ppt_y</p:attrName>
                                        </p:attrNameLst>
                                      </p:cBhvr>
                                      <p:rCtr x="8247" y="15440"/>
                                    </p:animMotion>
                                  </p:childTnLst>
                                </p:cTn>
                              </p:par>
                              <p:par>
                                <p:cTn id="51" presetID="10" presetClass="exit" presetSubtype="0" fill="hold" grpId="1" nodeType="withEffect">
                                  <p:stCondLst>
                                    <p:cond delay="0"/>
                                  </p:stCondLst>
                                  <p:childTnLst>
                                    <p:animEffect transition="out" filter="fade">
                                      <p:cBhvr>
                                        <p:cTn id="52" dur="1500"/>
                                        <p:tgtEl>
                                          <p:spTgt spid="3074"/>
                                        </p:tgtEl>
                                      </p:cBhvr>
                                    </p:animEffect>
                                    <p:set>
                                      <p:cBhvr>
                                        <p:cTn id="53" dur="1" fill="hold">
                                          <p:stCondLst>
                                            <p:cond delay="1499"/>
                                          </p:stCondLst>
                                        </p:cTn>
                                        <p:tgtEl>
                                          <p:spTgt spid="307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4"/>
                                        </p:tgtEl>
                                      </p:cBhvr>
                                    </p:animEffect>
                                    <p:set>
                                      <p:cBhvr>
                                        <p:cTn id="56" dur="1" fill="hold">
                                          <p:stCondLst>
                                            <p:cond delay="499"/>
                                          </p:stCondLst>
                                        </p:cTn>
                                        <p:tgtEl>
                                          <p:spTgt spid="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1"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1750" fill="hold"/>
                                        <p:tgtEl>
                                          <p:spTgt spid="11"/>
                                        </p:tgtEl>
                                        <p:attrNameLst>
                                          <p:attrName>ppt_w</p:attrName>
                                        </p:attrNameLst>
                                      </p:cBhvr>
                                      <p:tavLst>
                                        <p:tav tm="0">
                                          <p:val>
                                            <p:fltVal val="0"/>
                                          </p:val>
                                        </p:tav>
                                        <p:tav tm="100000">
                                          <p:val>
                                            <p:strVal val="#ppt_w"/>
                                          </p:val>
                                        </p:tav>
                                      </p:tavLst>
                                    </p:anim>
                                    <p:anim calcmode="lin" valueType="num">
                                      <p:cBhvr>
                                        <p:cTn id="65" dur="1750" fill="hold"/>
                                        <p:tgtEl>
                                          <p:spTgt spid="11"/>
                                        </p:tgtEl>
                                        <p:attrNameLst>
                                          <p:attrName>ppt_h</p:attrName>
                                        </p:attrNameLst>
                                      </p:cBhvr>
                                      <p:tavLst>
                                        <p:tav tm="0">
                                          <p:val>
                                            <p:fltVal val="0"/>
                                          </p:val>
                                        </p:tav>
                                        <p:tav tm="100000">
                                          <p:val>
                                            <p:strVal val="#ppt_h"/>
                                          </p:val>
                                        </p:tav>
                                      </p:tavLst>
                                    </p:anim>
                                  </p:childTnLst>
                                </p:cTn>
                              </p:par>
                              <p:par>
                                <p:cTn id="66" presetID="0" presetClass="path" presetSubtype="0" accel="50000" decel="50000" fill="hold" grpId="0" nodeType="withEffect">
                                  <p:stCondLst>
                                    <p:cond delay="0"/>
                                  </p:stCondLst>
                                  <p:childTnLst>
                                    <p:animMotion origin="layout" path="M 3.33333E-6 4.44444E-6 L 0.06441 -0.39746 " pathEditMode="relative" rAng="0" ptsTypes="AA">
                                      <p:cBhvr>
                                        <p:cTn id="67" dur="1750" fill="hold"/>
                                        <p:tgtEl>
                                          <p:spTgt spid="11"/>
                                        </p:tgtEl>
                                        <p:attrNameLst>
                                          <p:attrName>ppt_x</p:attrName>
                                          <p:attrName>ppt_y</p:attrName>
                                        </p:attrNameLst>
                                      </p:cBhvr>
                                      <p:rCtr x="3212" y="-19884"/>
                                    </p:animMotion>
                                  </p:childTnLst>
                                </p:cTn>
                              </p:par>
                              <p:par>
                                <p:cTn id="68" presetID="42" presetClass="exit" presetSubtype="0" fill="hold" grpId="2" nodeType="withEffect">
                                  <p:stCondLst>
                                    <p:cond delay="0"/>
                                  </p:stCondLst>
                                  <p:childTnLst>
                                    <p:animEffect transition="out" filter="fade">
                                      <p:cBhvr>
                                        <p:cTn id="69" dur="1000"/>
                                        <p:tgtEl>
                                          <p:spTgt spid="18"/>
                                        </p:tgtEl>
                                      </p:cBhvr>
                                    </p:animEffect>
                                    <p:anim calcmode="lin" valueType="num">
                                      <p:cBhvr>
                                        <p:cTn id="70" dur="1000"/>
                                        <p:tgtEl>
                                          <p:spTgt spid="18"/>
                                        </p:tgtEl>
                                        <p:attrNameLst>
                                          <p:attrName>ppt_x</p:attrName>
                                        </p:attrNameLst>
                                      </p:cBhvr>
                                      <p:tavLst>
                                        <p:tav tm="0">
                                          <p:val>
                                            <p:strVal val="ppt_x"/>
                                          </p:val>
                                        </p:tav>
                                        <p:tav tm="100000">
                                          <p:val>
                                            <p:strVal val="ppt_x"/>
                                          </p:val>
                                        </p:tav>
                                      </p:tavLst>
                                    </p:anim>
                                    <p:anim calcmode="lin" valueType="num">
                                      <p:cBhvr>
                                        <p:cTn id="71" dur="1000"/>
                                        <p:tgtEl>
                                          <p:spTgt spid="18"/>
                                        </p:tgtEl>
                                        <p:attrNameLst>
                                          <p:attrName>ppt_y</p:attrName>
                                        </p:attrNameLst>
                                      </p:cBhvr>
                                      <p:tavLst>
                                        <p:tav tm="0">
                                          <p:val>
                                            <p:strVal val="ppt_y"/>
                                          </p:val>
                                        </p:tav>
                                        <p:tav tm="100000">
                                          <p:val>
                                            <p:strVal val="ppt_y+.1"/>
                                          </p:val>
                                        </p:tav>
                                      </p:tavLst>
                                    </p:anim>
                                    <p:set>
                                      <p:cBhvr>
                                        <p:cTn id="72" dur="1" fill="hold">
                                          <p:stCondLst>
                                            <p:cond delay="999"/>
                                          </p:stCondLst>
                                        </p:cTn>
                                        <p:tgtEl>
                                          <p:spTgt spid="18"/>
                                        </p:tgtEl>
                                        <p:attrNameLst>
                                          <p:attrName>style.visibility</p:attrName>
                                        </p:attrNameLst>
                                      </p:cBhvr>
                                      <p:to>
                                        <p:strVal val="hidden"/>
                                      </p:to>
                                    </p:set>
                                  </p:childTnLst>
                                </p:cTn>
                              </p:par>
                              <p:par>
                                <p:cTn id="73" presetID="23" presetClass="entr" presetSubtype="16" fill="hold" grpId="1" nodeType="withEffect">
                                  <p:stCondLst>
                                    <p:cond delay="20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750" fill="hold"/>
                                        <p:tgtEl>
                                          <p:spTgt spid="15"/>
                                        </p:tgtEl>
                                        <p:attrNameLst>
                                          <p:attrName>ppt_w</p:attrName>
                                        </p:attrNameLst>
                                      </p:cBhvr>
                                      <p:tavLst>
                                        <p:tav tm="0">
                                          <p:val>
                                            <p:fltVal val="0"/>
                                          </p:val>
                                        </p:tav>
                                        <p:tav tm="100000">
                                          <p:val>
                                            <p:strVal val="#ppt_w"/>
                                          </p:val>
                                        </p:tav>
                                      </p:tavLst>
                                    </p:anim>
                                    <p:anim calcmode="lin" valueType="num">
                                      <p:cBhvr>
                                        <p:cTn id="76" dur="1750" fill="hold"/>
                                        <p:tgtEl>
                                          <p:spTgt spid="15"/>
                                        </p:tgtEl>
                                        <p:attrNameLst>
                                          <p:attrName>ppt_h</p:attrName>
                                        </p:attrNameLst>
                                      </p:cBhvr>
                                      <p:tavLst>
                                        <p:tav tm="0">
                                          <p:val>
                                            <p:fltVal val="0"/>
                                          </p:val>
                                        </p:tav>
                                        <p:tav tm="100000">
                                          <p:val>
                                            <p:strVal val="#ppt_h"/>
                                          </p:val>
                                        </p:tav>
                                      </p:tavLst>
                                    </p:anim>
                                  </p:childTnLst>
                                </p:cTn>
                              </p:par>
                              <p:par>
                                <p:cTn id="77" presetID="0" presetClass="path" presetSubtype="0" accel="50000" decel="50000" fill="hold" grpId="0" nodeType="withEffect">
                                  <p:stCondLst>
                                    <p:cond delay="200"/>
                                  </p:stCondLst>
                                  <p:childTnLst>
                                    <p:animMotion origin="layout" path="M -2.22222E-6 4.44444E-6 L -0.07031 -0.2257 " pathEditMode="relative" rAng="0" ptsTypes="AA">
                                      <p:cBhvr>
                                        <p:cTn id="78" dur="1750" fill="hold"/>
                                        <p:tgtEl>
                                          <p:spTgt spid="15"/>
                                        </p:tgtEl>
                                        <p:attrNameLst>
                                          <p:attrName>ppt_x</p:attrName>
                                          <p:attrName>ppt_y</p:attrName>
                                        </p:attrNameLst>
                                      </p:cBhvr>
                                      <p:rCtr x="-3524" y="-11296"/>
                                    </p:animMotion>
                                  </p:childTnLst>
                                </p:cTn>
                              </p:par>
                              <p:par>
                                <p:cTn id="79" presetID="23" presetClass="entr" presetSubtype="16" fill="hold" grpId="1" nodeType="withEffect">
                                  <p:stCondLst>
                                    <p:cond delay="4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750" fill="hold"/>
                                        <p:tgtEl>
                                          <p:spTgt spid="9"/>
                                        </p:tgtEl>
                                        <p:attrNameLst>
                                          <p:attrName>ppt_w</p:attrName>
                                        </p:attrNameLst>
                                      </p:cBhvr>
                                      <p:tavLst>
                                        <p:tav tm="0">
                                          <p:val>
                                            <p:fltVal val="0"/>
                                          </p:val>
                                        </p:tav>
                                        <p:tav tm="100000">
                                          <p:val>
                                            <p:strVal val="#ppt_w"/>
                                          </p:val>
                                        </p:tav>
                                      </p:tavLst>
                                    </p:anim>
                                    <p:anim calcmode="lin" valueType="num">
                                      <p:cBhvr>
                                        <p:cTn id="82" dur="1750" fill="hold"/>
                                        <p:tgtEl>
                                          <p:spTgt spid="9"/>
                                        </p:tgtEl>
                                        <p:attrNameLst>
                                          <p:attrName>ppt_h</p:attrName>
                                        </p:attrNameLst>
                                      </p:cBhvr>
                                      <p:tavLst>
                                        <p:tav tm="0">
                                          <p:val>
                                            <p:fltVal val="0"/>
                                          </p:val>
                                        </p:tav>
                                        <p:tav tm="100000">
                                          <p:val>
                                            <p:strVal val="#ppt_h"/>
                                          </p:val>
                                        </p:tav>
                                      </p:tavLst>
                                    </p:anim>
                                  </p:childTnLst>
                                </p:cTn>
                              </p:par>
                              <p:par>
                                <p:cTn id="83" presetID="0" presetClass="path" presetSubtype="0" accel="50000" decel="50000" fill="hold" grpId="0" nodeType="withEffect">
                                  <p:stCondLst>
                                    <p:cond delay="400"/>
                                  </p:stCondLst>
                                  <p:childTnLst>
                                    <p:animMotion origin="layout" path="M -4.72222E-6 2.22222E-6 L -0.57274 -0.35857 " pathEditMode="relative" rAng="0" ptsTypes="AA">
                                      <p:cBhvr>
                                        <p:cTn id="84" dur="1750" fill="hold"/>
                                        <p:tgtEl>
                                          <p:spTgt spid="9"/>
                                        </p:tgtEl>
                                        <p:attrNameLst>
                                          <p:attrName>ppt_x</p:attrName>
                                          <p:attrName>ppt_y</p:attrName>
                                        </p:attrNameLst>
                                      </p:cBhvr>
                                      <p:rCtr x="-28646" y="-17940"/>
                                    </p:animMotion>
                                  </p:childTnLst>
                                </p:cTn>
                              </p:par>
                              <p:par>
                                <p:cTn id="85" presetID="23" presetClass="entr" presetSubtype="16" fill="hold" grpId="1" nodeType="withEffect">
                                  <p:stCondLst>
                                    <p:cond delay="6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1750" fill="hold"/>
                                        <p:tgtEl>
                                          <p:spTgt spid="16"/>
                                        </p:tgtEl>
                                        <p:attrNameLst>
                                          <p:attrName>ppt_w</p:attrName>
                                        </p:attrNameLst>
                                      </p:cBhvr>
                                      <p:tavLst>
                                        <p:tav tm="0">
                                          <p:val>
                                            <p:fltVal val="0"/>
                                          </p:val>
                                        </p:tav>
                                        <p:tav tm="100000">
                                          <p:val>
                                            <p:strVal val="#ppt_w"/>
                                          </p:val>
                                        </p:tav>
                                      </p:tavLst>
                                    </p:anim>
                                    <p:anim calcmode="lin" valueType="num">
                                      <p:cBhvr>
                                        <p:cTn id="88" dur="1750" fill="hold"/>
                                        <p:tgtEl>
                                          <p:spTgt spid="16"/>
                                        </p:tgtEl>
                                        <p:attrNameLst>
                                          <p:attrName>ppt_h</p:attrName>
                                        </p:attrNameLst>
                                      </p:cBhvr>
                                      <p:tavLst>
                                        <p:tav tm="0">
                                          <p:val>
                                            <p:fltVal val="0"/>
                                          </p:val>
                                        </p:tav>
                                        <p:tav tm="100000">
                                          <p:val>
                                            <p:strVal val="#ppt_h"/>
                                          </p:val>
                                        </p:tav>
                                      </p:tavLst>
                                    </p:anim>
                                  </p:childTnLst>
                                </p:cTn>
                              </p:par>
                              <p:par>
                                <p:cTn id="89" presetID="0" presetClass="path" presetSubtype="0" accel="50000" decel="50000" fill="hold" grpId="0" nodeType="withEffect">
                                  <p:stCondLst>
                                    <p:cond delay="600"/>
                                  </p:stCondLst>
                                  <p:childTnLst>
                                    <p:animMotion origin="layout" path="M -1.38889E-6 7.40741E-7 L -0.40694 -0.12338 " pathEditMode="relative" rAng="0" ptsTypes="AA">
                                      <p:cBhvr>
                                        <p:cTn id="90" dur="1750" fill="hold"/>
                                        <p:tgtEl>
                                          <p:spTgt spid="16"/>
                                        </p:tgtEl>
                                        <p:attrNameLst>
                                          <p:attrName>ppt_x</p:attrName>
                                          <p:attrName>ppt_y</p:attrName>
                                        </p:attrNameLst>
                                      </p:cBhvr>
                                      <p:rCtr x="-20347" y="-6181"/>
                                    </p:animMotion>
                                  </p:childTnLst>
                                </p:cTn>
                              </p:par>
                              <p:par>
                                <p:cTn id="91" presetID="23" presetClass="entr" presetSubtype="16" fill="hold" grpId="1" nodeType="withEffect">
                                  <p:stCondLst>
                                    <p:cond delay="8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1750" fill="hold"/>
                                        <p:tgtEl>
                                          <p:spTgt spid="14"/>
                                        </p:tgtEl>
                                        <p:attrNameLst>
                                          <p:attrName>ppt_w</p:attrName>
                                        </p:attrNameLst>
                                      </p:cBhvr>
                                      <p:tavLst>
                                        <p:tav tm="0">
                                          <p:val>
                                            <p:fltVal val="0"/>
                                          </p:val>
                                        </p:tav>
                                        <p:tav tm="100000">
                                          <p:val>
                                            <p:strVal val="#ppt_w"/>
                                          </p:val>
                                        </p:tav>
                                      </p:tavLst>
                                    </p:anim>
                                    <p:anim calcmode="lin" valueType="num">
                                      <p:cBhvr>
                                        <p:cTn id="94" dur="1750" fill="hold"/>
                                        <p:tgtEl>
                                          <p:spTgt spid="14"/>
                                        </p:tgtEl>
                                        <p:attrNameLst>
                                          <p:attrName>ppt_h</p:attrName>
                                        </p:attrNameLst>
                                      </p:cBhvr>
                                      <p:tavLst>
                                        <p:tav tm="0">
                                          <p:val>
                                            <p:fltVal val="0"/>
                                          </p:val>
                                        </p:tav>
                                        <p:tav tm="100000">
                                          <p:val>
                                            <p:strVal val="#ppt_h"/>
                                          </p:val>
                                        </p:tav>
                                      </p:tavLst>
                                    </p:anim>
                                  </p:childTnLst>
                                </p:cTn>
                              </p:par>
                              <p:par>
                                <p:cTn id="95" presetID="0" presetClass="path" presetSubtype="0" accel="50000" decel="50000" fill="hold" grpId="0" nodeType="withEffect">
                                  <p:stCondLst>
                                    <p:cond delay="800"/>
                                  </p:stCondLst>
                                  <p:childTnLst>
                                    <p:animMotion origin="layout" path="M -1.94444E-6 4.44444E-6 L -0.53003 0.21226 " pathEditMode="relative" rAng="0" ptsTypes="AA">
                                      <p:cBhvr>
                                        <p:cTn id="96" dur="1750" fill="hold"/>
                                        <p:tgtEl>
                                          <p:spTgt spid="14"/>
                                        </p:tgtEl>
                                        <p:attrNameLst>
                                          <p:attrName>ppt_x</p:attrName>
                                          <p:attrName>ppt_y</p:attrName>
                                        </p:attrNameLst>
                                      </p:cBhvr>
                                      <p:rCtr x="-26510" y="10602"/>
                                    </p:animMotion>
                                  </p:childTnLst>
                                </p:cTn>
                              </p:par>
                              <p:par>
                                <p:cTn id="97" presetID="23" presetClass="entr" presetSubtype="16" fill="hold" grpId="1" nodeType="withEffect">
                                  <p:stCondLst>
                                    <p:cond delay="1000"/>
                                  </p:stCondLst>
                                  <p:childTnLst>
                                    <p:set>
                                      <p:cBhvr>
                                        <p:cTn id="98" dur="1" fill="hold">
                                          <p:stCondLst>
                                            <p:cond delay="0"/>
                                          </p:stCondLst>
                                        </p:cTn>
                                        <p:tgtEl>
                                          <p:spTgt spid="17"/>
                                        </p:tgtEl>
                                        <p:attrNameLst>
                                          <p:attrName>style.visibility</p:attrName>
                                        </p:attrNameLst>
                                      </p:cBhvr>
                                      <p:to>
                                        <p:strVal val="visible"/>
                                      </p:to>
                                    </p:set>
                                    <p:anim calcmode="lin" valueType="num">
                                      <p:cBhvr>
                                        <p:cTn id="99" dur="1750" fill="hold"/>
                                        <p:tgtEl>
                                          <p:spTgt spid="17"/>
                                        </p:tgtEl>
                                        <p:attrNameLst>
                                          <p:attrName>ppt_w</p:attrName>
                                        </p:attrNameLst>
                                      </p:cBhvr>
                                      <p:tavLst>
                                        <p:tav tm="0">
                                          <p:val>
                                            <p:fltVal val="0"/>
                                          </p:val>
                                        </p:tav>
                                        <p:tav tm="100000">
                                          <p:val>
                                            <p:strVal val="#ppt_w"/>
                                          </p:val>
                                        </p:tav>
                                      </p:tavLst>
                                    </p:anim>
                                    <p:anim calcmode="lin" valueType="num">
                                      <p:cBhvr>
                                        <p:cTn id="100" dur="1750" fill="hold"/>
                                        <p:tgtEl>
                                          <p:spTgt spid="17"/>
                                        </p:tgtEl>
                                        <p:attrNameLst>
                                          <p:attrName>ppt_h</p:attrName>
                                        </p:attrNameLst>
                                      </p:cBhvr>
                                      <p:tavLst>
                                        <p:tav tm="0">
                                          <p:val>
                                            <p:fltVal val="0"/>
                                          </p:val>
                                        </p:tav>
                                        <p:tav tm="100000">
                                          <p:val>
                                            <p:strVal val="#ppt_h"/>
                                          </p:val>
                                        </p:tav>
                                      </p:tavLst>
                                    </p:anim>
                                  </p:childTnLst>
                                </p:cTn>
                              </p:par>
                              <p:par>
                                <p:cTn id="101" presetID="0" presetClass="path" presetSubtype="0" accel="50000" decel="50000" fill="hold" grpId="0" nodeType="withEffect">
                                  <p:stCondLst>
                                    <p:cond delay="1000"/>
                                  </p:stCondLst>
                                  <p:childTnLst>
                                    <p:animMotion origin="layout" path="M -1.94444E-6 4.44444E-6 L -0.13021 0.19953 " pathEditMode="relative" rAng="0" ptsTypes="AA">
                                      <p:cBhvr>
                                        <p:cTn id="102" dur="1750" fill="hold"/>
                                        <p:tgtEl>
                                          <p:spTgt spid="17"/>
                                        </p:tgtEl>
                                        <p:attrNameLst>
                                          <p:attrName>ppt_x</p:attrName>
                                          <p:attrName>ppt_y</p:attrName>
                                        </p:attrNameLst>
                                      </p:cBhvr>
                                      <p:rCtr x="-6510" y="9977"/>
                                    </p:animMotion>
                                  </p:childTnLst>
                                </p:cTn>
                              </p:par>
                              <p:par>
                                <p:cTn id="103" presetID="1" presetClass="exit" presetSubtype="0" fill="hold" nodeType="withEffect">
                                  <p:stCondLst>
                                    <p:cond delay="1000"/>
                                  </p:stCondLst>
                                  <p:childTnLst>
                                    <p:set>
                                      <p:cBhvr>
                                        <p:cTn id="104" dur="1" fill="hold">
                                          <p:stCondLst>
                                            <p:cond delay="0"/>
                                          </p:stCondLst>
                                        </p:cTn>
                                        <p:tgtEl>
                                          <p:spTgt spid="19"/>
                                        </p:tgtEl>
                                        <p:attrNameLst>
                                          <p:attrName>style.visibility</p:attrName>
                                        </p:attrNameLst>
                                      </p:cBhvr>
                                      <p:to>
                                        <p:strVal val="hidden"/>
                                      </p:to>
                                    </p:set>
                                  </p:childTnLst>
                                </p:cTn>
                              </p:par>
                              <p:par>
                                <p:cTn id="105" presetID="23" presetClass="entr" presetSubtype="16" fill="hold" grpId="1" nodeType="withEffect">
                                  <p:stCondLst>
                                    <p:cond delay="1200"/>
                                  </p:stCondLst>
                                  <p:childTnLst>
                                    <p:set>
                                      <p:cBhvr>
                                        <p:cTn id="106" dur="1" fill="hold">
                                          <p:stCondLst>
                                            <p:cond delay="0"/>
                                          </p:stCondLst>
                                        </p:cTn>
                                        <p:tgtEl>
                                          <p:spTgt spid="13"/>
                                        </p:tgtEl>
                                        <p:attrNameLst>
                                          <p:attrName>style.visibility</p:attrName>
                                        </p:attrNameLst>
                                      </p:cBhvr>
                                      <p:to>
                                        <p:strVal val="visible"/>
                                      </p:to>
                                    </p:set>
                                    <p:anim calcmode="lin" valueType="num">
                                      <p:cBhvr>
                                        <p:cTn id="107" dur="1750" fill="hold"/>
                                        <p:tgtEl>
                                          <p:spTgt spid="13"/>
                                        </p:tgtEl>
                                        <p:attrNameLst>
                                          <p:attrName>ppt_w</p:attrName>
                                        </p:attrNameLst>
                                      </p:cBhvr>
                                      <p:tavLst>
                                        <p:tav tm="0">
                                          <p:val>
                                            <p:fltVal val="0"/>
                                          </p:val>
                                        </p:tav>
                                        <p:tav tm="100000">
                                          <p:val>
                                            <p:strVal val="#ppt_w"/>
                                          </p:val>
                                        </p:tav>
                                      </p:tavLst>
                                    </p:anim>
                                    <p:anim calcmode="lin" valueType="num">
                                      <p:cBhvr>
                                        <p:cTn id="108" dur="1750" fill="hold"/>
                                        <p:tgtEl>
                                          <p:spTgt spid="13"/>
                                        </p:tgtEl>
                                        <p:attrNameLst>
                                          <p:attrName>ppt_h</p:attrName>
                                        </p:attrNameLst>
                                      </p:cBhvr>
                                      <p:tavLst>
                                        <p:tav tm="0">
                                          <p:val>
                                            <p:fltVal val="0"/>
                                          </p:val>
                                        </p:tav>
                                        <p:tav tm="100000">
                                          <p:val>
                                            <p:strVal val="#ppt_h"/>
                                          </p:val>
                                        </p:tav>
                                      </p:tavLst>
                                    </p:anim>
                                  </p:childTnLst>
                                </p:cTn>
                              </p:par>
                              <p:par>
                                <p:cTn id="109" presetID="0" presetClass="path" presetSubtype="0" accel="50000" decel="50000" fill="hold" grpId="0" nodeType="withEffect">
                                  <p:stCondLst>
                                    <p:cond delay="1200"/>
                                  </p:stCondLst>
                                  <p:childTnLst>
                                    <p:animMotion origin="layout" path="M -4.16667E-6 4.44444E-6 L 0.08559 0.33726 " pathEditMode="relative" rAng="0" ptsTypes="AA">
                                      <p:cBhvr>
                                        <p:cTn id="110" dur="1750" fill="hold"/>
                                        <p:tgtEl>
                                          <p:spTgt spid="13"/>
                                        </p:tgtEl>
                                        <p:attrNameLst>
                                          <p:attrName>ppt_x</p:attrName>
                                          <p:attrName>ppt_y</p:attrName>
                                        </p:attrNameLst>
                                      </p:cBhvr>
                                      <p:rCtr x="4271" y="16852"/>
                                    </p:animMotion>
                                  </p:childTnLst>
                                </p:cTn>
                              </p:par>
                            </p:childTnLst>
                          </p:cTn>
                        </p:par>
                      </p:childTnLst>
                    </p:cTn>
                  </p:par>
                  <p:par>
                    <p:cTn id="111" fill="hold">
                      <p:stCondLst>
                        <p:cond delay="indefinite"/>
                      </p:stCondLst>
                      <p:childTnLst>
                        <p:par>
                          <p:cTn id="112" fill="hold">
                            <p:stCondLst>
                              <p:cond delay="0"/>
                            </p:stCondLst>
                            <p:childTnLst>
                              <p:par>
                                <p:cTn id="113" presetID="42" presetClass="path" presetSubtype="0" accel="50000" decel="50000" fill="hold" grpId="2" nodeType="clickEffect">
                                  <p:stCondLst>
                                    <p:cond delay="0"/>
                                  </p:stCondLst>
                                  <p:childTnLst>
                                    <p:animMotion origin="layout" path="M 0.06458 -0.39746 L 0.01093 0.00833 " pathEditMode="relative" rAng="0" ptsTypes="AA">
                                      <p:cBhvr>
                                        <p:cTn id="114" dur="1500" fill="hold"/>
                                        <p:tgtEl>
                                          <p:spTgt spid="11"/>
                                        </p:tgtEl>
                                        <p:attrNameLst>
                                          <p:attrName>ppt_x</p:attrName>
                                          <p:attrName>ppt_y</p:attrName>
                                        </p:attrNameLst>
                                      </p:cBhvr>
                                      <p:rCtr x="-2691" y="20278"/>
                                    </p:animMotion>
                                  </p:childTnLst>
                                </p:cTn>
                              </p:par>
                              <p:par>
                                <p:cTn id="115" presetID="42" presetClass="path" presetSubtype="0" accel="50000" decel="50000" fill="hold" grpId="2" nodeType="withEffect">
                                  <p:stCondLst>
                                    <p:cond delay="0"/>
                                  </p:stCondLst>
                                  <p:childTnLst>
                                    <p:animMotion origin="layout" path="M -0.07031 -0.2257 L 0.00521 0.00833 " pathEditMode="relative" rAng="0" ptsTypes="AA">
                                      <p:cBhvr>
                                        <p:cTn id="116" dur="1500" fill="hold"/>
                                        <p:tgtEl>
                                          <p:spTgt spid="15"/>
                                        </p:tgtEl>
                                        <p:attrNameLst>
                                          <p:attrName>ppt_x</p:attrName>
                                          <p:attrName>ppt_y</p:attrName>
                                        </p:attrNameLst>
                                      </p:cBhvr>
                                      <p:rCtr x="3767" y="11690"/>
                                    </p:animMotion>
                                  </p:childTnLst>
                                </p:cTn>
                              </p:par>
                              <p:par>
                                <p:cTn id="117" presetID="42" presetClass="path" presetSubtype="0" accel="50000" decel="50000" fill="hold" grpId="2" nodeType="withEffect">
                                  <p:stCondLst>
                                    <p:cond delay="0"/>
                                  </p:stCondLst>
                                  <p:childTnLst>
                                    <p:animMotion origin="layout" path="M -0.57274 -0.35857 L 0.00955 0.01088 " pathEditMode="relative" rAng="0" ptsTypes="AA">
                                      <p:cBhvr>
                                        <p:cTn id="118" dur="1500" fill="hold"/>
                                        <p:tgtEl>
                                          <p:spTgt spid="9"/>
                                        </p:tgtEl>
                                        <p:attrNameLst>
                                          <p:attrName>ppt_x</p:attrName>
                                          <p:attrName>ppt_y</p:attrName>
                                        </p:attrNameLst>
                                      </p:cBhvr>
                                      <p:rCtr x="29115" y="18472"/>
                                    </p:animMotion>
                                  </p:childTnLst>
                                </p:cTn>
                              </p:par>
                              <p:par>
                                <p:cTn id="119" presetID="42" presetClass="path" presetSubtype="0" accel="50000" decel="50000" fill="hold" grpId="2" nodeType="withEffect">
                                  <p:stCondLst>
                                    <p:cond delay="0"/>
                                  </p:stCondLst>
                                  <p:childTnLst>
                                    <p:animMotion origin="layout" path="M -0.40694 -0.12338 L 0.01163 0.01088 " pathEditMode="relative" rAng="0" ptsTypes="AA">
                                      <p:cBhvr>
                                        <p:cTn id="120" dur="1500" fill="hold"/>
                                        <p:tgtEl>
                                          <p:spTgt spid="16"/>
                                        </p:tgtEl>
                                        <p:attrNameLst>
                                          <p:attrName>ppt_x</p:attrName>
                                          <p:attrName>ppt_y</p:attrName>
                                        </p:attrNameLst>
                                      </p:cBhvr>
                                      <p:rCtr x="20920" y="6713"/>
                                    </p:animMotion>
                                  </p:childTnLst>
                                </p:cTn>
                              </p:par>
                              <p:par>
                                <p:cTn id="121" presetID="42" presetClass="path" presetSubtype="0" accel="50000" decel="50000" fill="hold" grpId="2" nodeType="withEffect">
                                  <p:stCondLst>
                                    <p:cond delay="0"/>
                                  </p:stCondLst>
                                  <p:childTnLst>
                                    <p:animMotion origin="layout" path="M -0.53003 0.2125 L 0.01007 0.0081 " pathEditMode="relative" rAng="0" ptsTypes="AA">
                                      <p:cBhvr>
                                        <p:cTn id="122" dur="1500" fill="hold"/>
                                        <p:tgtEl>
                                          <p:spTgt spid="14"/>
                                        </p:tgtEl>
                                        <p:attrNameLst>
                                          <p:attrName>ppt_x</p:attrName>
                                          <p:attrName>ppt_y</p:attrName>
                                        </p:attrNameLst>
                                      </p:cBhvr>
                                      <p:rCtr x="26997" y="-10231"/>
                                    </p:animMotion>
                                  </p:childTnLst>
                                </p:cTn>
                              </p:par>
                              <p:par>
                                <p:cTn id="123" presetID="42" presetClass="path" presetSubtype="0" accel="50000" decel="50000" fill="hold" grpId="2" nodeType="withEffect">
                                  <p:stCondLst>
                                    <p:cond delay="0"/>
                                  </p:stCondLst>
                                  <p:childTnLst>
                                    <p:animMotion origin="layout" path="M -0.13021 0.19953 L 0.00278 0.00833 " pathEditMode="relative" rAng="0" ptsTypes="AA">
                                      <p:cBhvr>
                                        <p:cTn id="124" dur="1500" fill="hold"/>
                                        <p:tgtEl>
                                          <p:spTgt spid="17"/>
                                        </p:tgtEl>
                                        <p:attrNameLst>
                                          <p:attrName>ppt_x</p:attrName>
                                          <p:attrName>ppt_y</p:attrName>
                                        </p:attrNameLst>
                                      </p:cBhvr>
                                      <p:rCtr x="6649" y="-9560"/>
                                    </p:animMotion>
                                  </p:childTnLst>
                                </p:cTn>
                              </p:par>
                              <p:par>
                                <p:cTn id="125" presetID="42" presetClass="path" presetSubtype="0" accel="50000" decel="50000" fill="hold" grpId="2" nodeType="withEffect">
                                  <p:stCondLst>
                                    <p:cond delay="0"/>
                                  </p:stCondLst>
                                  <p:childTnLst>
                                    <p:animMotion origin="layout" path="M 0.08559 0.3375 L 0.01233 0.0081 " pathEditMode="relative" rAng="0" ptsTypes="AA">
                                      <p:cBhvr>
                                        <p:cTn id="126" dur="1500" fill="hold"/>
                                        <p:tgtEl>
                                          <p:spTgt spid="13"/>
                                        </p:tgtEl>
                                        <p:attrNameLst>
                                          <p:attrName>ppt_x</p:attrName>
                                          <p:attrName>ppt_y</p:attrName>
                                        </p:attrNameLst>
                                      </p:cBhvr>
                                      <p:rCtr x="-3663" y="-16481"/>
                                    </p:animMotion>
                                  </p:childTnLst>
                                </p:cTn>
                              </p:par>
                              <p:par>
                                <p:cTn id="127" presetID="23" presetClass="exit" presetSubtype="32" fill="hold" grpId="3" nodeType="withEffect">
                                  <p:stCondLst>
                                    <p:cond delay="0"/>
                                  </p:stCondLst>
                                  <p:childTnLst>
                                    <p:anim calcmode="lin" valueType="num">
                                      <p:cBhvr>
                                        <p:cTn id="128" dur="1500"/>
                                        <p:tgtEl>
                                          <p:spTgt spid="11"/>
                                        </p:tgtEl>
                                        <p:attrNameLst>
                                          <p:attrName>ppt_w</p:attrName>
                                        </p:attrNameLst>
                                      </p:cBhvr>
                                      <p:tavLst>
                                        <p:tav tm="0">
                                          <p:val>
                                            <p:strVal val="ppt_w"/>
                                          </p:val>
                                        </p:tav>
                                        <p:tav tm="100000">
                                          <p:val>
                                            <p:fltVal val="0"/>
                                          </p:val>
                                        </p:tav>
                                      </p:tavLst>
                                    </p:anim>
                                    <p:anim calcmode="lin" valueType="num">
                                      <p:cBhvr>
                                        <p:cTn id="129" dur="1500"/>
                                        <p:tgtEl>
                                          <p:spTgt spid="11"/>
                                        </p:tgtEl>
                                        <p:attrNameLst>
                                          <p:attrName>ppt_h</p:attrName>
                                        </p:attrNameLst>
                                      </p:cBhvr>
                                      <p:tavLst>
                                        <p:tav tm="0">
                                          <p:val>
                                            <p:strVal val="ppt_h"/>
                                          </p:val>
                                        </p:tav>
                                        <p:tav tm="100000">
                                          <p:val>
                                            <p:fltVal val="0"/>
                                          </p:val>
                                        </p:tav>
                                      </p:tavLst>
                                    </p:anim>
                                    <p:set>
                                      <p:cBhvr>
                                        <p:cTn id="130" dur="1" fill="hold">
                                          <p:stCondLst>
                                            <p:cond delay="1499"/>
                                          </p:stCondLst>
                                        </p:cTn>
                                        <p:tgtEl>
                                          <p:spTgt spid="11"/>
                                        </p:tgtEl>
                                        <p:attrNameLst>
                                          <p:attrName>style.visibility</p:attrName>
                                        </p:attrNameLst>
                                      </p:cBhvr>
                                      <p:to>
                                        <p:strVal val="hidden"/>
                                      </p:to>
                                    </p:set>
                                  </p:childTnLst>
                                </p:cTn>
                              </p:par>
                              <p:par>
                                <p:cTn id="131" presetID="23" presetClass="exit" presetSubtype="32" fill="hold" grpId="3" nodeType="withEffect">
                                  <p:stCondLst>
                                    <p:cond delay="0"/>
                                  </p:stCondLst>
                                  <p:childTnLst>
                                    <p:anim calcmode="lin" valueType="num">
                                      <p:cBhvr>
                                        <p:cTn id="132" dur="1500"/>
                                        <p:tgtEl>
                                          <p:spTgt spid="15"/>
                                        </p:tgtEl>
                                        <p:attrNameLst>
                                          <p:attrName>ppt_w</p:attrName>
                                        </p:attrNameLst>
                                      </p:cBhvr>
                                      <p:tavLst>
                                        <p:tav tm="0">
                                          <p:val>
                                            <p:strVal val="ppt_w"/>
                                          </p:val>
                                        </p:tav>
                                        <p:tav tm="100000">
                                          <p:val>
                                            <p:fltVal val="0"/>
                                          </p:val>
                                        </p:tav>
                                      </p:tavLst>
                                    </p:anim>
                                    <p:anim calcmode="lin" valueType="num">
                                      <p:cBhvr>
                                        <p:cTn id="133" dur="1500"/>
                                        <p:tgtEl>
                                          <p:spTgt spid="15"/>
                                        </p:tgtEl>
                                        <p:attrNameLst>
                                          <p:attrName>ppt_h</p:attrName>
                                        </p:attrNameLst>
                                      </p:cBhvr>
                                      <p:tavLst>
                                        <p:tav tm="0">
                                          <p:val>
                                            <p:strVal val="ppt_h"/>
                                          </p:val>
                                        </p:tav>
                                        <p:tav tm="100000">
                                          <p:val>
                                            <p:fltVal val="0"/>
                                          </p:val>
                                        </p:tav>
                                      </p:tavLst>
                                    </p:anim>
                                    <p:set>
                                      <p:cBhvr>
                                        <p:cTn id="134" dur="1" fill="hold">
                                          <p:stCondLst>
                                            <p:cond delay="1499"/>
                                          </p:stCondLst>
                                        </p:cTn>
                                        <p:tgtEl>
                                          <p:spTgt spid="15"/>
                                        </p:tgtEl>
                                        <p:attrNameLst>
                                          <p:attrName>style.visibility</p:attrName>
                                        </p:attrNameLst>
                                      </p:cBhvr>
                                      <p:to>
                                        <p:strVal val="hidden"/>
                                      </p:to>
                                    </p:set>
                                  </p:childTnLst>
                                </p:cTn>
                              </p:par>
                              <p:par>
                                <p:cTn id="135" presetID="23" presetClass="exit" presetSubtype="32" fill="hold" grpId="3" nodeType="withEffect">
                                  <p:stCondLst>
                                    <p:cond delay="0"/>
                                  </p:stCondLst>
                                  <p:childTnLst>
                                    <p:anim calcmode="lin" valueType="num">
                                      <p:cBhvr>
                                        <p:cTn id="136" dur="1500"/>
                                        <p:tgtEl>
                                          <p:spTgt spid="9"/>
                                        </p:tgtEl>
                                        <p:attrNameLst>
                                          <p:attrName>ppt_w</p:attrName>
                                        </p:attrNameLst>
                                      </p:cBhvr>
                                      <p:tavLst>
                                        <p:tav tm="0">
                                          <p:val>
                                            <p:strVal val="ppt_w"/>
                                          </p:val>
                                        </p:tav>
                                        <p:tav tm="100000">
                                          <p:val>
                                            <p:fltVal val="0"/>
                                          </p:val>
                                        </p:tav>
                                      </p:tavLst>
                                    </p:anim>
                                    <p:anim calcmode="lin" valueType="num">
                                      <p:cBhvr>
                                        <p:cTn id="137" dur="1500"/>
                                        <p:tgtEl>
                                          <p:spTgt spid="9"/>
                                        </p:tgtEl>
                                        <p:attrNameLst>
                                          <p:attrName>ppt_h</p:attrName>
                                        </p:attrNameLst>
                                      </p:cBhvr>
                                      <p:tavLst>
                                        <p:tav tm="0">
                                          <p:val>
                                            <p:strVal val="ppt_h"/>
                                          </p:val>
                                        </p:tav>
                                        <p:tav tm="100000">
                                          <p:val>
                                            <p:fltVal val="0"/>
                                          </p:val>
                                        </p:tav>
                                      </p:tavLst>
                                    </p:anim>
                                    <p:set>
                                      <p:cBhvr>
                                        <p:cTn id="138" dur="1" fill="hold">
                                          <p:stCondLst>
                                            <p:cond delay="1499"/>
                                          </p:stCondLst>
                                        </p:cTn>
                                        <p:tgtEl>
                                          <p:spTgt spid="9"/>
                                        </p:tgtEl>
                                        <p:attrNameLst>
                                          <p:attrName>style.visibility</p:attrName>
                                        </p:attrNameLst>
                                      </p:cBhvr>
                                      <p:to>
                                        <p:strVal val="hidden"/>
                                      </p:to>
                                    </p:set>
                                  </p:childTnLst>
                                </p:cTn>
                              </p:par>
                              <p:par>
                                <p:cTn id="139" presetID="23" presetClass="exit" presetSubtype="32" fill="hold" grpId="3" nodeType="withEffect">
                                  <p:stCondLst>
                                    <p:cond delay="0"/>
                                  </p:stCondLst>
                                  <p:childTnLst>
                                    <p:anim calcmode="lin" valueType="num">
                                      <p:cBhvr>
                                        <p:cTn id="140" dur="1500"/>
                                        <p:tgtEl>
                                          <p:spTgt spid="16"/>
                                        </p:tgtEl>
                                        <p:attrNameLst>
                                          <p:attrName>ppt_w</p:attrName>
                                        </p:attrNameLst>
                                      </p:cBhvr>
                                      <p:tavLst>
                                        <p:tav tm="0">
                                          <p:val>
                                            <p:strVal val="ppt_w"/>
                                          </p:val>
                                        </p:tav>
                                        <p:tav tm="100000">
                                          <p:val>
                                            <p:fltVal val="0"/>
                                          </p:val>
                                        </p:tav>
                                      </p:tavLst>
                                    </p:anim>
                                    <p:anim calcmode="lin" valueType="num">
                                      <p:cBhvr>
                                        <p:cTn id="141" dur="1500"/>
                                        <p:tgtEl>
                                          <p:spTgt spid="16"/>
                                        </p:tgtEl>
                                        <p:attrNameLst>
                                          <p:attrName>ppt_h</p:attrName>
                                        </p:attrNameLst>
                                      </p:cBhvr>
                                      <p:tavLst>
                                        <p:tav tm="0">
                                          <p:val>
                                            <p:strVal val="ppt_h"/>
                                          </p:val>
                                        </p:tav>
                                        <p:tav tm="100000">
                                          <p:val>
                                            <p:fltVal val="0"/>
                                          </p:val>
                                        </p:tav>
                                      </p:tavLst>
                                    </p:anim>
                                    <p:set>
                                      <p:cBhvr>
                                        <p:cTn id="142" dur="1" fill="hold">
                                          <p:stCondLst>
                                            <p:cond delay="1499"/>
                                          </p:stCondLst>
                                        </p:cTn>
                                        <p:tgtEl>
                                          <p:spTgt spid="16"/>
                                        </p:tgtEl>
                                        <p:attrNameLst>
                                          <p:attrName>style.visibility</p:attrName>
                                        </p:attrNameLst>
                                      </p:cBhvr>
                                      <p:to>
                                        <p:strVal val="hidden"/>
                                      </p:to>
                                    </p:set>
                                  </p:childTnLst>
                                </p:cTn>
                              </p:par>
                              <p:par>
                                <p:cTn id="143" presetID="23" presetClass="exit" presetSubtype="32" fill="hold" grpId="3" nodeType="withEffect">
                                  <p:stCondLst>
                                    <p:cond delay="0"/>
                                  </p:stCondLst>
                                  <p:childTnLst>
                                    <p:anim calcmode="lin" valueType="num">
                                      <p:cBhvr>
                                        <p:cTn id="144" dur="1500"/>
                                        <p:tgtEl>
                                          <p:spTgt spid="14"/>
                                        </p:tgtEl>
                                        <p:attrNameLst>
                                          <p:attrName>ppt_w</p:attrName>
                                        </p:attrNameLst>
                                      </p:cBhvr>
                                      <p:tavLst>
                                        <p:tav tm="0">
                                          <p:val>
                                            <p:strVal val="ppt_w"/>
                                          </p:val>
                                        </p:tav>
                                        <p:tav tm="100000">
                                          <p:val>
                                            <p:fltVal val="0"/>
                                          </p:val>
                                        </p:tav>
                                      </p:tavLst>
                                    </p:anim>
                                    <p:anim calcmode="lin" valueType="num">
                                      <p:cBhvr>
                                        <p:cTn id="145" dur="1500"/>
                                        <p:tgtEl>
                                          <p:spTgt spid="14"/>
                                        </p:tgtEl>
                                        <p:attrNameLst>
                                          <p:attrName>ppt_h</p:attrName>
                                        </p:attrNameLst>
                                      </p:cBhvr>
                                      <p:tavLst>
                                        <p:tav tm="0">
                                          <p:val>
                                            <p:strVal val="ppt_h"/>
                                          </p:val>
                                        </p:tav>
                                        <p:tav tm="100000">
                                          <p:val>
                                            <p:fltVal val="0"/>
                                          </p:val>
                                        </p:tav>
                                      </p:tavLst>
                                    </p:anim>
                                    <p:set>
                                      <p:cBhvr>
                                        <p:cTn id="146" dur="1" fill="hold">
                                          <p:stCondLst>
                                            <p:cond delay="1499"/>
                                          </p:stCondLst>
                                        </p:cTn>
                                        <p:tgtEl>
                                          <p:spTgt spid="14"/>
                                        </p:tgtEl>
                                        <p:attrNameLst>
                                          <p:attrName>style.visibility</p:attrName>
                                        </p:attrNameLst>
                                      </p:cBhvr>
                                      <p:to>
                                        <p:strVal val="hidden"/>
                                      </p:to>
                                    </p:set>
                                  </p:childTnLst>
                                </p:cTn>
                              </p:par>
                              <p:par>
                                <p:cTn id="147" presetID="23" presetClass="exit" presetSubtype="32" fill="hold" grpId="3" nodeType="withEffect">
                                  <p:stCondLst>
                                    <p:cond delay="0"/>
                                  </p:stCondLst>
                                  <p:childTnLst>
                                    <p:anim calcmode="lin" valueType="num">
                                      <p:cBhvr>
                                        <p:cTn id="148" dur="1500"/>
                                        <p:tgtEl>
                                          <p:spTgt spid="17"/>
                                        </p:tgtEl>
                                        <p:attrNameLst>
                                          <p:attrName>ppt_w</p:attrName>
                                        </p:attrNameLst>
                                      </p:cBhvr>
                                      <p:tavLst>
                                        <p:tav tm="0">
                                          <p:val>
                                            <p:strVal val="ppt_w"/>
                                          </p:val>
                                        </p:tav>
                                        <p:tav tm="100000">
                                          <p:val>
                                            <p:fltVal val="0"/>
                                          </p:val>
                                        </p:tav>
                                      </p:tavLst>
                                    </p:anim>
                                    <p:anim calcmode="lin" valueType="num">
                                      <p:cBhvr>
                                        <p:cTn id="149" dur="1500"/>
                                        <p:tgtEl>
                                          <p:spTgt spid="17"/>
                                        </p:tgtEl>
                                        <p:attrNameLst>
                                          <p:attrName>ppt_h</p:attrName>
                                        </p:attrNameLst>
                                      </p:cBhvr>
                                      <p:tavLst>
                                        <p:tav tm="0">
                                          <p:val>
                                            <p:strVal val="ppt_h"/>
                                          </p:val>
                                        </p:tav>
                                        <p:tav tm="100000">
                                          <p:val>
                                            <p:fltVal val="0"/>
                                          </p:val>
                                        </p:tav>
                                      </p:tavLst>
                                    </p:anim>
                                    <p:set>
                                      <p:cBhvr>
                                        <p:cTn id="150" dur="1" fill="hold">
                                          <p:stCondLst>
                                            <p:cond delay="1499"/>
                                          </p:stCondLst>
                                        </p:cTn>
                                        <p:tgtEl>
                                          <p:spTgt spid="17"/>
                                        </p:tgtEl>
                                        <p:attrNameLst>
                                          <p:attrName>style.visibility</p:attrName>
                                        </p:attrNameLst>
                                      </p:cBhvr>
                                      <p:to>
                                        <p:strVal val="hidden"/>
                                      </p:to>
                                    </p:set>
                                  </p:childTnLst>
                                </p:cTn>
                              </p:par>
                              <p:par>
                                <p:cTn id="151" presetID="23" presetClass="exit" presetSubtype="32" fill="hold" grpId="3" nodeType="withEffect">
                                  <p:stCondLst>
                                    <p:cond delay="0"/>
                                  </p:stCondLst>
                                  <p:childTnLst>
                                    <p:anim calcmode="lin" valueType="num">
                                      <p:cBhvr>
                                        <p:cTn id="152" dur="1500"/>
                                        <p:tgtEl>
                                          <p:spTgt spid="13"/>
                                        </p:tgtEl>
                                        <p:attrNameLst>
                                          <p:attrName>ppt_w</p:attrName>
                                        </p:attrNameLst>
                                      </p:cBhvr>
                                      <p:tavLst>
                                        <p:tav tm="0">
                                          <p:val>
                                            <p:strVal val="ppt_w"/>
                                          </p:val>
                                        </p:tav>
                                        <p:tav tm="100000">
                                          <p:val>
                                            <p:fltVal val="0"/>
                                          </p:val>
                                        </p:tav>
                                      </p:tavLst>
                                    </p:anim>
                                    <p:anim calcmode="lin" valueType="num">
                                      <p:cBhvr>
                                        <p:cTn id="153" dur="1500"/>
                                        <p:tgtEl>
                                          <p:spTgt spid="13"/>
                                        </p:tgtEl>
                                        <p:attrNameLst>
                                          <p:attrName>ppt_h</p:attrName>
                                        </p:attrNameLst>
                                      </p:cBhvr>
                                      <p:tavLst>
                                        <p:tav tm="0">
                                          <p:val>
                                            <p:strVal val="ppt_h"/>
                                          </p:val>
                                        </p:tav>
                                        <p:tav tm="100000">
                                          <p:val>
                                            <p:fltVal val="0"/>
                                          </p:val>
                                        </p:tav>
                                      </p:tavLst>
                                    </p:anim>
                                    <p:set>
                                      <p:cBhvr>
                                        <p:cTn id="154" dur="1" fill="hold">
                                          <p:stCondLst>
                                            <p:cond delay="1499"/>
                                          </p:stCondLst>
                                        </p:cTn>
                                        <p:tgtEl>
                                          <p:spTgt spid="13"/>
                                        </p:tgtEl>
                                        <p:attrNameLst>
                                          <p:attrName>style.visibility</p:attrName>
                                        </p:attrNameLst>
                                      </p:cBhvr>
                                      <p:to>
                                        <p:strVal val="hidden"/>
                                      </p:to>
                                    </p:set>
                                  </p:childTnLst>
                                </p:cTn>
                              </p:par>
                              <p:par>
                                <p:cTn id="155" presetID="23" presetClass="exit" presetSubtype="32" fill="hold" grpId="2" nodeType="withEffect">
                                  <p:stCondLst>
                                    <p:cond delay="0"/>
                                  </p:stCondLst>
                                  <p:childTnLst>
                                    <p:anim calcmode="lin" valueType="num">
                                      <p:cBhvr>
                                        <p:cTn id="156" dur="500"/>
                                        <p:tgtEl>
                                          <p:spTgt spid="20"/>
                                        </p:tgtEl>
                                        <p:attrNameLst>
                                          <p:attrName>ppt_w</p:attrName>
                                        </p:attrNameLst>
                                      </p:cBhvr>
                                      <p:tavLst>
                                        <p:tav tm="0">
                                          <p:val>
                                            <p:strVal val="ppt_w"/>
                                          </p:val>
                                        </p:tav>
                                        <p:tav tm="100000">
                                          <p:val>
                                            <p:fltVal val="0"/>
                                          </p:val>
                                        </p:tav>
                                      </p:tavLst>
                                    </p:anim>
                                    <p:anim calcmode="lin" valueType="num">
                                      <p:cBhvr>
                                        <p:cTn id="157" dur="500"/>
                                        <p:tgtEl>
                                          <p:spTgt spid="20"/>
                                        </p:tgtEl>
                                        <p:attrNameLst>
                                          <p:attrName>ppt_h</p:attrName>
                                        </p:attrNameLst>
                                      </p:cBhvr>
                                      <p:tavLst>
                                        <p:tav tm="0">
                                          <p:val>
                                            <p:strVal val="ppt_h"/>
                                          </p:val>
                                        </p:tav>
                                        <p:tav tm="100000">
                                          <p:val>
                                            <p:fltVal val="0"/>
                                          </p:val>
                                        </p:tav>
                                      </p:tavLst>
                                    </p:anim>
                                    <p:set>
                                      <p:cBhvr>
                                        <p:cTn id="15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1"/>
      <p:bldP spid="3074" grpId="0"/>
      <p:bldP spid="3074" grpId="1"/>
      <p:bldP spid="7" grpId="1"/>
      <p:bldP spid="7" grpId="2"/>
      <p:bldP spid="9" grpId="0"/>
      <p:bldP spid="9" grpId="1"/>
      <p:bldP spid="9" grpId="2"/>
      <p:bldP spid="9" grpId="3"/>
      <p:bldP spid="11" grpId="0"/>
      <p:bldP spid="11" grpId="1"/>
      <p:bldP spid="11" grpId="2"/>
      <p:bldP spid="11"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20" grpId="0"/>
      <p:bldP spid="20"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 name="Title 1">
            <a:extLst>
              <a:ext uri="{FF2B5EF4-FFF2-40B4-BE49-F238E27FC236}">
                <a16:creationId xmlns:a16="http://schemas.microsoft.com/office/drawing/2014/main" xmlns="" id="{C456DB20-3B0D-442A-B4DD-B9CBA1CB0991}"/>
              </a:ext>
            </a:extLst>
          </p:cNvPr>
          <p:cNvSpPr txBox="1">
            <a:spLocks/>
          </p:cNvSpPr>
          <p:nvPr/>
        </p:nvSpPr>
        <p:spPr>
          <a:xfrm>
            <a:off x="1428478" y="3188437"/>
            <a:ext cx="61903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abstain from fleshly lusts</a:t>
            </a:r>
          </a:p>
        </p:txBody>
      </p:sp>
      <p:sp>
        <p:nvSpPr>
          <p:cNvPr id="3074" name="Rectangle 2"/>
          <p:cNvSpPr>
            <a:spLocks noGrp="1" noChangeArrowheads="1"/>
          </p:cNvSpPr>
          <p:nvPr>
            <p:ph type="title"/>
          </p:nvPr>
        </p:nvSpPr>
        <p:spPr>
          <a:xfrm>
            <a:off x="1230085" y="1883228"/>
            <a:ext cx="6585857" cy="35135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Beloved, I beg you as sojourners and pilgrims, abstain from fleshly lusts which war against the soul, …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2:11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6065331" y="3216166"/>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lusts</a:t>
            </a:r>
          </a:p>
        </p:txBody>
      </p:sp>
      <p:sp>
        <p:nvSpPr>
          <p:cNvPr id="5" name="Rectangle 2"/>
          <p:cNvSpPr txBox="1">
            <a:spLocks noChangeArrowheads="1"/>
          </p:cNvSpPr>
          <p:nvPr/>
        </p:nvSpPr>
        <p:spPr bwMode="auto">
          <a:xfrm>
            <a:off x="4439278" y="3214262"/>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flesh</a:t>
            </a:r>
          </a:p>
        </p:txBody>
      </p:sp>
      <p:sp>
        <p:nvSpPr>
          <p:cNvPr id="6" name="Rectangle 2" hidden="1"/>
          <p:cNvSpPr txBox="1">
            <a:spLocks noChangeArrowheads="1"/>
          </p:cNvSpPr>
          <p:nvPr/>
        </p:nvSpPr>
        <p:spPr bwMode="auto">
          <a:xfrm>
            <a:off x="4739179" y="137414"/>
            <a:ext cx="151956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flesh</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
                                        <p:tgtEl>
                                          <p:spTgt spid="5"/>
                                        </p:tgtEl>
                                      </p:cBhvr>
                                    </p:animEffect>
                                  </p:childTnLst>
                                </p:cTn>
                              </p:par>
                              <p:par>
                                <p:cTn id="27" presetID="6" presetClass="emph" presetSubtype="0" fill="hold" grpId="2" nodeType="withEffect">
                                  <p:stCondLst>
                                    <p:cond delay="0"/>
                                  </p:stCondLst>
                                  <p:childTnLst>
                                    <p:animScale>
                                      <p:cBhvr>
                                        <p:cTn id="28" dur="2000" fill="hold"/>
                                        <p:tgtEl>
                                          <p:spTgt spid="5"/>
                                        </p:tgtEl>
                                      </p:cBhvr>
                                      <p:by x="87000" y="87000"/>
                                    </p:animScale>
                                  </p:childTnLst>
                                </p:cTn>
                              </p:par>
                              <p:par>
                                <p:cTn id="29" presetID="0" presetClass="path" presetSubtype="0" accel="50000" decel="50000" fill="hold" grpId="1" nodeType="withEffect">
                                  <p:stCondLst>
                                    <p:cond delay="0"/>
                                  </p:stCondLst>
                                  <p:childTnLst>
                                    <p:animMotion origin="layout" path="M -4.44444E-6 -4.07407E-6 L 0.02535 -0.44884 " pathEditMode="relative" rAng="0" ptsTypes="AA">
                                      <p:cBhvr>
                                        <p:cTn id="30" dur="2000" fill="hold"/>
                                        <p:tgtEl>
                                          <p:spTgt spid="5"/>
                                        </p:tgtEl>
                                        <p:attrNameLst>
                                          <p:attrName>ppt_x</p:attrName>
                                          <p:attrName>ppt_y</p:attrName>
                                        </p:attrNameLst>
                                      </p:cBhvr>
                                      <p:rCtr x="1267" y="-22454"/>
                                    </p:animMotion>
                                  </p:childTnLst>
                                </p:cTn>
                              </p:par>
                              <p:par>
                                <p:cTn id="31" presetID="10" presetClass="exit" presetSubtype="0" fill="hold" grpId="1" nodeType="withEffect">
                                  <p:stCondLst>
                                    <p:cond delay="0"/>
                                  </p:stCondLst>
                                  <p:childTnLst>
                                    <p:animEffect transition="out" filter="fade">
                                      <p:cBhvr>
                                        <p:cTn id="32" dur="1500"/>
                                        <p:tgtEl>
                                          <p:spTgt spid="3074"/>
                                        </p:tgtEl>
                                      </p:cBhvr>
                                    </p:animEffect>
                                    <p:set>
                                      <p:cBhvr>
                                        <p:cTn id="33" dur="1" fill="hold">
                                          <p:stCondLst>
                                            <p:cond delay="149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5" grpId="0"/>
      <p:bldP spid="5" grpId="1"/>
      <p:bldP spid="5"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2548"/>
          <a:stretch/>
        </p:blipFill>
        <p:spPr>
          <a:xfrm>
            <a:off x="0" y="-45720"/>
            <a:ext cx="9144000" cy="6903720"/>
          </a:xfrm>
          <a:prstGeom prst="rect">
            <a:avLst/>
          </a:prstGeom>
        </p:spPr>
      </p:pic>
      <p:sp>
        <p:nvSpPr>
          <p:cNvPr id="4" name="Title 1"/>
          <p:cNvSpPr txBox="1">
            <a:spLocks/>
          </p:cNvSpPr>
          <p:nvPr/>
        </p:nvSpPr>
        <p:spPr>
          <a:xfrm>
            <a:off x="5362846" y="3005002"/>
            <a:ext cx="32296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drunkenness</a:t>
            </a:r>
          </a:p>
        </p:txBody>
      </p:sp>
      <p:sp>
        <p:nvSpPr>
          <p:cNvPr id="5" name="Title 1"/>
          <p:cNvSpPr txBox="1">
            <a:spLocks/>
          </p:cNvSpPr>
          <p:nvPr/>
        </p:nvSpPr>
        <p:spPr>
          <a:xfrm>
            <a:off x="634637" y="5325565"/>
            <a:ext cx="76744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will not inherit the kingdom of God</a:t>
            </a:r>
          </a:p>
        </p:txBody>
      </p:sp>
      <p:sp>
        <p:nvSpPr>
          <p:cNvPr id="3074" name="Rectangle 2"/>
          <p:cNvSpPr>
            <a:spLocks noGrp="1" noChangeArrowheads="1"/>
          </p:cNvSpPr>
          <p:nvPr>
            <p:ph type="title"/>
          </p:nvPr>
        </p:nvSpPr>
        <p:spPr>
          <a:xfrm>
            <a:off x="228600" y="304800"/>
            <a:ext cx="8610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the works of the flesh are evident, which are: adultery, fornication, uncleanness, lewdness, idolatry, sorcery, hatred, contentions, jealousies, outbursts of wrath, selfish ambitions, dissensions, heresies, envy, murders, drunkenness, revelries, and the like; of which I tell you beforehand, just as I also told you in time past, that those who practice such things will not inherit the kingdom of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Galatians 5:19-21</a:t>
            </a:r>
            <a:r>
              <a:rPr lang="en-US" altLang="en-US" sz="36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4739179" y="137414"/>
            <a:ext cx="1519563"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flesh</a:t>
            </a:r>
          </a:p>
        </p:txBody>
      </p:sp>
      <p:sp>
        <p:nvSpPr>
          <p:cNvPr id="8" name="Rectangle 2"/>
          <p:cNvSpPr txBox="1">
            <a:spLocks noChangeArrowheads="1"/>
          </p:cNvSpPr>
          <p:nvPr/>
        </p:nvSpPr>
        <p:spPr bwMode="auto">
          <a:xfrm>
            <a:off x="2397890" y="5351762"/>
            <a:ext cx="1676399"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inherit</a:t>
            </a:r>
          </a:p>
        </p:txBody>
      </p:sp>
      <p:sp>
        <p:nvSpPr>
          <p:cNvPr id="9" name="Rectangle 2">
            <a:extLst>
              <a:ext uri="{FF2B5EF4-FFF2-40B4-BE49-F238E27FC236}">
                <a16:creationId xmlns:a16="http://schemas.microsoft.com/office/drawing/2014/main" xmlns="" id="{3644CA41-A643-4949-A1F0-4DC690FF471F}"/>
              </a:ext>
            </a:extLst>
          </p:cNvPr>
          <p:cNvSpPr txBox="1">
            <a:spLocks noChangeArrowheads="1"/>
          </p:cNvSpPr>
          <p:nvPr/>
        </p:nvSpPr>
        <p:spPr bwMode="auto">
          <a:xfrm>
            <a:off x="5351438" y="3036918"/>
            <a:ext cx="325120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drunkenness</a:t>
            </a:r>
          </a:p>
        </p:txBody>
      </p:sp>
      <p:sp>
        <p:nvSpPr>
          <p:cNvPr id="7" name="Rectangle 2" hidden="1"/>
          <p:cNvSpPr txBox="1">
            <a:spLocks noChangeArrowheads="1"/>
          </p:cNvSpPr>
          <p:nvPr/>
        </p:nvSpPr>
        <p:spPr bwMode="auto">
          <a:xfrm>
            <a:off x="3321935" y="3021528"/>
            <a:ext cx="192533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inherit</a:t>
            </a:r>
          </a:p>
        </p:txBody>
      </p:sp>
      <p:sp>
        <p:nvSpPr>
          <p:cNvPr id="10" name="Rectangle 9">
            <a:extLst>
              <a:ext uri="{FF2B5EF4-FFF2-40B4-BE49-F238E27FC236}">
                <a16:creationId xmlns:a16="http://schemas.microsoft.com/office/drawing/2014/main" xmlns="" id="{9E317776-D3DE-45FC-B1FE-06CF0DA4598C}"/>
              </a:ext>
            </a:extLst>
          </p:cNvPr>
          <p:cNvSpPr>
            <a:spLocks noChangeArrowheads="1"/>
          </p:cNvSpPr>
          <p:nvPr/>
        </p:nvSpPr>
        <p:spPr bwMode="auto">
          <a:xfrm>
            <a:off x="1657319" y="5445242"/>
            <a:ext cx="914400" cy="65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not</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par>
                          <p:cTn id="21" fill="hold">
                            <p:stCondLst>
                              <p:cond delay="500"/>
                            </p:stCondLst>
                            <p:childTnLst>
                              <p:par>
                                <p:cTn id="22" presetID="1" presetClass="entr" presetSubtype="0" fill="hold" grpId="1"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26" presetClass="emph" presetSubtype="0" fill="hold" grpId="2" nodeType="with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par>
                          <p:cTn id="27" fill="hold">
                            <p:stCondLst>
                              <p:cond delay="1000"/>
                            </p:stCondLst>
                            <p:childTnLst>
                              <p:par>
                                <p:cTn id="28" presetID="1" presetClass="exit" presetSubtype="0" fill="hold" grpId="3" nodeType="after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18" presetClass="emph" presetSubtype="0" fill="hold" grpId="1" nodeType="withEffect">
                                  <p:stCondLst>
                                    <p:cond delay="0"/>
                                  </p:stCondLst>
                                  <p:childTnLst>
                                    <p:set>
                                      <p:cBhvr override="childStyle">
                                        <p:cTn id="36" dur="500" fill="hold"/>
                                        <p:tgtEl>
                                          <p:spTgt spid="5"/>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stCondLst>
                                            <p:cond delay="0"/>
                                          </p:stCondLst>
                                        </p:cTn>
                                        <p:tgtEl>
                                          <p:spTgt spid="10"/>
                                        </p:tgtEl>
                                      </p:cBhvr>
                                    </p:animEffect>
                                    <p:anim to="" calcmode="lin" valueType="num">
                                      <p:cBhvr>
                                        <p:cTn id="4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par>
                                <p:cTn id="49" presetID="6" presetClass="emph" presetSubtype="0" fill="hold" grpId="2" nodeType="withEffect">
                                  <p:stCondLst>
                                    <p:cond delay="0"/>
                                  </p:stCondLst>
                                  <p:childTnLst>
                                    <p:animScale>
                                      <p:cBhvr>
                                        <p:cTn id="50" dur="2000" fill="hold"/>
                                        <p:tgtEl>
                                          <p:spTgt spid="8"/>
                                        </p:tgtEl>
                                      </p:cBhvr>
                                      <p:by x="114000" y="114000"/>
                                    </p:animScale>
                                  </p:childTnLst>
                                </p:cTn>
                              </p:par>
                              <p:par>
                                <p:cTn id="51" presetID="0" presetClass="path" presetSubtype="0" accel="50000" decel="50000" fill="hold" grpId="0" nodeType="withEffect">
                                  <p:stCondLst>
                                    <p:cond delay="0"/>
                                  </p:stCondLst>
                                  <p:childTnLst>
                                    <p:animMotion origin="layout" path="M 5.55556E-7 1.85185E-6 L 0.11528 -0.33912 " pathEditMode="relative" rAng="0" ptsTypes="AA">
                                      <p:cBhvr>
                                        <p:cTn id="52" dur="2000" fill="hold"/>
                                        <p:tgtEl>
                                          <p:spTgt spid="8"/>
                                        </p:tgtEl>
                                        <p:attrNameLst>
                                          <p:attrName>ppt_x</p:attrName>
                                          <p:attrName>ppt_y</p:attrName>
                                        </p:attrNameLst>
                                      </p:cBhvr>
                                      <p:rCtr x="5764" y="-16968"/>
                                    </p:animMotion>
                                  </p:childTnLst>
                                </p:cTn>
                              </p:par>
                              <p:par>
                                <p:cTn id="53" presetID="10" presetClass="exit" presetSubtype="0" fill="hold" grpId="1" nodeType="withEffect">
                                  <p:stCondLst>
                                    <p:cond delay="0"/>
                                  </p:stCondLst>
                                  <p:childTnLst>
                                    <p:animEffect transition="out" filter="fade">
                                      <p:cBhvr>
                                        <p:cTn id="54" dur="1500"/>
                                        <p:tgtEl>
                                          <p:spTgt spid="3074"/>
                                        </p:tgtEl>
                                      </p:cBhvr>
                                    </p:animEffect>
                                    <p:set>
                                      <p:cBhvr>
                                        <p:cTn id="55" dur="1" fill="hold">
                                          <p:stCondLst>
                                            <p:cond delay="149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8" grpId="0"/>
      <p:bldP spid="8" grpId="1"/>
      <p:bldP spid="8" grpId="2"/>
      <p:bldP spid="9" grpId="1"/>
      <p:bldP spid="9" grpId="2"/>
      <p:bldP spid="9" grpId="3"/>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7391400"/>
          </a:xfrm>
          <a:prstGeom prst="rect">
            <a:avLst/>
          </a:prstGeom>
        </p:spPr>
      </p:pic>
      <p:sp>
        <p:nvSpPr>
          <p:cNvPr id="4" name="Title 1"/>
          <p:cNvSpPr txBox="1">
            <a:spLocks/>
          </p:cNvSpPr>
          <p:nvPr/>
        </p:nvSpPr>
        <p:spPr>
          <a:xfrm>
            <a:off x="5253989" y="3970021"/>
            <a:ext cx="362494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nor drunkards</a:t>
            </a: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you not know that the unrighteous will not inherit the kingdom of God? Do not be deceived. Neither fornicators, nor idolaters, nor adulterers, nor homosexuals, nor sodomites, nor thieves, nor covetous, nor drunkards, nor revilers, nor extortioners will inherit the kingdom of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6:9-10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p:cNvSpPr txBox="1">
            <a:spLocks noChangeArrowheads="1"/>
          </p:cNvSpPr>
          <p:nvPr/>
        </p:nvSpPr>
        <p:spPr bwMode="auto">
          <a:xfrm>
            <a:off x="3321935" y="3021528"/>
            <a:ext cx="192533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inherit</a:t>
            </a:r>
          </a:p>
        </p:txBody>
      </p:sp>
      <p:sp>
        <p:nvSpPr>
          <p:cNvPr id="7" name="Rectangle 2"/>
          <p:cNvSpPr txBox="1">
            <a:spLocks noChangeArrowheads="1"/>
          </p:cNvSpPr>
          <p:nvPr/>
        </p:nvSpPr>
        <p:spPr bwMode="auto">
          <a:xfrm>
            <a:off x="3321935" y="3021528"/>
            <a:ext cx="192533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inherit</a:t>
            </a:r>
          </a:p>
        </p:txBody>
      </p:sp>
      <p:sp>
        <p:nvSpPr>
          <p:cNvPr id="8" name="Rectangle 2"/>
          <p:cNvSpPr txBox="1">
            <a:spLocks noChangeArrowheads="1"/>
          </p:cNvSpPr>
          <p:nvPr/>
        </p:nvSpPr>
        <p:spPr bwMode="auto">
          <a:xfrm>
            <a:off x="3321935" y="3021528"/>
            <a:ext cx="192533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inherit</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3.61111E-6 -4.81481E-6 L 0.23975 -0.33564 " pathEditMode="relative" rAng="0" ptsTypes="AA">
                                      <p:cBhvr>
                                        <p:cTn id="12" dur="2000" fill="hold"/>
                                        <p:tgtEl>
                                          <p:spTgt spid="7"/>
                                        </p:tgtEl>
                                        <p:attrNameLst>
                                          <p:attrName>ppt_x</p:attrName>
                                          <p:attrName>ppt_y</p:attrName>
                                        </p:attrNameLst>
                                      </p:cBhvr>
                                      <p:rCtr x="11979" y="-16782"/>
                                    </p:animMotion>
                                  </p:childTnLst>
                                </p:cTn>
                              </p:par>
                              <p:par>
                                <p:cTn id="13" presetID="0" presetClass="path" presetSubtype="0" accel="50000" decel="50000" fill="hold" grpId="0" nodeType="withEffect">
                                  <p:stCondLst>
                                    <p:cond delay="0"/>
                                  </p:stCondLst>
                                  <p:childTnLst>
                                    <p:animMotion origin="layout" path="M 3.61111E-6 -4.81481E-6 L -0.22986 0.33334 " pathEditMode="relative" rAng="0" ptsTypes="AA">
                                      <p:cBhvr>
                                        <p:cTn id="14" dur="2000" fill="hold"/>
                                        <p:tgtEl>
                                          <p:spTgt spid="8"/>
                                        </p:tgtEl>
                                        <p:attrNameLst>
                                          <p:attrName>ppt_x</p:attrName>
                                          <p:attrName>ppt_y</p:attrName>
                                        </p:attrNameLst>
                                      </p:cBhvr>
                                      <p:rCtr x="-11493" y="16667"/>
                                    </p:animMotion>
                                  </p:childTnLst>
                                </p:cTn>
                              </p:par>
                              <p:par>
                                <p:cTn id="15" presetID="6" presetClass="entr" presetSubtype="32" fill="hold" grpId="0" nodeType="withEffect">
                                  <p:stCondLst>
                                    <p:cond delay="1200"/>
                                  </p:stCondLst>
                                  <p:childTnLst>
                                    <p:set>
                                      <p:cBhvr>
                                        <p:cTn id="16" dur="1" fill="hold">
                                          <p:stCondLst>
                                            <p:cond delay="0"/>
                                          </p:stCondLst>
                                        </p:cTn>
                                        <p:tgtEl>
                                          <p:spTgt spid="3074"/>
                                        </p:tgtEl>
                                        <p:attrNameLst>
                                          <p:attrName>style.visibility</p:attrName>
                                        </p:attrNameLst>
                                      </p:cBhvr>
                                      <p:to>
                                        <p:strVal val="visible"/>
                                      </p:to>
                                    </p:set>
                                    <p:animEffect transition="in" filter="circle(out)">
                                      <p:cBhvr>
                                        <p:cTn id="17" dur="1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6" grpId="1"/>
      <p:bldP spid="7" grpId="0"/>
      <p:bldP spid="7" grpId="1"/>
      <p:bldP spid="8" grpId="0"/>
      <p:bldP spid="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278" r="17056"/>
          <a:stretch/>
        </p:blipFill>
        <p:spPr>
          <a:xfrm>
            <a:off x="0" y="0"/>
            <a:ext cx="9144000" cy="6858000"/>
          </a:xfrm>
          <a:prstGeom prst="rect">
            <a:avLst/>
          </a:prstGeom>
        </p:spPr>
      </p:pic>
      <p:sp>
        <p:nvSpPr>
          <p:cNvPr id="4" name="Title 1"/>
          <p:cNvSpPr txBox="1">
            <a:spLocks/>
          </p:cNvSpPr>
          <p:nvPr/>
        </p:nvSpPr>
        <p:spPr>
          <a:xfrm>
            <a:off x="1156335" y="1374050"/>
            <a:ext cx="3490870" cy="8599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be drunk</a:t>
            </a:r>
          </a:p>
        </p:txBody>
      </p:sp>
      <p:sp>
        <p:nvSpPr>
          <p:cNvPr id="8" name="Title 1"/>
          <p:cNvSpPr txBox="1">
            <a:spLocks/>
          </p:cNvSpPr>
          <p:nvPr/>
        </p:nvSpPr>
        <p:spPr>
          <a:xfrm>
            <a:off x="3380603" y="275743"/>
            <a:ext cx="3490870" cy="8599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be unwise</a:t>
            </a:r>
          </a:p>
        </p:txBody>
      </p:sp>
      <p:sp>
        <p:nvSpPr>
          <p:cNvPr id="3074" name="Rectangle 2"/>
          <p:cNvSpPr>
            <a:spLocks noGrp="1" noChangeArrowheads="1"/>
          </p:cNvSpPr>
          <p:nvPr>
            <p:ph type="title"/>
          </p:nvPr>
        </p:nvSpPr>
        <p:spPr>
          <a:xfrm>
            <a:off x="304800" y="304800"/>
            <a:ext cx="85344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do not be unwise, but understand what the will of the Lord is. And do not be drunk with wine, in which is dissipation; but be filled with the Spirit, speaking to one another in psalms and hymns and spiritual songs, singing and making melody in your heart to the Lord, giving thanks always for all things to God the Father in the name of our Lord Jesus Christ, submitting to one another in the fear of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Ephesians 5:17-21 </a:t>
            </a:r>
          </a:p>
        </p:txBody>
      </p:sp>
      <p:sp>
        <p:nvSpPr>
          <p:cNvPr id="5" name="Rectangle 4"/>
          <p:cNvSpPr>
            <a:spLocks noChangeArrowheads="1"/>
          </p:cNvSpPr>
          <p:nvPr/>
        </p:nvSpPr>
        <p:spPr bwMode="auto">
          <a:xfrm>
            <a:off x="7021286" y="512717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p:cNvSpPr>
            <a:spLocks noChangeArrowheads="1"/>
          </p:cNvSpPr>
          <p:nvPr/>
        </p:nvSpPr>
        <p:spPr bwMode="auto">
          <a:xfrm>
            <a:off x="3474448" y="348152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p:cNvSpPr>
            <a:spLocks noChangeArrowheads="1"/>
          </p:cNvSpPr>
          <p:nvPr/>
        </p:nvSpPr>
        <p:spPr bwMode="auto">
          <a:xfrm>
            <a:off x="5416732" y="2383972"/>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p:cNvSpPr txBox="1">
            <a:spLocks noChangeArrowheads="1"/>
          </p:cNvSpPr>
          <p:nvPr/>
        </p:nvSpPr>
        <p:spPr bwMode="auto">
          <a:xfrm>
            <a:off x="1161304" y="1373881"/>
            <a:ext cx="1676399"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a:t>
            </a:r>
          </a:p>
        </p:txBody>
      </p:sp>
      <p:sp>
        <p:nvSpPr>
          <p:cNvPr id="10" name="Heart 9">
            <a:extLst>
              <a:ext uri="{FF2B5EF4-FFF2-40B4-BE49-F238E27FC236}">
                <a16:creationId xmlns:a16="http://schemas.microsoft.com/office/drawing/2014/main" xmlns="" id="{4D883B06-7632-4F2D-B54C-A44D2F0D9135}"/>
              </a:ext>
            </a:extLst>
          </p:cNvPr>
          <p:cNvSpPr/>
          <p:nvPr/>
        </p:nvSpPr>
        <p:spPr bwMode="auto">
          <a:xfrm>
            <a:off x="5358676" y="3690112"/>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1" name="Rectangle 10">
            <a:extLst>
              <a:ext uri="{FF2B5EF4-FFF2-40B4-BE49-F238E27FC236}">
                <a16:creationId xmlns:a16="http://schemas.microsoft.com/office/drawing/2014/main" xmlns="" id="{108B070A-4D84-4DB1-BC5E-DF6A49336C23}"/>
              </a:ext>
            </a:extLst>
          </p:cNvPr>
          <p:cNvSpPr>
            <a:spLocks noChangeArrowheads="1"/>
          </p:cNvSpPr>
          <p:nvPr/>
        </p:nvSpPr>
        <p:spPr bwMode="auto">
          <a:xfrm>
            <a:off x="2853711" y="5733674"/>
            <a:ext cx="107283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10" b="1" dirty="0">
                <a:solidFill>
                  <a:srgbClr val="CC9900"/>
                </a:solidFill>
                <a:latin typeface="Calibri" panose="020F0502020204030204" pitchFamily="34" charset="0"/>
                <a:cs typeface="Calibri" panose="020F0502020204030204" pitchFamily="34" charset="0"/>
              </a:rPr>
              <a:t>God</a:t>
            </a:r>
            <a:endParaRPr lang="en-US" sz="36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
                                        <p:tgtEl>
                                          <p:spTgt spid="9"/>
                                        </p:tgtEl>
                                      </p:cBhvr>
                                    </p:animEffect>
                                  </p:childTnLst>
                                </p:cTn>
                              </p:par>
                              <p:par>
                                <p:cTn id="20" presetID="3" presetClass="emph" presetSubtype="10" fill="hold" grpId="5" nodeType="withEffect">
                                  <p:stCondLst>
                                    <p:cond delay="0"/>
                                  </p:stCondLst>
                                  <p:childTnLst>
                                    <p:animClr clrSpc="hsl" dir="ccw">
                                      <p:cBhvr override="childStyle">
                                        <p:cTn id="21" dur="2000" fill="hold"/>
                                        <p:tgtEl>
                                          <p:spTgt spid="9"/>
                                        </p:tgtEl>
                                        <p:attrNameLst>
                                          <p:attrName>style.color</p:attrName>
                                        </p:attrNameLst>
                                      </p:cBhvr>
                                      <p:to>
                                        <a:schemeClr val="accent2"/>
                                      </p:to>
                                    </p:animClr>
                                  </p:childTnLst>
                                </p:cTn>
                              </p:par>
                              <p:par>
                                <p:cTn id="22" presetID="6" presetClass="emph" presetSubtype="0" fill="hold" grpId="2" nodeType="withEffect">
                                  <p:stCondLst>
                                    <p:cond delay="0"/>
                                  </p:stCondLst>
                                  <p:childTnLst>
                                    <p:animScale>
                                      <p:cBhvr>
                                        <p:cTn id="23" dur="1000" fill="hold"/>
                                        <p:tgtEl>
                                          <p:spTgt spid="9"/>
                                        </p:tgtEl>
                                      </p:cBhvr>
                                      <p:by x="150000" y="150000"/>
                                    </p:animScale>
                                  </p:childTnLst>
                                </p:cTn>
                              </p:par>
                              <p:par>
                                <p:cTn id="24" presetID="6" presetClass="emph" presetSubtype="0" fill="hold" grpId="3" nodeType="withEffect">
                                  <p:stCondLst>
                                    <p:cond delay="1000"/>
                                  </p:stCondLst>
                                  <p:childTnLst>
                                    <p:animScale>
                                      <p:cBhvr>
                                        <p:cTn id="25" dur="1000" fill="hold"/>
                                        <p:tgtEl>
                                          <p:spTgt spid="9"/>
                                        </p:tgtEl>
                                      </p:cBhvr>
                                      <p:by x="67000" y="67000"/>
                                    </p:animScale>
                                  </p:childTnLst>
                                </p:cTn>
                              </p:par>
                              <p:par>
                                <p:cTn id="26" presetID="0" presetClass="path" presetSubtype="0" accel="50000" decel="50000" fill="hold" grpId="0" nodeType="withEffect">
                                  <p:stCondLst>
                                    <p:cond delay="0"/>
                                  </p:stCondLst>
                                  <p:childTnLst>
                                    <p:animMotion origin="layout" path="M 2.77556E-17 2.96296E-6 L 0.23038 -0.15973 " pathEditMode="relative" rAng="0" ptsTypes="AA">
                                      <p:cBhvr>
                                        <p:cTn id="27" dur="2000" fill="hold"/>
                                        <p:tgtEl>
                                          <p:spTgt spid="9"/>
                                        </p:tgtEl>
                                        <p:attrNameLst>
                                          <p:attrName>ppt_x</p:attrName>
                                          <p:attrName>ppt_y</p:attrName>
                                        </p:attrNameLst>
                                      </p:cBhvr>
                                      <p:rCtr x="11510" y="-7986"/>
                                    </p:animMotion>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0"/>
                                  </p:stCondLst>
                                  <p:childTnLst>
                                    <p:set>
                                      <p:cBhvr override="childStyle">
                                        <p:cTn id="33" dur="500" fill="hold"/>
                                        <p:tgtEl>
                                          <p:spTgt spid="8"/>
                                        </p:tgtEl>
                                        <p:attrNameLst>
                                          <p:attrName>style.textDecorationUnderline</p:attrName>
                                        </p:attrNameLst>
                                      </p:cBhvr>
                                      <p:to>
                                        <p:strVal val="true"/>
                                      </p:to>
                                    </p:set>
                                  </p:childTnLst>
                                </p:cTn>
                              </p:par>
                              <p:par>
                                <p:cTn id="34" presetID="10" presetClass="exit" presetSubtype="0" fill="hold" grpId="4" nodeType="withEffect">
                                  <p:stCondLst>
                                    <p:cond delay="0"/>
                                  </p:stCondLst>
                                  <p:childTnLst>
                                    <p:animEffect transition="out" filter="fade">
                                      <p:cBhvr>
                                        <p:cTn id="35" dur="100"/>
                                        <p:tgtEl>
                                          <p:spTgt spid="9"/>
                                        </p:tgtEl>
                                      </p:cBhvr>
                                    </p:animEffect>
                                    <p:set>
                                      <p:cBhvr>
                                        <p:cTn id="36" dur="1" fill="hold">
                                          <p:stCondLst>
                                            <p:cond delay="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stCondLst>
                                            <p:cond delay="0"/>
                                          </p:stCondLst>
                                        </p:cTn>
                                        <p:tgtEl>
                                          <p:spTgt spid="7"/>
                                        </p:tgtEl>
                                      </p:cBhvr>
                                    </p:animEffect>
                                    <p:anim to="" calcmode="lin" valueType="num">
                                      <p:cBhvr>
                                        <p:cTn id="4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dissolve">
                                      <p:cBhvr>
                                        <p:cTn id="48" dur="500">
                                          <p:stCondLst>
                                            <p:cond delay="0"/>
                                          </p:stCondLst>
                                        </p:cTn>
                                        <p:tgtEl>
                                          <p:spTgt spid="6"/>
                                        </p:tgtEl>
                                      </p:cBhvr>
                                    </p:animEffect>
                                    <p:anim to="" calcmode="lin" valueType="num">
                                      <p:cBhvr>
                                        <p:cTn id="4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51" fill="hold">
                            <p:stCondLst>
                              <p:cond delay="500"/>
                            </p:stCondLst>
                            <p:childTnLst>
                              <p:par>
                                <p:cTn id="52" presetID="2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childTnLst>
                                </p:cTn>
                              </p:par>
                              <p:par>
                                <p:cTn id="56" presetID="23" presetClass="exit" presetSubtype="16" fill="hold" grpId="1" nodeType="withEffect">
                                  <p:stCondLst>
                                    <p:cond delay="250"/>
                                  </p:stCondLst>
                                  <p:childTnLst>
                                    <p:anim calcmode="lin" valueType="num">
                                      <p:cBhvr>
                                        <p:cTn id="57" dur="500"/>
                                        <p:tgtEl>
                                          <p:spTgt spid="10"/>
                                        </p:tgtEl>
                                        <p:attrNameLst>
                                          <p:attrName>ppt_w</p:attrName>
                                        </p:attrNameLst>
                                      </p:cBhvr>
                                      <p:tavLst>
                                        <p:tav tm="0">
                                          <p:val>
                                            <p:strVal val="ppt_w"/>
                                          </p:val>
                                        </p:tav>
                                        <p:tav tm="100000">
                                          <p:val>
                                            <p:strVal val="4*ppt_w"/>
                                          </p:val>
                                        </p:tav>
                                      </p:tavLst>
                                    </p:anim>
                                    <p:anim calcmode="lin" valueType="num">
                                      <p:cBhvr>
                                        <p:cTn id="58" dur="500"/>
                                        <p:tgtEl>
                                          <p:spTgt spid="10"/>
                                        </p:tgtEl>
                                        <p:attrNameLst>
                                          <p:attrName>ppt_h</p:attrName>
                                        </p:attrNameLst>
                                      </p:cBhvr>
                                      <p:tavLst>
                                        <p:tav tm="0">
                                          <p:val>
                                            <p:strVal val="ppt_h"/>
                                          </p:val>
                                        </p:tav>
                                        <p:tav tm="100000">
                                          <p:val>
                                            <p:strVal val="4*ppt_h"/>
                                          </p:val>
                                        </p:tav>
                                      </p:tavLst>
                                    </p:anim>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2" nodeType="withEffect">
                                  <p:stCondLst>
                                    <p:cond delay="25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0"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dissolve">
                                      <p:cBhvr>
                                        <p:cTn id="67" dur="500">
                                          <p:stCondLst>
                                            <p:cond delay="0"/>
                                          </p:stCondLst>
                                        </p:cTn>
                                        <p:tgtEl>
                                          <p:spTgt spid="5"/>
                                        </p:tgtEl>
                                      </p:cBhvr>
                                    </p:animEffect>
                                    <p:anim to="" calcmode="lin" valueType="num">
                                      <p:cBhvr>
                                        <p:cTn id="6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70" fill="hold">
                            <p:stCondLst>
                              <p:cond delay="500"/>
                            </p:stCondLst>
                            <p:childTnLst>
                              <p:par>
                                <p:cTn id="71" presetID="0" presetClass="entr" presetSubtype="0" fill="hold" grpId="0" nodeType="afterEffect">
                                  <p:stCondLst>
                                    <p:cond delay="0"/>
                                  </p:stCondLst>
                                  <p:iterate type="lt">
                                    <p:tmPct val="10000"/>
                                  </p:iterate>
                                  <p:childTnLst>
                                    <p:set>
                                      <p:cBhvr>
                                        <p:cTn id="72" dur="1" fill="hold">
                                          <p:stCondLst>
                                            <p:cond delay="0"/>
                                          </p:stCondLst>
                                        </p:cTn>
                                        <p:tgtEl>
                                          <p:spTgt spid="11"/>
                                        </p:tgtEl>
                                        <p:attrNameLst>
                                          <p:attrName>style.visibility</p:attrName>
                                        </p:attrNameLst>
                                      </p:cBhvr>
                                      <p:to>
                                        <p:strVal val="visible"/>
                                      </p:to>
                                    </p:set>
                                    <p:animEffect transition="in" filter="dissolve">
                                      <p:cBhvr>
                                        <p:cTn id="73" dur="500">
                                          <p:stCondLst>
                                            <p:cond delay="0"/>
                                          </p:stCondLst>
                                        </p:cTn>
                                        <p:tgtEl>
                                          <p:spTgt spid="11"/>
                                        </p:tgtEl>
                                      </p:cBhvr>
                                    </p:animEffect>
                                    <p:anim to="" calcmode="lin" valueType="num">
                                      <p:cBhvr>
                                        <p:cTn id="7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7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76" fill="hold">
                            <p:stCondLst>
                              <p:cond delay="1100"/>
                            </p:stCondLst>
                            <p:childTnLst>
                              <p:par>
                                <p:cTn id="77" presetID="26" presetClass="emph" presetSubtype="0" fill="hold" grpId="1" nodeType="afterEffect">
                                  <p:stCondLst>
                                    <p:cond delay="0"/>
                                  </p:stCondLst>
                                  <p:iterate type="lt">
                                    <p:tmPct val="0"/>
                                  </p:iterate>
                                  <p:childTnLst>
                                    <p:animEffect transition="out" filter="fade">
                                      <p:cBhvr>
                                        <p:cTn id="78" dur="500" tmFilter="0, 0; .2, .5; .8, .5; 1, 0"/>
                                        <p:tgtEl>
                                          <p:spTgt spid="11"/>
                                        </p:tgtEl>
                                      </p:cBhvr>
                                    </p:animEffect>
                                    <p:animScale>
                                      <p:cBhvr>
                                        <p:cTn id="79"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3074" grpId="0"/>
      <p:bldP spid="5" grpId="0"/>
      <p:bldP spid="6" grpId="0"/>
      <p:bldP spid="7" grpId="0"/>
      <p:bldP spid="9" grpId="0"/>
      <p:bldP spid="9" grpId="1"/>
      <p:bldP spid="9" grpId="2"/>
      <p:bldP spid="9" grpId="3"/>
      <p:bldP spid="9" grpId="4"/>
      <p:bldP spid="9" grpId="5"/>
      <p:bldP spid="10" grpId="0" animBg="1"/>
      <p:bldP spid="10" grpId="1" animBg="1"/>
      <p:bldP spid="10" grpId="2" animBg="1"/>
      <p:bldP spid="11" grpId="0"/>
      <p:bldP spid="1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461008" y="1459230"/>
            <a:ext cx="63790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to keep company with</a:t>
            </a:r>
          </a:p>
        </p:txBody>
      </p:sp>
      <p:sp>
        <p:nvSpPr>
          <p:cNvPr id="5" name="Title 1"/>
          <p:cNvSpPr txBox="1">
            <a:spLocks/>
          </p:cNvSpPr>
          <p:nvPr/>
        </p:nvSpPr>
        <p:spPr>
          <a:xfrm>
            <a:off x="5576751" y="3472543"/>
            <a:ext cx="33636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drunkard</a:t>
            </a:r>
          </a:p>
        </p:txBody>
      </p:sp>
      <p:sp>
        <p:nvSpPr>
          <p:cNvPr id="3074" name="Rectangle 2"/>
          <p:cNvSpPr>
            <a:spLocks noGrp="1" noChangeArrowheads="1"/>
          </p:cNvSpPr>
          <p:nvPr>
            <p:ph type="title"/>
          </p:nvPr>
        </p:nvSpPr>
        <p:spPr>
          <a:xfrm>
            <a:off x="304800" y="609600"/>
            <a:ext cx="8534400" cy="5287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now I have written to you       not to keep company with anyone named a brother, who is sexually immoral, or covetous, or an idolater, or a reviler, or a drunkard, or an extortioners -- not even to eat with such a person.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5:11 </a:t>
            </a:r>
          </a:p>
        </p:txBody>
      </p:sp>
      <p:sp>
        <p:nvSpPr>
          <p:cNvPr id="6" name="Rectangle 2"/>
          <p:cNvSpPr txBox="1">
            <a:spLocks noChangeArrowheads="1"/>
          </p:cNvSpPr>
          <p:nvPr/>
        </p:nvSpPr>
        <p:spPr bwMode="auto">
          <a:xfrm>
            <a:off x="7770567" y="4175104"/>
            <a:ext cx="118916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a:t>
            </a:r>
          </a:p>
        </p:txBody>
      </p:sp>
      <p:sp>
        <p:nvSpPr>
          <p:cNvPr id="8" name="Rectangle 7">
            <a:extLst>
              <a:ext uri="{FF2B5EF4-FFF2-40B4-BE49-F238E27FC236}">
                <a16:creationId xmlns:a16="http://schemas.microsoft.com/office/drawing/2014/main" xmlns="" id="{7DD6B00E-13A8-4237-B129-ADB853924192}"/>
              </a:ext>
            </a:extLst>
          </p:cNvPr>
          <p:cNvSpPr>
            <a:spLocks noChangeArrowheads="1"/>
          </p:cNvSpPr>
          <p:nvPr/>
        </p:nvSpPr>
        <p:spPr bwMode="auto">
          <a:xfrm>
            <a:off x="2723847" y="2032000"/>
            <a:ext cx="2668632" cy="350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127000" h="12700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5000" b="1" dirty="0">
                <a:ln w="11430"/>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hidden="1"/>
          <p:cNvSpPr txBox="1">
            <a:spLocks noChangeArrowheads="1"/>
          </p:cNvSpPr>
          <p:nvPr/>
        </p:nvSpPr>
        <p:spPr bwMode="auto">
          <a:xfrm>
            <a:off x="5191173" y="1786909"/>
            <a:ext cx="118916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eat</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44444E-6 L -0.19201 -0.15463 " pathEditMode="relative" rAng="0" ptsTypes="AA">
                                      <p:cBhvr>
                                        <p:cTn id="10" dur="1000" spd="-100000" fill="hold"/>
                                        <p:tgtEl>
                                          <p:spTgt spid="3074"/>
                                        </p:tgtEl>
                                        <p:attrNameLst>
                                          <p:attrName>ppt_x</p:attrName>
                                          <p:attrName>ppt_y</p:attrName>
                                        </p:attrNameLst>
                                      </p:cBhvr>
                                      <p:rCtr x="-9601" y="-773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
                                        <p:tgtEl>
                                          <p:spTgt spid="6"/>
                                        </p:tgtEl>
                                      </p:cBhvr>
                                    </p:animEffect>
                                  </p:childTnLst>
                                </p:cTn>
                              </p:par>
                              <p:par>
                                <p:cTn id="37" presetID="0" presetClass="path" presetSubtype="0" accel="50000" decel="50000" fill="hold" grpId="1" nodeType="withEffect">
                                  <p:stCondLst>
                                    <p:cond delay="0"/>
                                  </p:stCondLst>
                                  <p:childTnLst>
                                    <p:animMotion origin="layout" path="M 3.05556E-6 -3.7037E-7 L -0.28212 -0.34792 " pathEditMode="relative" rAng="0" ptsTypes="AA">
                                      <p:cBhvr>
                                        <p:cTn id="38" dur="2000" fill="hold"/>
                                        <p:tgtEl>
                                          <p:spTgt spid="6"/>
                                        </p:tgtEl>
                                        <p:attrNameLst>
                                          <p:attrName>ppt_x</p:attrName>
                                          <p:attrName>ppt_y</p:attrName>
                                        </p:attrNameLst>
                                      </p:cBhvr>
                                      <p:rCtr x="-14115" y="-17407"/>
                                    </p:animMotion>
                                  </p:childTnLst>
                                </p:cTn>
                              </p:par>
                              <p:par>
                                <p:cTn id="39" presetID="42" presetClass="path" presetSubtype="0" accel="50000" decel="50000" fill="hold" grpId="2" nodeType="withEffect">
                                  <p:stCondLst>
                                    <p:cond delay="0"/>
                                  </p:stCondLst>
                                  <p:childTnLst>
                                    <p:animMotion origin="layout" path="M 0 -1.85185E-6 L -0.13542 -0.23449 " pathEditMode="relative" rAng="0" ptsTypes="AA">
                                      <p:cBhvr>
                                        <p:cTn id="40" dur="1500" fill="hold"/>
                                        <p:tgtEl>
                                          <p:spTgt spid="8"/>
                                        </p:tgtEl>
                                        <p:attrNameLst>
                                          <p:attrName>ppt_x</p:attrName>
                                          <p:attrName>ppt_y</p:attrName>
                                        </p:attrNameLst>
                                      </p:cBhvr>
                                      <p:rCtr x="-6771" y="-11736"/>
                                    </p:animMotion>
                                  </p:childTnLst>
                                </p:cTn>
                              </p:par>
                              <p:par>
                                <p:cTn id="41" presetID="23" presetClass="exit" presetSubtype="32" fill="hold" grpId="1" nodeType="withEffect">
                                  <p:stCondLst>
                                    <p:cond delay="0"/>
                                  </p:stCondLst>
                                  <p:childTnLst>
                                    <p:anim calcmode="lin" valueType="num">
                                      <p:cBhvr>
                                        <p:cTn id="42" dur="1500"/>
                                        <p:tgtEl>
                                          <p:spTgt spid="8"/>
                                        </p:tgtEl>
                                        <p:attrNameLst>
                                          <p:attrName>ppt_w</p:attrName>
                                        </p:attrNameLst>
                                      </p:cBhvr>
                                      <p:tavLst>
                                        <p:tav tm="0">
                                          <p:val>
                                            <p:strVal val="ppt_w"/>
                                          </p:val>
                                        </p:tav>
                                        <p:tav tm="100000">
                                          <p:val>
                                            <p:fltVal val="0"/>
                                          </p:val>
                                        </p:tav>
                                      </p:tavLst>
                                    </p:anim>
                                    <p:anim calcmode="lin" valueType="num">
                                      <p:cBhvr>
                                        <p:cTn id="43" dur="1500"/>
                                        <p:tgtEl>
                                          <p:spTgt spid="8"/>
                                        </p:tgtEl>
                                        <p:attrNameLst>
                                          <p:attrName>ppt_h</p:attrName>
                                        </p:attrNameLst>
                                      </p:cBhvr>
                                      <p:tavLst>
                                        <p:tav tm="0">
                                          <p:val>
                                            <p:strVal val="ppt_h"/>
                                          </p:val>
                                        </p:tav>
                                        <p:tav tm="100000">
                                          <p:val>
                                            <p:fltVal val="0"/>
                                          </p:val>
                                        </p:tav>
                                      </p:tavLst>
                                    </p:anim>
                                    <p:set>
                                      <p:cBhvr>
                                        <p:cTn id="44" dur="1" fill="hold">
                                          <p:stCondLst>
                                            <p:cond delay="1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500"/>
                                        <p:tgtEl>
                                          <p:spTgt spid="3074"/>
                                        </p:tgtEl>
                                      </p:cBhvr>
                                    </p:animEffect>
                                    <p:set>
                                      <p:cBhvr>
                                        <p:cTn id="47" dur="1" fill="hold">
                                          <p:stCondLst>
                                            <p:cond delay="149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074" grpId="2"/>
      <p:bldP spid="6" grpId="0"/>
      <p:bldP spid="6" grpId="1"/>
      <p:bldP spid="8" grpId="0"/>
      <p:bldP spid="8" grpId="1"/>
      <p:bldP spid="8"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1813" cy="6858000"/>
          </a:xfrm>
          <a:prstGeom prst="rect">
            <a:avLst/>
          </a:prstGeom>
        </p:spPr>
      </p:pic>
      <p:sp>
        <p:nvSpPr>
          <p:cNvPr id="5" name="Title 1"/>
          <p:cNvSpPr txBox="1">
            <a:spLocks/>
          </p:cNvSpPr>
          <p:nvPr/>
        </p:nvSpPr>
        <p:spPr>
          <a:xfrm>
            <a:off x="3996690" y="2577545"/>
            <a:ext cx="24384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drunkard</a:t>
            </a:r>
          </a:p>
        </p:txBody>
      </p:sp>
      <p:sp>
        <p:nvSpPr>
          <p:cNvPr id="6" name="Title 1"/>
          <p:cNvSpPr txBox="1">
            <a:spLocks/>
          </p:cNvSpPr>
          <p:nvPr/>
        </p:nvSpPr>
        <p:spPr>
          <a:xfrm>
            <a:off x="3743325" y="3251915"/>
            <a:ext cx="41910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come to poverty</a:t>
            </a:r>
          </a:p>
        </p:txBody>
      </p:sp>
      <p:sp>
        <p:nvSpPr>
          <p:cNvPr id="7" name="Title 1"/>
          <p:cNvSpPr txBox="1">
            <a:spLocks/>
          </p:cNvSpPr>
          <p:nvPr/>
        </p:nvSpPr>
        <p:spPr>
          <a:xfrm>
            <a:off x="2085975" y="3918585"/>
            <a:ext cx="30480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drowsiness</a:t>
            </a:r>
          </a:p>
        </p:txBody>
      </p:sp>
      <p:sp>
        <p:nvSpPr>
          <p:cNvPr id="8" name="Rectangle 2"/>
          <p:cNvSpPr txBox="1">
            <a:spLocks noChangeArrowheads="1"/>
          </p:cNvSpPr>
          <p:nvPr/>
        </p:nvSpPr>
        <p:spPr bwMode="auto">
          <a:xfrm>
            <a:off x="4460811" y="1306010"/>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Wine</a:t>
            </a:r>
          </a:p>
        </p:txBody>
      </p:sp>
      <p:sp>
        <p:nvSpPr>
          <p:cNvPr id="3074" name="Rectangle 2"/>
          <p:cNvSpPr>
            <a:spLocks noGrp="1" noChangeArrowheads="1"/>
          </p:cNvSpPr>
          <p:nvPr>
            <p:ph type="title"/>
          </p:nvPr>
        </p:nvSpPr>
        <p:spPr>
          <a:xfrm>
            <a:off x="685800" y="1143000"/>
            <a:ext cx="7696200" cy="452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 mix with winebibbers,     Or with gluttonous eaters of meat; For the drunkard and the glutton will come to poverty, And drowsiness will clothe a man with rags.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23:20-21 </a:t>
            </a:r>
          </a:p>
        </p:txBody>
      </p:sp>
      <p:sp>
        <p:nvSpPr>
          <p:cNvPr id="9" name="Rectangle 2"/>
          <p:cNvSpPr txBox="1">
            <a:spLocks noChangeArrowheads="1"/>
          </p:cNvSpPr>
          <p:nvPr/>
        </p:nvSpPr>
        <p:spPr bwMode="auto">
          <a:xfrm>
            <a:off x="4510027" y="1303864"/>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wine</a:t>
            </a:r>
          </a:p>
        </p:txBody>
      </p:sp>
      <p:sp>
        <p:nvSpPr>
          <p:cNvPr id="10" name="Rectangle 2" hidden="1"/>
          <p:cNvSpPr txBox="1">
            <a:spLocks noChangeArrowheads="1"/>
          </p:cNvSpPr>
          <p:nvPr/>
        </p:nvSpPr>
        <p:spPr bwMode="auto">
          <a:xfrm>
            <a:off x="2681372" y="4994572"/>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wine</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10" presetClass="exit" presetSubtype="0" fill="hold" grpId="0" nodeType="withEffect">
                                  <p:stCondLst>
                                    <p:cond delay="49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par>
                                <p:cTn id="31" presetID="18" presetClass="emph" presetSubtype="0" fill="hold" grpId="1" nodeType="withEffect">
                                  <p:stCondLst>
                                    <p:cond delay="0"/>
                                  </p:stCondLst>
                                  <p:childTnLst>
                                    <p:set>
                                      <p:cBhvr override="childStyle">
                                        <p:cTn id="32" dur="500" fill="hold"/>
                                        <p:tgtEl>
                                          <p:spTgt spid="7"/>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
                                        <p:tgtEl>
                                          <p:spTgt spid="9"/>
                                        </p:tgtEl>
                                      </p:cBhvr>
                                    </p:animEffect>
                                  </p:childTnLst>
                                </p:cTn>
                              </p:par>
                              <p:par>
                                <p:cTn id="38" presetID="0" presetClass="path" presetSubtype="0" accel="50000" decel="50000" fill="hold" grpId="1" nodeType="withEffect">
                                  <p:stCondLst>
                                    <p:cond delay="0"/>
                                  </p:stCondLst>
                                  <p:childTnLst>
                                    <p:animMotion origin="layout" path="M 4.16667E-6 -1.85185E-6 L -0.2 0.53797 " pathEditMode="relative" rAng="0" ptsTypes="AA">
                                      <p:cBhvr>
                                        <p:cTn id="39" dur="2000" fill="hold"/>
                                        <p:tgtEl>
                                          <p:spTgt spid="9"/>
                                        </p:tgtEl>
                                        <p:attrNameLst>
                                          <p:attrName>ppt_x</p:attrName>
                                          <p:attrName>ppt_y</p:attrName>
                                        </p:attrNameLst>
                                      </p:cBhvr>
                                      <p:rCtr x="-10000" y="26898"/>
                                    </p:animMotion>
                                  </p:childTnLst>
                                </p:cTn>
                              </p:par>
                              <p:par>
                                <p:cTn id="40" presetID="10" presetClass="exit" presetSubtype="0" fill="hold" grpId="1" nodeType="with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grpId="1" nodeType="clickEffect">
                                  <p:stCondLst>
                                    <p:cond delay="0"/>
                                  </p:stCondLst>
                                  <p:childTnLst>
                                    <p:animMotion origin="layout" path="M 4.16667E-6 -4.81481E-6 L 0.05208 -0.07152 " pathEditMode="relative" rAng="0" ptsTypes="AA">
                                      <p:cBhvr>
                                        <p:cTn id="60" dur="2000" fill="hold"/>
                                        <p:tgtEl>
                                          <p:spTgt spid="10"/>
                                        </p:tgtEl>
                                        <p:attrNameLst>
                                          <p:attrName>ppt_x</p:attrName>
                                          <p:attrName>ppt_y</p:attrName>
                                        </p:attrNameLst>
                                      </p:cBhvr>
                                      <p:rCtr x="2604" y="-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8" grpId="0"/>
      <p:bldP spid="3074" grpId="0"/>
      <p:bldP spid="3074" grpId="1"/>
      <p:bldP spid="9" grpId="0"/>
      <p:bldP spid="9" grpId="1"/>
      <p:bldP spid="10" grpId="0"/>
      <p:bldP spid="10"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3350586" y="2425117"/>
            <a:ext cx="43372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nor do anything</a:t>
            </a:r>
          </a:p>
        </p:txBody>
      </p:sp>
      <p:sp>
        <p:nvSpPr>
          <p:cNvPr id="8" name="Title 1"/>
          <p:cNvSpPr txBox="1">
            <a:spLocks/>
          </p:cNvSpPr>
          <p:nvPr/>
        </p:nvSpPr>
        <p:spPr>
          <a:xfrm>
            <a:off x="5001654" y="3095575"/>
            <a:ext cx="24136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stumble</a:t>
            </a:r>
          </a:p>
        </p:txBody>
      </p:sp>
      <p:sp>
        <p:nvSpPr>
          <p:cNvPr id="9" name="Title 1"/>
          <p:cNvSpPr txBox="1">
            <a:spLocks/>
          </p:cNvSpPr>
          <p:nvPr/>
        </p:nvSpPr>
        <p:spPr>
          <a:xfrm>
            <a:off x="1162512" y="3767576"/>
            <a:ext cx="21665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offend</a:t>
            </a:r>
          </a:p>
        </p:txBody>
      </p:sp>
      <p:sp>
        <p:nvSpPr>
          <p:cNvPr id="10" name="Title 1"/>
          <p:cNvSpPr txBox="1">
            <a:spLocks/>
          </p:cNvSpPr>
          <p:nvPr/>
        </p:nvSpPr>
        <p:spPr>
          <a:xfrm>
            <a:off x="4708902" y="3766649"/>
            <a:ext cx="292855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made weak</a:t>
            </a:r>
          </a:p>
        </p:txBody>
      </p:sp>
      <p:sp>
        <p:nvSpPr>
          <p:cNvPr id="3074" name="Rectangle 2"/>
          <p:cNvSpPr>
            <a:spLocks noGrp="1" noChangeArrowheads="1"/>
          </p:cNvSpPr>
          <p:nvPr>
            <p:ph type="title"/>
          </p:nvPr>
        </p:nvSpPr>
        <p:spPr>
          <a:xfrm>
            <a:off x="457200" y="1676400"/>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good neither to eat meat nor drink wine nor do anything by which your brother stumbles or is offended or is made weak.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14:21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5191173" y="1786909"/>
            <a:ext cx="118916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a:t>
            </a:r>
          </a:p>
        </p:txBody>
      </p:sp>
      <p:sp>
        <p:nvSpPr>
          <p:cNvPr id="6" name="Rectangle 2" hidden="1"/>
          <p:cNvSpPr txBox="1">
            <a:spLocks noChangeArrowheads="1"/>
          </p:cNvSpPr>
          <p:nvPr/>
        </p:nvSpPr>
        <p:spPr bwMode="auto">
          <a:xfrm>
            <a:off x="6802104" y="1111623"/>
            <a:ext cx="118916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eat</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down)">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18" presetClass="emph" presetSubtype="0" fill="hold" grpId="1" nodeType="withEffect">
                                  <p:stCondLst>
                                    <p:cond delay="0"/>
                                  </p:stCondLst>
                                  <p:childTnLst>
                                    <p:set>
                                      <p:cBhvr override="childStyle">
                                        <p:cTn id="32" dur="500" fill="hold"/>
                                        <p:tgtEl>
                                          <p:spTgt spid="9"/>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8" presetClass="emph" presetSubtype="0" fill="hold" grpId="1" nodeType="withEffect">
                                  <p:stCondLst>
                                    <p:cond delay="0"/>
                                  </p:stCondLst>
                                  <p:childTnLst>
                                    <p:set>
                                      <p:cBhvr override="childStyle">
                                        <p:cTn id="39" dur="500" fill="hold"/>
                                        <p:tgtEl>
                                          <p:spTgt spid="10"/>
                                        </p:tgtEl>
                                        <p:attrNameLst>
                                          <p:attrName>style.textDecorationUnderline</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
                                        <p:tgtEl>
                                          <p:spTgt spid="5"/>
                                        </p:tgtEl>
                                      </p:cBhvr>
                                    </p:animEffect>
                                  </p:childTnLst>
                                </p:cTn>
                              </p:par>
                              <p:par>
                                <p:cTn id="45" presetID="0" presetClass="path" presetSubtype="0" accel="50000" decel="50000" fill="hold" grpId="1" nodeType="withEffect">
                                  <p:stCondLst>
                                    <p:cond delay="0"/>
                                  </p:stCondLst>
                                  <p:childTnLst>
                                    <p:animMotion origin="layout" path="M 1.11111E-6 -2.22222E-6 L 0.17639 -0.09838 " pathEditMode="relative" rAng="0" ptsTypes="AA">
                                      <p:cBhvr>
                                        <p:cTn id="46" dur="2000" fill="hold"/>
                                        <p:tgtEl>
                                          <p:spTgt spid="5"/>
                                        </p:tgtEl>
                                        <p:attrNameLst>
                                          <p:attrName>ppt_x</p:attrName>
                                          <p:attrName>ppt_y</p:attrName>
                                        </p:attrNameLst>
                                      </p:cBhvr>
                                      <p:rCtr x="8819" y="-4931"/>
                                    </p:animMotion>
                                  </p:childTnLst>
                                </p:cTn>
                              </p:par>
                              <p:par>
                                <p:cTn id="47" presetID="10" presetClass="exit" presetSubtype="0" fill="hold" grpId="1" nodeType="withEffect">
                                  <p:stCondLst>
                                    <p:cond delay="0"/>
                                  </p:stCondLst>
                                  <p:childTnLst>
                                    <p:animEffect transition="out" filter="fade">
                                      <p:cBhvr>
                                        <p:cTn id="48" dur="1500"/>
                                        <p:tgtEl>
                                          <p:spTgt spid="3074"/>
                                        </p:tgtEl>
                                      </p:cBhvr>
                                    </p:animEffect>
                                    <p:set>
                                      <p:cBhvr>
                                        <p:cTn id="49" dur="1" fill="hold">
                                          <p:stCondLst>
                                            <p:cond delay="149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10" grpId="0"/>
      <p:bldP spid="10" grpId="1"/>
      <p:bldP spid="10" grpId="2"/>
      <p:bldP spid="3074" grpId="0"/>
      <p:bldP spid="3074" grpId="1"/>
      <p:bldP spid="5" grpId="0"/>
      <p:bldP spid="5" grpId="1"/>
      <p:bldP spid="5"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4" name="Title 1"/>
          <p:cNvSpPr txBox="1">
            <a:spLocks/>
          </p:cNvSpPr>
          <p:nvPr/>
        </p:nvSpPr>
        <p:spPr>
          <a:xfrm>
            <a:off x="818332" y="2424248"/>
            <a:ext cx="61830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all to the glory of God</a:t>
            </a:r>
          </a:p>
        </p:txBody>
      </p:sp>
      <p:sp>
        <p:nvSpPr>
          <p:cNvPr id="5" name="Rectangle 2"/>
          <p:cNvSpPr txBox="1">
            <a:spLocks noChangeArrowheads="1"/>
          </p:cNvSpPr>
          <p:nvPr/>
        </p:nvSpPr>
        <p:spPr bwMode="auto">
          <a:xfrm>
            <a:off x="6802104" y="1111623"/>
            <a:ext cx="118916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a:t>
            </a:r>
          </a:p>
        </p:txBody>
      </p:sp>
      <p:sp>
        <p:nvSpPr>
          <p:cNvPr id="3074" name="Rectangle 2"/>
          <p:cNvSpPr>
            <a:spLocks noGrp="1" noChangeArrowheads="1"/>
          </p:cNvSpPr>
          <p:nvPr>
            <p:ph type="title"/>
          </p:nvPr>
        </p:nvSpPr>
        <p:spPr>
          <a:xfrm>
            <a:off x="457200" y="914400"/>
            <a:ext cx="8229600" cy="4602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whether you eat          or drink, or whatever you do,      do all to the glory of God. Give   no offense, either to the Jews      or to the Greeks or to the church     of God, …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10:31-32 </a:t>
            </a:r>
          </a:p>
        </p:txBody>
      </p:sp>
      <p:sp>
        <p:nvSpPr>
          <p:cNvPr id="6" name="Rectangle 5"/>
          <p:cNvSpPr>
            <a:spLocks noChangeArrowheads="1"/>
          </p:cNvSpPr>
          <p:nvPr/>
        </p:nvSpPr>
        <p:spPr bwMode="auto">
          <a:xfrm>
            <a:off x="3346122" y="1637842"/>
            <a:ext cx="503981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whatever you do</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12">
            <a:extLst>
              <a:ext uri="{FF2B5EF4-FFF2-40B4-BE49-F238E27FC236}">
                <a16:creationId xmlns:a16="http://schemas.microsoft.com/office/drawing/2014/main" xmlns="" id="{71587519-1D0D-4BE2-A9D2-D7803C9D35BA}"/>
              </a:ext>
            </a:extLst>
          </p:cNvPr>
          <p:cNvSpPr>
            <a:spLocks noChangeArrowheads="1"/>
          </p:cNvSpPr>
          <p:nvPr/>
        </p:nvSpPr>
        <p:spPr bwMode="auto">
          <a:xfrm>
            <a:off x="1023028" y="3070741"/>
            <a:ext cx="267788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rPr>
              <a:t>no offense</a:t>
            </a:r>
            <a:endParaRPr lang="en-US" altLang="en-US" sz="4400" b="1" i="1" dirty="0">
              <a:solidFill>
                <a:schemeClr val="bg1"/>
              </a:solidFill>
              <a:latin typeface="Calibri" panose="020F0502020204030204" pitchFamily="34" charset="0"/>
            </a:endParaRPr>
          </a:p>
        </p:txBody>
      </p:sp>
      <p:sp>
        <p:nvSpPr>
          <p:cNvPr id="8" name="Rectangle 2">
            <a:extLst>
              <a:ext uri="{FF2B5EF4-FFF2-40B4-BE49-F238E27FC236}">
                <a16:creationId xmlns:a16="http://schemas.microsoft.com/office/drawing/2014/main" xmlns="" id="{DE933E42-2CF9-46B6-ABCD-B75581CE933F}"/>
              </a:ext>
            </a:extLst>
          </p:cNvPr>
          <p:cNvSpPr txBox="1">
            <a:spLocks noChangeArrowheads="1"/>
          </p:cNvSpPr>
          <p:nvPr/>
        </p:nvSpPr>
        <p:spPr bwMode="auto">
          <a:xfrm>
            <a:off x="1598724" y="4473956"/>
            <a:ext cx="129730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God</a:t>
            </a:r>
          </a:p>
        </p:txBody>
      </p:sp>
      <p:sp>
        <p:nvSpPr>
          <p:cNvPr id="10" name="Rectangle 2">
            <a:extLst>
              <a:ext uri="{FF2B5EF4-FFF2-40B4-BE49-F238E27FC236}">
                <a16:creationId xmlns:a16="http://schemas.microsoft.com/office/drawing/2014/main" xmlns="" id="{3F8FB4CA-0D9F-4850-AC2D-E52321A31254}"/>
              </a:ext>
            </a:extLst>
          </p:cNvPr>
          <p:cNvSpPr txBox="1">
            <a:spLocks noChangeArrowheads="1"/>
          </p:cNvSpPr>
          <p:nvPr/>
        </p:nvSpPr>
        <p:spPr bwMode="auto">
          <a:xfrm>
            <a:off x="5677924" y="2457215"/>
            <a:ext cx="129730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God</a:t>
            </a:r>
          </a:p>
        </p:txBody>
      </p:sp>
      <p:sp>
        <p:nvSpPr>
          <p:cNvPr id="9" name="Rectangle 2" hidden="1">
            <a:extLst>
              <a:ext uri="{FF2B5EF4-FFF2-40B4-BE49-F238E27FC236}">
                <a16:creationId xmlns:a16="http://schemas.microsoft.com/office/drawing/2014/main" xmlns="" id="{F69F03B4-2902-4BD7-85A2-EFB89C789D4A}"/>
              </a:ext>
            </a:extLst>
          </p:cNvPr>
          <p:cNvSpPr txBox="1">
            <a:spLocks noChangeArrowheads="1"/>
          </p:cNvSpPr>
          <p:nvPr/>
        </p:nvSpPr>
        <p:spPr bwMode="auto">
          <a:xfrm>
            <a:off x="3062516" y="3937716"/>
            <a:ext cx="129730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3.62627E-6 L -0.09375 0.19056 " pathEditMode="relative" rAng="0" ptsTypes="AA">
                                      <p:cBhvr>
                                        <p:cTn id="10" dur="1000" spd="-100000" fill="hold"/>
                                        <p:tgtEl>
                                          <p:spTgt spid="3074"/>
                                        </p:tgtEl>
                                        <p:attrNameLst>
                                          <p:attrName>ppt_x</p:attrName>
                                          <p:attrName>ppt_y</p:attrName>
                                        </p:attrNameLst>
                                      </p:cBhvr>
                                      <p:rCtr x="-4688" y="9528"/>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2" fill="hold">
                            <p:stCondLst>
                              <p:cond delay="11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childTnLst>
                          </p:cTn>
                        </p:par>
                        <p:par>
                          <p:cTn id="26" fill="hold">
                            <p:stCondLst>
                              <p:cond delay="160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0"/>
                                  </p:stCondLst>
                                  <p:childTnLst>
                                    <p:set>
                                      <p:cBhvr override="childStyle">
                                        <p:cTn id="31" dur="500" fill="hold"/>
                                        <p:tgtEl>
                                          <p:spTgt spid="4"/>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25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50"/>
                                        <p:tgtEl>
                                          <p:spTgt spid="8"/>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0" presetClass="path" presetSubtype="0" accel="50000" decel="50000" fill="hold" grpId="1" nodeType="withEffect">
                                  <p:stCondLst>
                                    <p:cond delay="250"/>
                                  </p:stCondLst>
                                  <p:childTnLst>
                                    <p:animMotion origin="layout" path="M 2.77778E-7 1.11111E-6 L 0.16042 -0.07778 " pathEditMode="relative" rAng="0" ptsTypes="AA">
                                      <p:cBhvr>
                                        <p:cTn id="49" dur="2000" fill="hold"/>
                                        <p:tgtEl>
                                          <p:spTgt spid="8"/>
                                        </p:tgtEl>
                                        <p:attrNameLst>
                                          <p:attrName>ppt_x</p:attrName>
                                          <p:attrName>ppt_y</p:attrName>
                                        </p:attrNameLst>
                                      </p:cBhvr>
                                      <p:rCtr x="8021" y="-3889"/>
                                    </p:animMotion>
                                  </p:childTnLst>
                                </p:cTn>
                              </p:par>
                              <p:par>
                                <p:cTn id="50" presetID="0" presetClass="path" presetSubtype="0" accel="50000" decel="50000" fill="hold" grpId="1" nodeType="withEffect">
                                  <p:stCondLst>
                                    <p:cond delay="250"/>
                                  </p:stCondLst>
                                  <p:childTnLst>
                                    <p:animMotion origin="layout" path="M -2.77778E-7 2.59259E-6 L -0.28594 0.21597 " pathEditMode="relative" rAng="0" ptsTypes="AA">
                                      <p:cBhvr>
                                        <p:cTn id="51" dur="2000" fill="hold"/>
                                        <p:tgtEl>
                                          <p:spTgt spid="10"/>
                                        </p:tgtEl>
                                        <p:attrNameLst>
                                          <p:attrName>ppt_x</p:attrName>
                                          <p:attrName>ppt_y</p:attrName>
                                        </p:attrNameLst>
                                      </p:cBhvr>
                                      <p:rCtr x="-14306" y="10787"/>
                                    </p:animMotion>
                                  </p:childTnLst>
                                </p:cTn>
                              </p:par>
                              <p:par>
                                <p:cTn id="52" presetID="10" presetClass="exit" presetSubtype="0" fill="hold" grpId="3" nodeType="withEffect">
                                  <p:stCondLst>
                                    <p:cond delay="250"/>
                                  </p:stCondLst>
                                  <p:childTnLst>
                                    <p:animEffect transition="out" filter="fade">
                                      <p:cBhvr>
                                        <p:cTn id="53" dur="1250"/>
                                        <p:tgtEl>
                                          <p:spTgt spid="3074"/>
                                        </p:tgtEl>
                                      </p:cBhvr>
                                    </p:animEffect>
                                    <p:set>
                                      <p:cBhvr>
                                        <p:cTn id="54" dur="1" fill="hold">
                                          <p:stCondLst>
                                            <p:cond delay="1249"/>
                                          </p:stCondLst>
                                        </p:cTn>
                                        <p:tgtEl>
                                          <p:spTgt spid="3074"/>
                                        </p:tgtEl>
                                        <p:attrNameLst>
                                          <p:attrName>style.visibility</p:attrName>
                                        </p:attrNameLst>
                                      </p:cBhvr>
                                      <p:to>
                                        <p:strVal val="hidden"/>
                                      </p:to>
                                    </p:set>
                                  </p:childTnLst>
                                </p:cTn>
                              </p:par>
                              <p:par>
                                <p:cTn id="55" presetID="16" presetClass="exit" presetSubtype="21" fill="hold" grpId="2" nodeType="withEffect">
                                  <p:stCondLst>
                                    <p:cond delay="0"/>
                                  </p:stCondLst>
                                  <p:childTnLst>
                                    <p:animEffect transition="out" filter="barn(inVertical)">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2" nodeType="withEffect">
                                  <p:stCondLst>
                                    <p:cond delay="250"/>
                                  </p:stCondLst>
                                  <p:iterate type="lt">
                                    <p:tmPct val="0"/>
                                  </p:iterate>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25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par>
                          <p:cTn id="64" fill="hold">
                            <p:stCondLst>
                              <p:cond delay="2250"/>
                            </p:stCondLst>
                            <p:childTnLst>
                              <p:par>
                                <p:cTn id="65" presetID="10" presetClass="exit" presetSubtype="0" fill="hold" grpId="2" nodeType="afterEffect">
                                  <p:stCondLst>
                                    <p:cond delay="0"/>
                                  </p:stCondLst>
                                  <p:childTnLst>
                                    <p:animEffect transition="out" filter="fade">
                                      <p:cBhvr>
                                        <p:cTn id="66" dur="250"/>
                                        <p:tgtEl>
                                          <p:spTgt spid="10"/>
                                        </p:tgtEl>
                                      </p:cBhvr>
                                    </p:animEffect>
                                    <p:set>
                                      <p:cBhvr>
                                        <p:cTn id="67"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3074" grpId="0"/>
      <p:bldP spid="3074" grpId="2"/>
      <p:bldP spid="3074" grpId="3"/>
      <p:bldP spid="6" grpId="0"/>
      <p:bldP spid="6" grpId="1"/>
      <p:bldP spid="6" grpId="2"/>
      <p:bldP spid="7" grpId="0"/>
      <p:bldP spid="7" grpId="1"/>
      <p:bldP spid="8" grpId="0"/>
      <p:bldP spid="8" grpId="1"/>
      <p:bldP spid="10" grpId="0"/>
      <p:bldP spid="10" grpId="1"/>
      <p:bldP spid="10"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96400" cy="6858000"/>
          </a:xfrm>
          <a:prstGeom prst="rect">
            <a:avLst/>
          </a:prstGeom>
        </p:spPr>
      </p:pic>
      <p:sp>
        <p:nvSpPr>
          <p:cNvPr id="4" name="Title 1"/>
          <p:cNvSpPr txBox="1">
            <a:spLocks/>
          </p:cNvSpPr>
          <p:nvPr/>
        </p:nvSpPr>
        <p:spPr>
          <a:xfrm>
            <a:off x="3042828" y="2958193"/>
            <a:ext cx="48659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older men be sober</a:t>
            </a:r>
          </a:p>
        </p:txBody>
      </p:sp>
      <p:sp>
        <p:nvSpPr>
          <p:cNvPr id="3074" name="Rectangle 2"/>
          <p:cNvSpPr>
            <a:spLocks noGrp="1" noChangeArrowheads="1"/>
          </p:cNvSpPr>
          <p:nvPr>
            <p:ph type="title"/>
          </p:nvPr>
        </p:nvSpPr>
        <p:spPr>
          <a:xfrm>
            <a:off x="228600" y="1524000"/>
            <a:ext cx="8686800" cy="3763962"/>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as for you, speak the things which are proper for sound doctrine: that the older men be sober, reverent, temperate, sound in faith, in love, in patience;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Titus 2:1-2 </a:t>
            </a:r>
          </a:p>
        </p:txBody>
      </p:sp>
      <p:sp>
        <p:nvSpPr>
          <p:cNvPr id="5" name="Rectangle 2"/>
          <p:cNvSpPr txBox="1">
            <a:spLocks noChangeArrowheads="1"/>
          </p:cNvSpPr>
          <p:nvPr/>
        </p:nvSpPr>
        <p:spPr bwMode="auto">
          <a:xfrm>
            <a:off x="6221372" y="2982767"/>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sober</a:t>
            </a:r>
          </a:p>
        </p:txBody>
      </p:sp>
      <p:sp>
        <p:nvSpPr>
          <p:cNvPr id="6" name="Title 1"/>
          <p:cNvSpPr txBox="1">
            <a:spLocks/>
          </p:cNvSpPr>
          <p:nvPr/>
        </p:nvSpPr>
        <p:spPr>
          <a:xfrm>
            <a:off x="4132160" y="1616646"/>
            <a:ext cx="1910795"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speak</a:t>
            </a:r>
            <a:endParaRPr lang="en-US" sz="43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4217236" y="2264828"/>
            <a:ext cx="4557346"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for sound doctrine</a:t>
            </a:r>
            <a:endParaRPr lang="en-US" sz="43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xmlns="" id="{B6CEDAB3-D4C3-426C-90F7-5102FD50FBAD}"/>
              </a:ext>
            </a:extLst>
          </p:cNvPr>
          <p:cNvSpPr txBox="1">
            <a:spLocks noChangeArrowheads="1"/>
          </p:cNvSpPr>
          <p:nvPr/>
        </p:nvSpPr>
        <p:spPr bwMode="auto">
          <a:xfrm>
            <a:off x="3062516" y="3937716"/>
            <a:ext cx="129730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p>
        </p:txBody>
      </p:sp>
      <p:sp>
        <p:nvSpPr>
          <p:cNvPr id="13" name="Rectangle 12">
            <a:extLst>
              <a:ext uri="{FF2B5EF4-FFF2-40B4-BE49-F238E27FC236}">
                <a16:creationId xmlns:a16="http://schemas.microsoft.com/office/drawing/2014/main" xmlns="" id="{44963FB7-51FB-490D-81F2-F65E28A52914}"/>
              </a:ext>
            </a:extLst>
          </p:cNvPr>
          <p:cNvSpPr>
            <a:spLocks noChangeArrowheads="1"/>
          </p:cNvSpPr>
          <p:nvPr/>
        </p:nvSpPr>
        <p:spPr bwMode="auto">
          <a:xfrm>
            <a:off x="7341078" y="3600146"/>
            <a:ext cx="1272437" cy="92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300" b="1" dirty="0">
                <a:solidFill>
                  <a:srgbClr val="FF00FF"/>
                </a:solidFill>
                <a:effectLst>
                  <a:glow rad="63500">
                    <a:schemeClr val="tx1"/>
                  </a:glow>
                </a:effectLst>
                <a:latin typeface="Calibri" panose="020F0502020204030204" pitchFamily="34" charset="0"/>
              </a:rPr>
              <a:t>faith</a:t>
            </a:r>
            <a:endParaRPr lang="en-US" altLang="en-US" sz="4300" b="1" i="1" dirty="0">
              <a:solidFill>
                <a:srgbClr val="FF00FF"/>
              </a:solidFill>
              <a:effectLst>
                <a:glow rad="63500">
                  <a:schemeClr val="tx1"/>
                </a:glow>
              </a:effectLst>
              <a:latin typeface="Calibri" panose="020F0502020204030204" pitchFamily="34" charset="0"/>
            </a:endParaRPr>
          </a:p>
        </p:txBody>
      </p:sp>
      <p:sp>
        <p:nvSpPr>
          <p:cNvPr id="14" name="Rectangle 13">
            <a:extLst>
              <a:ext uri="{FF2B5EF4-FFF2-40B4-BE49-F238E27FC236}">
                <a16:creationId xmlns:a16="http://schemas.microsoft.com/office/drawing/2014/main" xmlns="" id="{05985CEB-407B-4C52-A09A-B850E4416448}"/>
              </a:ext>
            </a:extLst>
          </p:cNvPr>
          <p:cNvSpPr>
            <a:spLocks noChangeArrowheads="1"/>
          </p:cNvSpPr>
          <p:nvPr/>
        </p:nvSpPr>
        <p:spPr bwMode="auto">
          <a:xfrm>
            <a:off x="1572294" y="4255258"/>
            <a:ext cx="1272437" cy="92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300" b="1" dirty="0">
                <a:solidFill>
                  <a:srgbClr val="FF0000"/>
                </a:solidFill>
                <a:effectLst>
                  <a:glow rad="63500">
                    <a:schemeClr val="tx1"/>
                  </a:glow>
                </a:effectLst>
                <a:latin typeface="Calibri" panose="020F0502020204030204" pitchFamily="34" charset="0"/>
              </a:rPr>
              <a:t>love</a:t>
            </a:r>
            <a:endParaRPr lang="en-US" altLang="en-US" sz="4300" b="1" i="1" dirty="0">
              <a:solidFill>
                <a:srgbClr val="FF0000"/>
              </a:solidFill>
              <a:effectLst>
                <a:glow rad="63500">
                  <a:schemeClr val="tx1"/>
                </a:glow>
              </a:effectLst>
              <a:latin typeface="Calibri" panose="020F0502020204030204" pitchFamily="34" charset="0"/>
            </a:endParaRPr>
          </a:p>
        </p:txBody>
      </p:sp>
      <p:sp>
        <p:nvSpPr>
          <p:cNvPr id="15" name="Rectangle 14">
            <a:extLst>
              <a:ext uri="{FF2B5EF4-FFF2-40B4-BE49-F238E27FC236}">
                <a16:creationId xmlns:a16="http://schemas.microsoft.com/office/drawing/2014/main" xmlns="" id="{56ADCB5C-3C15-4199-82CC-4B5CC235C39F}"/>
              </a:ext>
            </a:extLst>
          </p:cNvPr>
          <p:cNvSpPr>
            <a:spLocks noChangeArrowheads="1"/>
          </p:cNvSpPr>
          <p:nvPr/>
        </p:nvSpPr>
        <p:spPr bwMode="auto">
          <a:xfrm>
            <a:off x="3343486" y="4257679"/>
            <a:ext cx="2285797" cy="92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300" b="1" dirty="0">
                <a:solidFill>
                  <a:srgbClr val="FFFF00"/>
                </a:solidFill>
                <a:effectLst>
                  <a:glow rad="63500">
                    <a:schemeClr val="tx1"/>
                  </a:glow>
                </a:effectLst>
                <a:latin typeface="Calibri" panose="020F0502020204030204" pitchFamily="34" charset="0"/>
              </a:rPr>
              <a:t>patience</a:t>
            </a:r>
            <a:endParaRPr lang="en-US" altLang="en-US" sz="4300" b="1" i="1" dirty="0">
              <a:solidFill>
                <a:srgbClr val="FFFF00"/>
              </a:solidFill>
              <a:effectLst>
                <a:glow rad="63500">
                  <a:schemeClr val="tx1"/>
                </a:glow>
              </a:effectLst>
              <a:latin typeface="Calibri" panose="020F0502020204030204" pitchFamily="34" charset="0"/>
            </a:endParaRPr>
          </a:p>
        </p:txBody>
      </p:sp>
      <p:sp>
        <p:nvSpPr>
          <p:cNvPr id="12" name="Rectangle 11">
            <a:extLst>
              <a:ext uri="{FF2B5EF4-FFF2-40B4-BE49-F238E27FC236}">
                <a16:creationId xmlns:a16="http://schemas.microsoft.com/office/drawing/2014/main" xmlns="" id="{08352397-2996-4D7A-82B6-E5AFBC2F2D64}"/>
              </a:ext>
            </a:extLst>
          </p:cNvPr>
          <p:cNvSpPr>
            <a:spLocks noChangeArrowheads="1"/>
          </p:cNvSpPr>
          <p:nvPr/>
        </p:nvSpPr>
        <p:spPr bwMode="auto">
          <a:xfrm>
            <a:off x="2771086" y="423501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10">
            <a:extLst>
              <a:ext uri="{FF2B5EF4-FFF2-40B4-BE49-F238E27FC236}">
                <a16:creationId xmlns:a16="http://schemas.microsoft.com/office/drawing/2014/main" xmlns="" id="{669299ED-F1CA-49BD-A55D-35019E23206D}"/>
              </a:ext>
            </a:extLst>
          </p:cNvPr>
          <p:cNvSpPr>
            <a:spLocks noChangeArrowheads="1"/>
          </p:cNvSpPr>
          <p:nvPr/>
        </p:nvSpPr>
        <p:spPr bwMode="auto">
          <a:xfrm>
            <a:off x="995334" y="424089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9">
            <a:extLst>
              <a:ext uri="{FF2B5EF4-FFF2-40B4-BE49-F238E27FC236}">
                <a16:creationId xmlns:a16="http://schemas.microsoft.com/office/drawing/2014/main" xmlns="" id="{31B750FD-4F25-4936-818B-B77E26695D27}"/>
              </a:ext>
            </a:extLst>
          </p:cNvPr>
          <p:cNvSpPr>
            <a:spLocks noChangeArrowheads="1"/>
          </p:cNvSpPr>
          <p:nvPr/>
        </p:nvSpPr>
        <p:spPr bwMode="auto">
          <a:xfrm>
            <a:off x="6710515" y="358494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6" name="Rectangle 15" hidden="1">
            <a:extLst>
              <a:ext uri="{FF2B5EF4-FFF2-40B4-BE49-F238E27FC236}">
                <a16:creationId xmlns:a16="http://schemas.microsoft.com/office/drawing/2014/main" xmlns="" id="{A2DD715B-0055-4B42-9C93-E2CA57891CB6}"/>
              </a:ext>
            </a:extLst>
          </p:cNvPr>
          <p:cNvSpPr>
            <a:spLocks noChangeArrowheads="1"/>
          </p:cNvSpPr>
          <p:nvPr/>
        </p:nvSpPr>
        <p:spPr bwMode="auto">
          <a:xfrm>
            <a:off x="5226852" y="300398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300" b="1" dirty="0">
                <a:ln w="11430">
                  <a:noFill/>
                </a:ln>
                <a:solidFill>
                  <a:srgbClr val="FF0000"/>
                </a:solidFill>
                <a:effectLst>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hidden="1"/>
          <p:cNvSpPr txBox="1">
            <a:spLocks noChangeArrowheads="1"/>
          </p:cNvSpPr>
          <p:nvPr/>
        </p:nvSpPr>
        <p:spPr bwMode="auto">
          <a:xfrm>
            <a:off x="3120201" y="1937367"/>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sober</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xit" presetSubtype="0" fill="hold" grpId="1" nodeType="withEffect">
                                  <p:stCondLst>
                                    <p:cond delay="100"/>
                                  </p:stCondLst>
                                  <p:childTnLst>
                                    <p:set>
                                      <p:cBhvr>
                                        <p:cTn id="6" dur="1" fill="hold">
                                          <p:stCondLst>
                                            <p:cond delay="999"/>
                                          </p:stCondLst>
                                        </p:cTn>
                                        <p:tgtEl>
                                          <p:spTgt spid="9"/>
                                        </p:tgtEl>
                                        <p:attrNameLst>
                                          <p:attrName>style.visibility</p:attrName>
                                        </p:attrNameLst>
                                      </p:cBhvr>
                                      <p:to>
                                        <p:strVal val="hidden"/>
                                      </p:to>
                                    </p:set>
                                    <p:animEffect transition="out" filter="dissolve">
                                      <p:cBhvr>
                                        <p:cTn id="7" dur="1000">
                                          <p:stCondLst>
                                            <p:cond delay="0"/>
                                          </p:stCondLst>
                                        </p:cTn>
                                        <p:tgtEl>
                                          <p:spTgt spid="9"/>
                                        </p:tgtEl>
                                      </p:cBhvr>
                                    </p:animEffect>
                                    <p:anim to="" calcmode="lin" valueType="num">
                                      <p:cBhvr>
                                        <p:cTn id="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9"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10" presetID="42" presetClass="path" presetSubtype="0" accel="50000" decel="50000" fill="hold" grpId="2" nodeType="withEffect">
                                  <p:stCondLst>
                                    <p:cond delay="100"/>
                                  </p:stCondLst>
                                  <p:childTnLst>
                                    <p:animMotion origin="layout" path="M 8.33333E-7 3.7037E-7 L 0.19948 -0.20463 " pathEditMode="relative" rAng="0" ptsTypes="AA">
                                      <p:cBhvr>
                                        <p:cTn id="11" dur="1000" fill="hold"/>
                                        <p:tgtEl>
                                          <p:spTgt spid="9"/>
                                        </p:tgtEl>
                                        <p:attrNameLst>
                                          <p:attrName>ppt_x</p:attrName>
                                          <p:attrName>ppt_y</p:attrName>
                                        </p:attrNameLst>
                                      </p:cBhvr>
                                      <p:rCtr x="9965" y="-10231"/>
                                    </p:animMotion>
                                  </p:childTnLst>
                                </p:cTn>
                              </p:par>
                              <p:par>
                                <p:cTn id="12" presetID="52" presetClass="entr" presetSubtype="0" fill="hold" grpId="0" nodeType="withEffect">
                                  <p:stCondLst>
                                    <p:cond delay="750"/>
                                  </p:stCondLst>
                                  <p:childTnLst>
                                    <p:set>
                                      <p:cBhvr>
                                        <p:cTn id="13" dur="1" fill="hold">
                                          <p:stCondLst>
                                            <p:cond delay="0"/>
                                          </p:stCondLst>
                                        </p:cTn>
                                        <p:tgtEl>
                                          <p:spTgt spid="3074"/>
                                        </p:tgtEl>
                                        <p:attrNameLst>
                                          <p:attrName>style.visibility</p:attrName>
                                        </p:attrNameLst>
                                      </p:cBhvr>
                                      <p:to>
                                        <p:strVal val="visible"/>
                                      </p:to>
                                    </p:set>
                                    <p:animScale>
                                      <p:cBhvr>
                                        <p:cTn id="14"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074"/>
                                        </p:tgtEl>
                                        <p:attrNameLst>
                                          <p:attrName>ppt_x</p:attrName>
                                          <p:attrName>ppt_y</p:attrName>
                                        </p:attrNameLst>
                                      </p:cBhvr>
                                    </p:animMotion>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75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0"/>
                                  </p:stCondLst>
                                  <p:childTnLst>
                                    <p:set>
                                      <p:cBhvr override="childStyle">
                                        <p:cTn id="32" dur="500" fill="hold"/>
                                        <p:tgtEl>
                                          <p:spTgt spid="4"/>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stCondLst>
                                            <p:cond delay="0"/>
                                          </p:stCondLst>
                                        </p:cTn>
                                        <p:tgtEl>
                                          <p:spTgt spid="10"/>
                                        </p:tgtEl>
                                      </p:cBhvr>
                                    </p:animEffect>
                                    <p:anim to="" calcmode="lin" valueType="num">
                                      <p:cBhvr>
                                        <p:cTn id="3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0" presetID="39" presetClass="entr" presetSubtype="0" accel="10000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
                                          </p:val>
                                        </p:tav>
                                        <p:tav tm="100000">
                                          <p:val>
                                            <p:strVal val="#ppt_y"/>
                                          </p:val>
                                        </p:tav>
                                      </p:tavLst>
                                    </p:anim>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22" presetClass="exit" presetSubtype="8" fill="hold" grpId="2" nodeType="withEffect">
                                  <p:stCondLst>
                                    <p:cond delay="250"/>
                                  </p:stCondLst>
                                  <p:childTnLst>
                                    <p:animEffect transition="out" filter="wipe(left)">
                                      <p:cBhvr>
                                        <p:cTn id="53" dur="1000"/>
                                        <p:tgtEl>
                                          <p:spTgt spid="4"/>
                                        </p:tgtEl>
                                      </p:cBhvr>
                                    </p:animEffect>
                                    <p:set>
                                      <p:cBhvr>
                                        <p:cTn id="54" dur="1" fill="hold">
                                          <p:stCondLst>
                                            <p:cond delay="9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dissolve">
                                      <p:cBhvr>
                                        <p:cTn id="59" dur="500">
                                          <p:stCondLst>
                                            <p:cond delay="0"/>
                                          </p:stCondLst>
                                        </p:cTn>
                                        <p:tgtEl>
                                          <p:spTgt spid="11"/>
                                        </p:tgtEl>
                                      </p:cBhvr>
                                    </p:animEffect>
                                    <p:anim to="" calcmode="lin" valueType="num">
                                      <p:cBhvr>
                                        <p:cTn id="6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62" presetID="39" presetClass="entr" presetSubtype="0" accel="10000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65"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66"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0"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dissolve">
                                      <p:cBhvr>
                                        <p:cTn id="72" dur="500">
                                          <p:stCondLst>
                                            <p:cond delay="0"/>
                                          </p:stCondLst>
                                        </p:cTn>
                                        <p:tgtEl>
                                          <p:spTgt spid="12"/>
                                        </p:tgtEl>
                                      </p:cBhvr>
                                    </p:animEffect>
                                    <p:anim to="" calcmode="lin" valueType="num">
                                      <p:cBhvr>
                                        <p:cTn id="7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78"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79"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100"/>
                                        <p:tgtEl>
                                          <p:spTgt spid="5"/>
                                        </p:tgtEl>
                                      </p:cBhvr>
                                    </p:animEffect>
                                  </p:childTnLst>
                                </p:cTn>
                              </p:par>
                              <p:par>
                                <p:cTn id="86" presetID="6" presetClass="emph" presetSubtype="0" fill="hold" grpId="2" nodeType="withEffect">
                                  <p:stCondLst>
                                    <p:cond delay="0"/>
                                  </p:stCondLst>
                                  <p:childTnLst>
                                    <p:animScale>
                                      <p:cBhvr>
                                        <p:cTn id="87" dur="2000" fill="hold"/>
                                        <p:tgtEl>
                                          <p:spTgt spid="5"/>
                                        </p:tgtEl>
                                      </p:cBhvr>
                                      <p:by x="102000" y="102000"/>
                                    </p:animScale>
                                  </p:childTnLst>
                                </p:cTn>
                              </p:par>
                              <p:par>
                                <p:cTn id="88" presetID="0" presetClass="path" presetSubtype="0" accel="50000" decel="50000" fill="hold" grpId="1" nodeType="withEffect">
                                  <p:stCondLst>
                                    <p:cond delay="0"/>
                                  </p:stCondLst>
                                  <p:childTnLst>
                                    <p:animMotion origin="layout" path="M 3.88889E-6 2.22222E-6 L -0.33889 -0.15162 " pathEditMode="relative" rAng="0" ptsTypes="AA">
                                      <p:cBhvr>
                                        <p:cTn id="89" dur="2000" fill="hold"/>
                                        <p:tgtEl>
                                          <p:spTgt spid="5"/>
                                        </p:tgtEl>
                                        <p:attrNameLst>
                                          <p:attrName>ppt_x</p:attrName>
                                          <p:attrName>ppt_y</p:attrName>
                                        </p:attrNameLst>
                                      </p:cBhvr>
                                      <p:rCtr x="-16944" y="-7593"/>
                                    </p:animMotion>
                                  </p:childTnLst>
                                </p:cTn>
                              </p:par>
                              <p:par>
                                <p:cTn id="90" presetID="10" presetClass="exit" presetSubtype="0" fill="hold" grpId="1" nodeType="withEffect">
                                  <p:stCondLst>
                                    <p:cond delay="0"/>
                                  </p:stCondLst>
                                  <p:childTnLst>
                                    <p:animEffect transition="out" filter="fade">
                                      <p:cBhvr>
                                        <p:cTn id="91" dur="1500"/>
                                        <p:tgtEl>
                                          <p:spTgt spid="3074"/>
                                        </p:tgtEl>
                                      </p:cBhvr>
                                    </p:animEffect>
                                    <p:set>
                                      <p:cBhvr>
                                        <p:cTn id="92" dur="1" fill="hold">
                                          <p:stCondLst>
                                            <p:cond delay="1499"/>
                                          </p:stCondLst>
                                        </p:cTn>
                                        <p:tgtEl>
                                          <p:spTgt spid="3074"/>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23" presetClass="exit" presetSubtype="32" fill="hold" grpId="1" nodeType="withEffect">
                                  <p:stCondLst>
                                    <p:cond delay="2000"/>
                                  </p:stCondLst>
                                  <p:childTnLst>
                                    <p:anim calcmode="lin" valueType="num">
                                      <p:cBhvr>
                                        <p:cTn id="103" dur="500"/>
                                        <p:tgtEl>
                                          <p:spTgt spid="10"/>
                                        </p:tgtEl>
                                        <p:attrNameLst>
                                          <p:attrName>ppt_w</p:attrName>
                                        </p:attrNameLst>
                                      </p:cBhvr>
                                      <p:tavLst>
                                        <p:tav tm="0">
                                          <p:val>
                                            <p:strVal val="ppt_w"/>
                                          </p:val>
                                        </p:tav>
                                        <p:tav tm="100000">
                                          <p:val>
                                            <p:fltVal val="0"/>
                                          </p:val>
                                        </p:tav>
                                      </p:tavLst>
                                    </p:anim>
                                    <p:anim calcmode="lin" valueType="num">
                                      <p:cBhvr>
                                        <p:cTn id="104" dur="500"/>
                                        <p:tgtEl>
                                          <p:spTgt spid="10"/>
                                        </p:tgtEl>
                                        <p:attrNameLst>
                                          <p:attrName>ppt_h</p:attrName>
                                        </p:attrNameLst>
                                      </p:cBhvr>
                                      <p:tavLst>
                                        <p:tav tm="0">
                                          <p:val>
                                            <p:strVal val="ppt_h"/>
                                          </p:val>
                                        </p:tav>
                                        <p:tav tm="100000">
                                          <p:val>
                                            <p:fltVal val="0"/>
                                          </p:val>
                                        </p:tav>
                                      </p:tavLst>
                                    </p:anim>
                                    <p:set>
                                      <p:cBhvr>
                                        <p:cTn id="105" dur="1" fill="hold">
                                          <p:stCondLst>
                                            <p:cond delay="499"/>
                                          </p:stCondLst>
                                        </p:cTn>
                                        <p:tgtEl>
                                          <p:spTgt spid="10"/>
                                        </p:tgtEl>
                                        <p:attrNameLst>
                                          <p:attrName>style.visibility</p:attrName>
                                        </p:attrNameLst>
                                      </p:cBhvr>
                                      <p:to>
                                        <p:strVal val="hidden"/>
                                      </p:to>
                                    </p:set>
                                  </p:childTnLst>
                                </p:cTn>
                              </p:par>
                              <p:par>
                                <p:cTn id="106" presetID="23" presetClass="exit" presetSubtype="32" fill="hold" grpId="1" nodeType="withEffect">
                                  <p:stCondLst>
                                    <p:cond delay="2250"/>
                                  </p:stCondLst>
                                  <p:childTnLst>
                                    <p:anim calcmode="lin" valueType="num">
                                      <p:cBhvr>
                                        <p:cTn id="107" dur="500"/>
                                        <p:tgtEl>
                                          <p:spTgt spid="11"/>
                                        </p:tgtEl>
                                        <p:attrNameLst>
                                          <p:attrName>ppt_w</p:attrName>
                                        </p:attrNameLst>
                                      </p:cBhvr>
                                      <p:tavLst>
                                        <p:tav tm="0">
                                          <p:val>
                                            <p:strVal val="ppt_w"/>
                                          </p:val>
                                        </p:tav>
                                        <p:tav tm="100000">
                                          <p:val>
                                            <p:fltVal val="0"/>
                                          </p:val>
                                        </p:tav>
                                      </p:tavLst>
                                    </p:anim>
                                    <p:anim calcmode="lin" valueType="num">
                                      <p:cBhvr>
                                        <p:cTn id="108" dur="500"/>
                                        <p:tgtEl>
                                          <p:spTgt spid="11"/>
                                        </p:tgtEl>
                                        <p:attrNameLst>
                                          <p:attrName>ppt_h</p:attrName>
                                        </p:attrNameLst>
                                      </p:cBhvr>
                                      <p:tavLst>
                                        <p:tav tm="0">
                                          <p:val>
                                            <p:strVal val="ppt_h"/>
                                          </p:val>
                                        </p:tav>
                                        <p:tav tm="100000">
                                          <p:val>
                                            <p:fltVal val="0"/>
                                          </p:val>
                                        </p:tav>
                                      </p:tavLst>
                                    </p:anim>
                                    <p:set>
                                      <p:cBhvr>
                                        <p:cTn id="109" dur="1" fill="hold">
                                          <p:stCondLst>
                                            <p:cond delay="499"/>
                                          </p:stCondLst>
                                        </p:cTn>
                                        <p:tgtEl>
                                          <p:spTgt spid="11"/>
                                        </p:tgtEl>
                                        <p:attrNameLst>
                                          <p:attrName>style.visibility</p:attrName>
                                        </p:attrNameLst>
                                      </p:cBhvr>
                                      <p:to>
                                        <p:strVal val="hidden"/>
                                      </p:to>
                                    </p:set>
                                  </p:childTnLst>
                                </p:cTn>
                              </p:par>
                              <p:par>
                                <p:cTn id="110" presetID="23" presetClass="exit" presetSubtype="32" fill="hold" grpId="1" nodeType="withEffect">
                                  <p:stCondLst>
                                    <p:cond delay="2500"/>
                                  </p:stCondLst>
                                  <p:childTnLst>
                                    <p:anim calcmode="lin" valueType="num">
                                      <p:cBhvr>
                                        <p:cTn id="111" dur="500"/>
                                        <p:tgtEl>
                                          <p:spTgt spid="12"/>
                                        </p:tgtEl>
                                        <p:attrNameLst>
                                          <p:attrName>ppt_w</p:attrName>
                                        </p:attrNameLst>
                                      </p:cBhvr>
                                      <p:tavLst>
                                        <p:tav tm="0">
                                          <p:val>
                                            <p:strVal val="ppt_w"/>
                                          </p:val>
                                        </p:tav>
                                        <p:tav tm="100000">
                                          <p:val>
                                            <p:fltVal val="0"/>
                                          </p:val>
                                        </p:tav>
                                      </p:tavLst>
                                    </p:anim>
                                    <p:anim calcmode="lin" valueType="num">
                                      <p:cBhvr>
                                        <p:cTn id="112" dur="500"/>
                                        <p:tgtEl>
                                          <p:spTgt spid="12"/>
                                        </p:tgtEl>
                                        <p:attrNameLst>
                                          <p:attrName>ppt_h</p:attrName>
                                        </p:attrNameLst>
                                      </p:cBhvr>
                                      <p:tavLst>
                                        <p:tav tm="0">
                                          <p:val>
                                            <p:strVal val="ppt_h"/>
                                          </p:val>
                                        </p:tav>
                                        <p:tav tm="100000">
                                          <p:val>
                                            <p:fltVal val="0"/>
                                          </p:val>
                                        </p:tav>
                                      </p:tavLst>
                                    </p:anim>
                                    <p:set>
                                      <p:cBhvr>
                                        <p:cTn id="113" dur="1" fill="hold">
                                          <p:stCondLst>
                                            <p:cond delay="499"/>
                                          </p:stCondLst>
                                        </p:cTn>
                                        <p:tgtEl>
                                          <p:spTgt spid="12"/>
                                        </p:tgtEl>
                                        <p:attrNameLst>
                                          <p:attrName>style.visibility</p:attrName>
                                        </p:attrNameLst>
                                      </p:cBhvr>
                                      <p:to>
                                        <p:strVal val="hidden"/>
                                      </p:to>
                                    </p:set>
                                  </p:childTnLst>
                                </p:cTn>
                              </p:par>
                              <p:par>
                                <p:cTn id="114" presetID="42" presetClass="path" presetSubtype="0" accel="50000" decel="50000" fill="hold" grpId="2" nodeType="withEffect">
                                  <p:stCondLst>
                                    <p:cond delay="0"/>
                                  </p:stCondLst>
                                  <p:childTnLst>
                                    <p:animMotion origin="layout" path="M -4.16667E-6 3.7037E-7 L -0.16284 -0.08519 " pathEditMode="relative" rAng="0" ptsTypes="AA">
                                      <p:cBhvr>
                                        <p:cTn id="115" dur="2000" fill="hold"/>
                                        <p:tgtEl>
                                          <p:spTgt spid="10"/>
                                        </p:tgtEl>
                                        <p:attrNameLst>
                                          <p:attrName>ppt_x</p:attrName>
                                          <p:attrName>ppt_y</p:attrName>
                                        </p:attrNameLst>
                                      </p:cBhvr>
                                      <p:rCtr x="-8142" y="-4259"/>
                                    </p:animMotion>
                                  </p:childTnLst>
                                </p:cTn>
                              </p:par>
                              <p:par>
                                <p:cTn id="116" presetID="42" presetClass="path" presetSubtype="0" accel="50000" decel="50000" fill="hold" grpId="2" nodeType="withEffect">
                                  <p:stCondLst>
                                    <p:cond delay="0"/>
                                  </p:stCondLst>
                                  <p:childTnLst>
                                    <p:animMotion origin="layout" path="M -4.16667E-6 -1.48148E-6 L 0.46285 -0.17986 " pathEditMode="relative" rAng="0" ptsTypes="AA">
                                      <p:cBhvr>
                                        <p:cTn id="117" dur="2000" fill="hold"/>
                                        <p:tgtEl>
                                          <p:spTgt spid="11"/>
                                        </p:tgtEl>
                                        <p:attrNameLst>
                                          <p:attrName>ppt_x</p:attrName>
                                          <p:attrName>ppt_y</p:attrName>
                                        </p:attrNameLst>
                                      </p:cBhvr>
                                      <p:rCtr x="23142" y="-9005"/>
                                    </p:animMotion>
                                  </p:childTnLst>
                                </p:cTn>
                              </p:par>
                              <p:par>
                                <p:cTn id="118" presetID="42" presetClass="path" presetSubtype="0" accel="50000" decel="50000" fill="hold" grpId="2" nodeType="withEffect">
                                  <p:stCondLst>
                                    <p:cond delay="0"/>
                                  </p:stCondLst>
                                  <p:childTnLst>
                                    <p:animMotion origin="layout" path="M 5E-6 2.96296E-6 L 0.26876 -0.1801 " pathEditMode="relative" rAng="0" ptsTypes="AA">
                                      <p:cBhvr>
                                        <p:cTn id="119" dur="2000" fill="hold"/>
                                        <p:tgtEl>
                                          <p:spTgt spid="12"/>
                                        </p:tgtEl>
                                        <p:attrNameLst>
                                          <p:attrName>ppt_x</p:attrName>
                                          <p:attrName>ppt_y</p:attrName>
                                        </p:attrNameLst>
                                      </p:cBhvr>
                                      <p:rCtr x="13438" y="-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P spid="6" grpId="0"/>
      <p:bldP spid="6" grpId="1"/>
      <p:bldP spid="7" grpId="0"/>
      <p:bldP spid="7" grpId="1"/>
      <p:bldP spid="9" grpId="1"/>
      <p:bldP spid="9" grpId="2"/>
      <p:bldP spid="13" grpId="0"/>
      <p:bldP spid="13" grpId="1"/>
      <p:bldP spid="14" grpId="0"/>
      <p:bldP spid="14" grpId="1"/>
      <p:bldP spid="15" grpId="0"/>
      <p:bldP spid="15" grpId="1"/>
      <p:bldP spid="12" grpId="0"/>
      <p:bldP spid="12" grpId="1"/>
      <p:bldP spid="12" grpId="2"/>
      <p:bldP spid="11" grpId="0"/>
      <p:bldP spid="11" grpId="1"/>
      <p:bldP spid="11" grpId="2"/>
      <p:bldP spid="10" grpId="0"/>
      <p:bldP spid="10" grpId="1"/>
      <p:bldP spid="10"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545353" y="3258638"/>
            <a:ext cx="45611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given to wine</a:t>
            </a:r>
          </a:p>
        </p:txBody>
      </p:sp>
      <p:sp>
        <p:nvSpPr>
          <p:cNvPr id="9" name="Title 1">
            <a:extLst>
              <a:ext uri="{FF2B5EF4-FFF2-40B4-BE49-F238E27FC236}">
                <a16:creationId xmlns:a16="http://schemas.microsoft.com/office/drawing/2014/main" xmlns="" id="{30592E09-A142-473B-9BE4-042A0099E49F}"/>
              </a:ext>
            </a:extLst>
          </p:cNvPr>
          <p:cNvSpPr txBox="1">
            <a:spLocks/>
          </p:cNvSpPr>
          <p:nvPr/>
        </p:nvSpPr>
        <p:spPr>
          <a:xfrm>
            <a:off x="3136870" y="1911542"/>
            <a:ext cx="35580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sober-minded</a:t>
            </a:r>
          </a:p>
        </p:txBody>
      </p:sp>
      <p:sp>
        <p:nvSpPr>
          <p:cNvPr id="3074" name="Rectangle 2"/>
          <p:cNvSpPr>
            <a:spLocks noGrp="1" noChangeArrowheads="1"/>
          </p:cNvSpPr>
          <p:nvPr>
            <p:ph type="title"/>
          </p:nvPr>
        </p:nvSpPr>
        <p:spPr>
          <a:xfrm>
            <a:off x="457200" y="533400"/>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bishop then must be blameless, the husband of one wife, temperate, sober-minded, of good behavior, hospitable, able to teach; not given to wine, not violent, not greedy for money, but gentle, not quarrelsome, not covetous;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3:2-3 </a:t>
            </a:r>
          </a:p>
        </p:txBody>
      </p:sp>
      <p:sp>
        <p:nvSpPr>
          <p:cNvPr id="5" name="Rectangle 2"/>
          <p:cNvSpPr txBox="1">
            <a:spLocks noChangeArrowheads="1"/>
          </p:cNvSpPr>
          <p:nvPr/>
        </p:nvSpPr>
        <p:spPr bwMode="auto">
          <a:xfrm>
            <a:off x="3120201" y="1937367"/>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sober</a:t>
            </a:r>
          </a:p>
        </p:txBody>
      </p:sp>
      <p:sp>
        <p:nvSpPr>
          <p:cNvPr id="6" name="Title 1"/>
          <p:cNvSpPr txBox="1">
            <a:spLocks/>
          </p:cNvSpPr>
          <p:nvPr/>
        </p:nvSpPr>
        <p:spPr>
          <a:xfrm>
            <a:off x="1291918" y="861349"/>
            <a:ext cx="3329274" cy="914400"/>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chemeClr val="tx1"/>
                  </a:glow>
                  <a:outerShdw blurRad="50800" algn="tl" rotWithShape="0">
                    <a:srgbClr val="000000"/>
                  </a:outerShdw>
                </a:effectLst>
                <a:latin typeface="Calibri" panose="020F0502020204030204" pitchFamily="34" charset="0"/>
              </a:rPr>
              <a:t>leaders</a:t>
            </a:r>
          </a:p>
        </p:txBody>
      </p:sp>
      <p:sp>
        <p:nvSpPr>
          <p:cNvPr id="7" name="Rectangle 2"/>
          <p:cNvSpPr txBox="1">
            <a:spLocks noChangeArrowheads="1"/>
          </p:cNvSpPr>
          <p:nvPr/>
        </p:nvSpPr>
        <p:spPr bwMode="auto">
          <a:xfrm>
            <a:off x="2279228" y="3953291"/>
            <a:ext cx="2873556"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greedy</a:t>
            </a:r>
          </a:p>
        </p:txBody>
      </p:sp>
      <p:sp>
        <p:nvSpPr>
          <p:cNvPr id="8" name="Rectangle 2" hidden="1"/>
          <p:cNvSpPr txBox="1">
            <a:spLocks noChangeArrowheads="1"/>
          </p:cNvSpPr>
          <p:nvPr/>
        </p:nvSpPr>
        <p:spPr bwMode="auto">
          <a:xfrm>
            <a:off x="1607896" y="3708173"/>
            <a:ext cx="2873556"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not greedy</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par>
                                <p:cTn id="27" presetID="16" presetClass="exit" presetSubtype="21" fill="hold" grpId="2" nodeType="withEffect">
                                  <p:stCondLst>
                                    <p:cond delay="0"/>
                                  </p:stCondLst>
                                  <p:childTnLst>
                                    <p:animEffect transition="out" filter="barn(inVertical)">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6" presetClass="entr" presetSubtype="37" fill="hold" grpId="0" nodeType="withEffect">
                                  <p:stCondLst>
                                    <p:cond delay="25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par>
                                <p:cTn id="38" presetID="0" presetClass="path" presetSubtype="0" accel="50000" decel="50000" fill="hold" grpId="1" nodeType="withEffect">
                                  <p:stCondLst>
                                    <p:cond delay="0"/>
                                  </p:stCondLst>
                                  <p:childTnLst>
                                    <p:animMotion origin="layout" path="M -3.61111E-6 -2.96296E-6 L -0.07326 -0.03541 " pathEditMode="relative" rAng="0" ptsTypes="AA">
                                      <p:cBhvr>
                                        <p:cTn id="39" dur="2000" fill="hold"/>
                                        <p:tgtEl>
                                          <p:spTgt spid="7"/>
                                        </p:tgtEl>
                                        <p:attrNameLst>
                                          <p:attrName>ppt_x</p:attrName>
                                          <p:attrName>ppt_y</p:attrName>
                                        </p:attrNameLst>
                                      </p:cBhvr>
                                      <p:rCtr x="-3663" y="-1782"/>
                                    </p:animMotion>
                                  </p:childTnLst>
                                </p:cTn>
                              </p:par>
                              <p:par>
                                <p:cTn id="40" presetID="10" presetClass="exit" presetSubtype="0" fill="hold" grpId="1" nodeType="with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9" grpId="0"/>
      <p:bldP spid="9" grpId="1"/>
      <p:bldP spid="3074" grpId="0"/>
      <p:bldP spid="3074" grpId="1"/>
      <p:bldP spid="5" grpId="2"/>
      <p:bldP spid="6" grpId="0"/>
      <p:bldP spid="6" grpId="1"/>
      <p:bldP spid="7" grpId="0"/>
      <p:bldP spid="7"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669245" y="3015343"/>
            <a:ext cx="58020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given to much wine</a:t>
            </a:r>
          </a:p>
        </p:txBody>
      </p:sp>
      <p:sp>
        <p:nvSpPr>
          <p:cNvPr id="3074" name="Rectangle 2"/>
          <p:cNvSpPr>
            <a:spLocks noGrp="1" noChangeArrowheads="1"/>
          </p:cNvSpPr>
          <p:nvPr>
            <p:ph type="title"/>
          </p:nvPr>
        </p:nvSpPr>
        <p:spPr>
          <a:xfrm>
            <a:off x="533400" y="1676400"/>
            <a:ext cx="8229600" cy="35052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Likewise deacons must be reverent, not double-tongued,  not given to much wine,              not greedy for money,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3:8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1607896" y="3708173"/>
            <a:ext cx="2873556"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greedy</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12152 -0.32724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0"/>
            <a:ext cx="10385073" cy="6934200"/>
          </a:xfrm>
          <a:prstGeom prst="rect">
            <a:avLst/>
          </a:prstGeom>
        </p:spPr>
      </p:pic>
      <p:sp>
        <p:nvSpPr>
          <p:cNvPr id="4" name="Title 1"/>
          <p:cNvSpPr txBox="1">
            <a:spLocks/>
          </p:cNvSpPr>
          <p:nvPr/>
        </p:nvSpPr>
        <p:spPr>
          <a:xfrm>
            <a:off x="2919276" y="3404507"/>
            <a:ext cx="58020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given to much wine</a:t>
            </a:r>
          </a:p>
        </p:txBody>
      </p:sp>
      <p:sp>
        <p:nvSpPr>
          <p:cNvPr id="3074" name="Rectangle 2"/>
          <p:cNvSpPr>
            <a:spLocks noGrp="1" noChangeArrowheads="1"/>
          </p:cNvSpPr>
          <p:nvPr>
            <p:ph type="title"/>
          </p:nvPr>
        </p:nvSpPr>
        <p:spPr>
          <a:xfrm>
            <a:off x="304801" y="1785257"/>
            <a:ext cx="8479971"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 older women likewise, that they be reverent in behavior, not slanderers, not given to much wine, teachers of good things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Titus 2:3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47946527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341789" y="2410097"/>
            <a:ext cx="25690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sober</a:t>
            </a:r>
          </a:p>
        </p:txBody>
      </p:sp>
      <p:sp>
        <p:nvSpPr>
          <p:cNvPr id="3074" name="Rectangle 2"/>
          <p:cNvSpPr>
            <a:spLocks noGrp="1" noChangeArrowheads="1"/>
          </p:cNvSpPr>
          <p:nvPr>
            <p:ph type="title"/>
          </p:nvPr>
        </p:nvSpPr>
        <p:spPr>
          <a:xfrm>
            <a:off x="457200" y="1798638"/>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Therefore gird up the loins of your mind, be sober, and rest your hope fully upon the grace that is to be brought to you at the revelation of Jesus Christ;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1:13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3149320" y="2431052"/>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sober</a:t>
            </a:r>
          </a:p>
        </p:txBody>
      </p:sp>
      <p:sp>
        <p:nvSpPr>
          <p:cNvPr id="7" name="Rectangle 2">
            <a:extLst>
              <a:ext uri="{FF2B5EF4-FFF2-40B4-BE49-F238E27FC236}">
                <a16:creationId xmlns:a16="http://schemas.microsoft.com/office/drawing/2014/main" xmlns="" id="{614ED920-6C64-43CA-9ECA-08D4091CF55F}"/>
              </a:ext>
            </a:extLst>
          </p:cNvPr>
          <p:cNvSpPr txBox="1">
            <a:spLocks noChangeArrowheads="1"/>
          </p:cNvSpPr>
          <p:nvPr/>
        </p:nvSpPr>
        <p:spPr bwMode="auto">
          <a:xfrm>
            <a:off x="4506801" y="4447950"/>
            <a:ext cx="3077028"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Jesus Christ</a:t>
            </a:r>
          </a:p>
        </p:txBody>
      </p:sp>
      <p:sp>
        <p:nvSpPr>
          <p:cNvPr id="6" name="Rectangle 2" hidden="1"/>
          <p:cNvSpPr txBox="1">
            <a:spLocks noChangeArrowheads="1"/>
          </p:cNvSpPr>
          <p:nvPr/>
        </p:nvSpPr>
        <p:spPr bwMode="auto">
          <a:xfrm>
            <a:off x="1673436" y="2318675"/>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sober</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3.7037E-6 L 0 0.2243 " pathEditMode="relative" rAng="0" ptsTypes="AA">
                                      <p:cBhvr>
                                        <p:cTn id="10" dur="1000" spd="-100000" fill="hold"/>
                                        <p:tgtEl>
                                          <p:spTgt spid="3074"/>
                                        </p:tgtEl>
                                        <p:attrNameLst>
                                          <p:attrName>ppt_x</p:attrName>
                                          <p:attrName>ppt_y</p:attrName>
                                        </p:attrNameLst>
                                      </p:cBhvr>
                                      <p:rCtr x="0" y="1120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
                                        <p:tgtEl>
                                          <p:spTgt spid="5"/>
                                        </p:tgtEl>
                                      </p:cBhvr>
                                    </p:animEffect>
                                  </p:childTnLst>
                                </p:cTn>
                              </p:par>
                              <p:par>
                                <p:cTn id="23" presetID="0" presetClass="path" presetSubtype="0" accel="50000" decel="50000" fill="hold" grpId="1" nodeType="withEffect">
                                  <p:stCondLst>
                                    <p:cond delay="0"/>
                                  </p:stCondLst>
                                  <p:childTnLst>
                                    <p:animMotion origin="layout" path="M 1.38889E-6 -3.7037E-6 L -0.16129 -0.01643 " pathEditMode="relative" rAng="0" ptsTypes="AA">
                                      <p:cBhvr>
                                        <p:cTn id="24" dur="2000" fill="hold"/>
                                        <p:tgtEl>
                                          <p:spTgt spid="5"/>
                                        </p:tgtEl>
                                        <p:attrNameLst>
                                          <p:attrName>ppt_x</p:attrName>
                                          <p:attrName>ppt_y</p:attrName>
                                        </p:attrNameLst>
                                      </p:cBhvr>
                                      <p:rCtr x="-8073" y="-833"/>
                                    </p:animMotion>
                                  </p:childTnLst>
                                </p:cTn>
                              </p:par>
                              <p:par>
                                <p:cTn id="25" presetID="10" presetClass="exit" presetSubtype="0" fill="hold" grpId="1" nodeType="withEffect">
                                  <p:stCondLst>
                                    <p:cond delay="0"/>
                                  </p:stCondLst>
                                  <p:childTnLst>
                                    <p:animEffect transition="out" filter="fade">
                                      <p:cBhvr>
                                        <p:cTn id="26" dur="1500"/>
                                        <p:tgtEl>
                                          <p:spTgt spid="3074"/>
                                        </p:tgtEl>
                                      </p:cBhvr>
                                    </p:animEffect>
                                    <p:set>
                                      <p:cBhvr>
                                        <p:cTn id="27" dur="1" fill="hold">
                                          <p:stCondLst>
                                            <p:cond delay="1499"/>
                                          </p:stCondLst>
                                        </p:cTn>
                                        <p:tgtEl>
                                          <p:spTgt spid="3074"/>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0" presetClass="path" presetSubtype="0" accel="50000" decel="50000" fill="hold" grpId="1" nodeType="withEffect">
                                  <p:stCondLst>
                                    <p:cond delay="0"/>
                                  </p:stCondLst>
                                  <p:childTnLst>
                                    <p:animMotion origin="layout" path="M -1.11111E-6 4.81481E-6 L -0.16111 0.06481 " pathEditMode="relative" rAng="0" ptsTypes="AA">
                                      <p:cBhvr>
                                        <p:cTn id="35" dur="2000" fill="hold"/>
                                        <p:tgtEl>
                                          <p:spTgt spid="7"/>
                                        </p:tgtEl>
                                        <p:attrNameLst>
                                          <p:attrName>ppt_x</p:attrName>
                                          <p:attrName>ppt_y</p:attrName>
                                        </p:attrNameLst>
                                      </p:cBhvr>
                                      <p:rCtr x="-8056" y="3241"/>
                                    </p:animMotion>
                                  </p:childTnLst>
                                </p:cTn>
                              </p:par>
                              <p:par>
                                <p:cTn id="36" presetID="3" presetClass="emph" presetSubtype="10" fill="hold" grpId="2" nodeType="withEffect">
                                  <p:stCondLst>
                                    <p:cond delay="0"/>
                                  </p:stCondLst>
                                  <p:childTnLst>
                                    <p:animClr clrSpc="hsl" dir="ccw">
                                      <p:cBhvr override="childStyle">
                                        <p:cTn id="37" dur="2000" fill="hold"/>
                                        <p:tgtEl>
                                          <p:spTgt spid="7"/>
                                        </p:tgtEl>
                                        <p:attrNameLst>
                                          <p:attrName>style.color</p:attrName>
                                        </p:attrNameLst>
                                      </p:cBhvr>
                                      <p:to>
                                        <a:srgbClr val="FF9900"/>
                                      </p:to>
                                    </p:animClr>
                                  </p:childTnLst>
                                </p:cTn>
                              </p:par>
                            </p:childTnLst>
                          </p:cTn>
                        </p:par>
                        <p:par>
                          <p:cTn id="38" fill="hold">
                            <p:stCondLst>
                              <p:cond delay="2000"/>
                            </p:stCondLst>
                            <p:childTnLst>
                              <p:par>
                                <p:cTn id="39" presetID="23" presetClass="exit" presetSubtype="32" fill="hold" grpId="3" nodeType="afterEffect">
                                  <p:stCondLst>
                                    <p:cond delay="0"/>
                                  </p:stCondLst>
                                  <p:childTnLst>
                                    <p:anim calcmode="lin" valueType="num">
                                      <p:cBhvr>
                                        <p:cTn id="40" dur="750"/>
                                        <p:tgtEl>
                                          <p:spTgt spid="7"/>
                                        </p:tgtEl>
                                        <p:attrNameLst>
                                          <p:attrName>ppt_w</p:attrName>
                                        </p:attrNameLst>
                                      </p:cBhvr>
                                      <p:tavLst>
                                        <p:tav tm="0">
                                          <p:val>
                                            <p:strVal val="ppt_w"/>
                                          </p:val>
                                        </p:tav>
                                        <p:tav tm="100000">
                                          <p:val>
                                            <p:fltVal val="0"/>
                                          </p:val>
                                        </p:tav>
                                      </p:tavLst>
                                    </p:anim>
                                    <p:anim calcmode="lin" valueType="num">
                                      <p:cBhvr>
                                        <p:cTn id="41" dur="750"/>
                                        <p:tgtEl>
                                          <p:spTgt spid="7"/>
                                        </p:tgtEl>
                                        <p:attrNameLst>
                                          <p:attrName>ppt_h</p:attrName>
                                        </p:attrNameLst>
                                      </p:cBhvr>
                                      <p:tavLst>
                                        <p:tav tm="0">
                                          <p:val>
                                            <p:strVal val="ppt_h"/>
                                          </p:val>
                                        </p:tav>
                                        <p:tav tm="100000">
                                          <p:val>
                                            <p:fltVal val="0"/>
                                          </p:val>
                                        </p:tav>
                                      </p:tavLst>
                                    </p:anim>
                                    <p:set>
                                      <p:cBhvr>
                                        <p:cTn id="42" dur="1" fill="hold">
                                          <p:stCondLst>
                                            <p:cond delay="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1"/>
      <p:bldP spid="7" grpId="0"/>
      <p:bldP spid="7" grpId="1"/>
      <p:bldP spid="7" grpId="2"/>
      <p:bldP spid="7" grpId="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000"/>
          <a:stretch/>
        </p:blipFill>
        <p:spPr>
          <a:xfrm>
            <a:off x="0" y="0"/>
            <a:ext cx="9144000" cy="6858000"/>
          </a:xfrm>
          <a:prstGeom prst="rect">
            <a:avLst/>
          </a:prstGeom>
        </p:spPr>
      </p:pic>
      <p:sp>
        <p:nvSpPr>
          <p:cNvPr id="8" name="Freeform: Shape 7">
            <a:extLst>
              <a:ext uri="{FF2B5EF4-FFF2-40B4-BE49-F238E27FC236}">
                <a16:creationId xmlns:a16="http://schemas.microsoft.com/office/drawing/2014/main" xmlns="" id="{1DF6303F-BADC-4C4B-8E01-1592C5D1A164}"/>
              </a:ext>
            </a:extLst>
          </p:cNvPr>
          <p:cNvSpPr/>
          <p:nvPr/>
        </p:nvSpPr>
        <p:spPr>
          <a:xfrm>
            <a:off x="3976688" y="3776663"/>
            <a:ext cx="1145381" cy="716756"/>
          </a:xfrm>
          <a:custGeom>
            <a:avLst/>
            <a:gdLst>
              <a:gd name="connsiteX0" fmla="*/ 0 w 1145381"/>
              <a:gd name="connsiteY0" fmla="*/ 216693 h 716756"/>
              <a:gd name="connsiteX1" fmla="*/ 4762 w 1145381"/>
              <a:gd name="connsiteY1" fmla="*/ 531018 h 716756"/>
              <a:gd name="connsiteX2" fmla="*/ 57150 w 1145381"/>
              <a:gd name="connsiteY2" fmla="*/ 566737 h 716756"/>
              <a:gd name="connsiteX3" fmla="*/ 157162 w 1145381"/>
              <a:gd name="connsiteY3" fmla="*/ 511968 h 716756"/>
              <a:gd name="connsiteX4" fmla="*/ 140493 w 1145381"/>
              <a:gd name="connsiteY4" fmla="*/ 609600 h 716756"/>
              <a:gd name="connsiteX5" fmla="*/ 159543 w 1145381"/>
              <a:gd name="connsiteY5" fmla="*/ 650081 h 716756"/>
              <a:gd name="connsiteX6" fmla="*/ 211931 w 1145381"/>
              <a:gd name="connsiteY6" fmla="*/ 519112 h 716756"/>
              <a:gd name="connsiteX7" fmla="*/ 245268 w 1145381"/>
              <a:gd name="connsiteY7" fmla="*/ 573881 h 716756"/>
              <a:gd name="connsiteX8" fmla="*/ 302418 w 1145381"/>
              <a:gd name="connsiteY8" fmla="*/ 590550 h 716756"/>
              <a:gd name="connsiteX9" fmla="*/ 366712 w 1145381"/>
              <a:gd name="connsiteY9" fmla="*/ 716756 h 716756"/>
              <a:gd name="connsiteX10" fmla="*/ 397668 w 1145381"/>
              <a:gd name="connsiteY10" fmla="*/ 683418 h 716756"/>
              <a:gd name="connsiteX11" fmla="*/ 366712 w 1145381"/>
              <a:gd name="connsiteY11" fmla="*/ 566737 h 716756"/>
              <a:gd name="connsiteX12" fmla="*/ 507206 w 1145381"/>
              <a:gd name="connsiteY12" fmla="*/ 683418 h 716756"/>
              <a:gd name="connsiteX13" fmla="*/ 569118 w 1145381"/>
              <a:gd name="connsiteY13" fmla="*/ 700087 h 716756"/>
              <a:gd name="connsiteX14" fmla="*/ 609600 w 1145381"/>
              <a:gd name="connsiteY14" fmla="*/ 652462 h 716756"/>
              <a:gd name="connsiteX15" fmla="*/ 573881 w 1145381"/>
              <a:gd name="connsiteY15" fmla="*/ 607218 h 716756"/>
              <a:gd name="connsiteX16" fmla="*/ 645318 w 1145381"/>
              <a:gd name="connsiteY16" fmla="*/ 631031 h 716756"/>
              <a:gd name="connsiteX17" fmla="*/ 657225 w 1145381"/>
              <a:gd name="connsiteY17" fmla="*/ 576262 h 716756"/>
              <a:gd name="connsiteX18" fmla="*/ 671512 w 1145381"/>
              <a:gd name="connsiteY18" fmla="*/ 657225 h 716756"/>
              <a:gd name="connsiteX19" fmla="*/ 657225 w 1145381"/>
              <a:gd name="connsiteY19" fmla="*/ 685800 h 716756"/>
              <a:gd name="connsiteX20" fmla="*/ 738187 w 1145381"/>
              <a:gd name="connsiteY20" fmla="*/ 645318 h 716756"/>
              <a:gd name="connsiteX21" fmla="*/ 740568 w 1145381"/>
              <a:gd name="connsiteY21" fmla="*/ 519112 h 716756"/>
              <a:gd name="connsiteX22" fmla="*/ 788193 w 1145381"/>
              <a:gd name="connsiteY22" fmla="*/ 585787 h 716756"/>
              <a:gd name="connsiteX23" fmla="*/ 797718 w 1145381"/>
              <a:gd name="connsiteY23" fmla="*/ 495300 h 716756"/>
              <a:gd name="connsiteX24" fmla="*/ 876300 w 1145381"/>
              <a:gd name="connsiteY24" fmla="*/ 600075 h 716756"/>
              <a:gd name="connsiteX25" fmla="*/ 909637 w 1145381"/>
              <a:gd name="connsiteY25" fmla="*/ 507206 h 716756"/>
              <a:gd name="connsiteX26" fmla="*/ 869156 w 1145381"/>
              <a:gd name="connsiteY26" fmla="*/ 442912 h 716756"/>
              <a:gd name="connsiteX27" fmla="*/ 976312 w 1145381"/>
              <a:gd name="connsiteY27" fmla="*/ 531018 h 716756"/>
              <a:gd name="connsiteX28" fmla="*/ 964406 w 1145381"/>
              <a:gd name="connsiteY28" fmla="*/ 450056 h 716756"/>
              <a:gd name="connsiteX29" fmla="*/ 1040606 w 1145381"/>
              <a:gd name="connsiteY29" fmla="*/ 502443 h 716756"/>
              <a:gd name="connsiteX30" fmla="*/ 933450 w 1145381"/>
              <a:gd name="connsiteY30" fmla="*/ 371475 h 716756"/>
              <a:gd name="connsiteX31" fmla="*/ 1104900 w 1145381"/>
              <a:gd name="connsiteY31" fmla="*/ 423862 h 716756"/>
              <a:gd name="connsiteX32" fmla="*/ 978693 w 1145381"/>
              <a:gd name="connsiteY32" fmla="*/ 285750 h 716756"/>
              <a:gd name="connsiteX33" fmla="*/ 1081087 w 1145381"/>
              <a:gd name="connsiteY33" fmla="*/ 319087 h 716756"/>
              <a:gd name="connsiteX34" fmla="*/ 1145381 w 1145381"/>
              <a:gd name="connsiteY34" fmla="*/ 352425 h 716756"/>
              <a:gd name="connsiteX35" fmla="*/ 1095375 w 1145381"/>
              <a:gd name="connsiteY35" fmla="*/ 280987 h 716756"/>
              <a:gd name="connsiteX36" fmla="*/ 1140618 w 1145381"/>
              <a:gd name="connsiteY36" fmla="*/ 288131 h 716756"/>
              <a:gd name="connsiteX37" fmla="*/ 1114425 w 1145381"/>
              <a:gd name="connsiteY37" fmla="*/ 238125 h 716756"/>
              <a:gd name="connsiteX38" fmla="*/ 1035843 w 1145381"/>
              <a:gd name="connsiteY38" fmla="*/ 192881 h 716756"/>
              <a:gd name="connsiteX39" fmla="*/ 973931 w 1145381"/>
              <a:gd name="connsiteY39" fmla="*/ 154781 h 716756"/>
              <a:gd name="connsiteX40" fmla="*/ 971550 w 1145381"/>
              <a:gd name="connsiteY40" fmla="*/ 95250 h 716756"/>
              <a:gd name="connsiteX41" fmla="*/ 983456 w 1145381"/>
              <a:gd name="connsiteY41" fmla="*/ 54768 h 716756"/>
              <a:gd name="connsiteX42" fmla="*/ 935831 w 1145381"/>
              <a:gd name="connsiteY42" fmla="*/ 59531 h 716756"/>
              <a:gd name="connsiteX43" fmla="*/ 869156 w 1145381"/>
              <a:gd name="connsiteY43" fmla="*/ 52387 h 716756"/>
              <a:gd name="connsiteX44" fmla="*/ 809625 w 1145381"/>
              <a:gd name="connsiteY44" fmla="*/ 21431 h 716756"/>
              <a:gd name="connsiteX45" fmla="*/ 754856 w 1145381"/>
              <a:gd name="connsiteY45" fmla="*/ 0 h 716756"/>
              <a:gd name="connsiteX46" fmla="*/ 466725 w 1145381"/>
              <a:gd name="connsiteY46" fmla="*/ 0 h 716756"/>
              <a:gd name="connsiteX47" fmla="*/ 409575 w 1145381"/>
              <a:gd name="connsiteY47" fmla="*/ 61912 h 716756"/>
              <a:gd name="connsiteX48" fmla="*/ 295275 w 1145381"/>
              <a:gd name="connsiteY48" fmla="*/ 133350 h 716756"/>
              <a:gd name="connsiteX49" fmla="*/ 223837 w 1145381"/>
              <a:gd name="connsiteY49" fmla="*/ 185737 h 716756"/>
              <a:gd name="connsiteX50" fmla="*/ 173831 w 1145381"/>
              <a:gd name="connsiteY50" fmla="*/ 230981 h 716756"/>
              <a:gd name="connsiteX51" fmla="*/ 83343 w 1145381"/>
              <a:gd name="connsiteY51" fmla="*/ 250031 h 716756"/>
              <a:gd name="connsiteX52" fmla="*/ 0 w 1145381"/>
              <a:gd name="connsiteY52" fmla="*/ 216693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45381" h="716756">
                <a:moveTo>
                  <a:pt x="0" y="216693"/>
                </a:moveTo>
                <a:cubicBezTo>
                  <a:pt x="1587" y="321468"/>
                  <a:pt x="3175" y="426243"/>
                  <a:pt x="4762" y="531018"/>
                </a:cubicBezTo>
                <a:lnTo>
                  <a:pt x="57150" y="566737"/>
                </a:lnTo>
                <a:lnTo>
                  <a:pt x="157162" y="511968"/>
                </a:lnTo>
                <a:lnTo>
                  <a:pt x="140493" y="609600"/>
                </a:lnTo>
                <a:lnTo>
                  <a:pt x="159543" y="650081"/>
                </a:lnTo>
                <a:lnTo>
                  <a:pt x="211931" y="519112"/>
                </a:lnTo>
                <a:lnTo>
                  <a:pt x="245268" y="573881"/>
                </a:lnTo>
                <a:lnTo>
                  <a:pt x="302418" y="590550"/>
                </a:lnTo>
                <a:lnTo>
                  <a:pt x="366712" y="716756"/>
                </a:lnTo>
                <a:lnTo>
                  <a:pt x="397668" y="683418"/>
                </a:lnTo>
                <a:lnTo>
                  <a:pt x="366712" y="566737"/>
                </a:lnTo>
                <a:lnTo>
                  <a:pt x="507206" y="683418"/>
                </a:lnTo>
                <a:lnTo>
                  <a:pt x="569118" y="700087"/>
                </a:lnTo>
                <a:lnTo>
                  <a:pt x="609600" y="652462"/>
                </a:lnTo>
                <a:lnTo>
                  <a:pt x="573881" y="607218"/>
                </a:lnTo>
                <a:lnTo>
                  <a:pt x="645318" y="631031"/>
                </a:lnTo>
                <a:lnTo>
                  <a:pt x="657225" y="576262"/>
                </a:lnTo>
                <a:lnTo>
                  <a:pt x="671512" y="657225"/>
                </a:lnTo>
                <a:lnTo>
                  <a:pt x="657225" y="685800"/>
                </a:lnTo>
                <a:lnTo>
                  <a:pt x="738187" y="645318"/>
                </a:lnTo>
                <a:cubicBezTo>
                  <a:pt x="738981" y="603249"/>
                  <a:pt x="739774" y="561181"/>
                  <a:pt x="740568" y="519112"/>
                </a:cubicBezTo>
                <a:lnTo>
                  <a:pt x="788193" y="585787"/>
                </a:lnTo>
                <a:lnTo>
                  <a:pt x="797718" y="495300"/>
                </a:lnTo>
                <a:lnTo>
                  <a:pt x="876300" y="600075"/>
                </a:lnTo>
                <a:lnTo>
                  <a:pt x="909637" y="507206"/>
                </a:lnTo>
                <a:lnTo>
                  <a:pt x="869156" y="442912"/>
                </a:lnTo>
                <a:lnTo>
                  <a:pt x="976312" y="531018"/>
                </a:lnTo>
                <a:lnTo>
                  <a:pt x="964406" y="450056"/>
                </a:lnTo>
                <a:lnTo>
                  <a:pt x="1040606" y="502443"/>
                </a:lnTo>
                <a:lnTo>
                  <a:pt x="933450" y="371475"/>
                </a:lnTo>
                <a:lnTo>
                  <a:pt x="1104900" y="423862"/>
                </a:lnTo>
                <a:lnTo>
                  <a:pt x="978693" y="285750"/>
                </a:lnTo>
                <a:lnTo>
                  <a:pt x="1081087" y="319087"/>
                </a:lnTo>
                <a:lnTo>
                  <a:pt x="1145381" y="352425"/>
                </a:lnTo>
                <a:lnTo>
                  <a:pt x="1095375" y="280987"/>
                </a:lnTo>
                <a:lnTo>
                  <a:pt x="1140618" y="288131"/>
                </a:lnTo>
                <a:lnTo>
                  <a:pt x="1114425" y="238125"/>
                </a:lnTo>
                <a:lnTo>
                  <a:pt x="1035843" y="192881"/>
                </a:lnTo>
                <a:lnTo>
                  <a:pt x="973931" y="154781"/>
                </a:lnTo>
                <a:cubicBezTo>
                  <a:pt x="973137" y="134937"/>
                  <a:pt x="972344" y="115094"/>
                  <a:pt x="971550" y="95250"/>
                </a:cubicBezTo>
                <a:lnTo>
                  <a:pt x="983456" y="54768"/>
                </a:lnTo>
                <a:lnTo>
                  <a:pt x="935831" y="59531"/>
                </a:lnTo>
                <a:lnTo>
                  <a:pt x="869156" y="52387"/>
                </a:lnTo>
                <a:lnTo>
                  <a:pt x="809625" y="21431"/>
                </a:lnTo>
                <a:lnTo>
                  <a:pt x="754856" y="0"/>
                </a:lnTo>
                <a:lnTo>
                  <a:pt x="466725" y="0"/>
                </a:lnTo>
                <a:lnTo>
                  <a:pt x="409575" y="61912"/>
                </a:lnTo>
                <a:lnTo>
                  <a:pt x="295275" y="133350"/>
                </a:lnTo>
                <a:lnTo>
                  <a:pt x="223837" y="185737"/>
                </a:lnTo>
                <a:lnTo>
                  <a:pt x="173831" y="230981"/>
                </a:lnTo>
                <a:lnTo>
                  <a:pt x="83343" y="250031"/>
                </a:lnTo>
                <a:lnTo>
                  <a:pt x="0" y="21669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
            <a:extLst>
              <a:ext uri="{FF2B5EF4-FFF2-40B4-BE49-F238E27FC236}">
                <a16:creationId xmlns:a16="http://schemas.microsoft.com/office/drawing/2014/main" xmlns="" id="{E4599AF5-03D9-4F18-9CB2-C3ED2EA131A6}"/>
              </a:ext>
            </a:extLst>
          </p:cNvPr>
          <p:cNvSpPr txBox="1">
            <a:spLocks noChangeArrowheads="1"/>
          </p:cNvSpPr>
          <p:nvPr/>
        </p:nvSpPr>
        <p:spPr bwMode="auto">
          <a:xfrm>
            <a:off x="3846156" y="4334324"/>
            <a:ext cx="2122050"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devour</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6693" t="50945" r="42116" b="34479"/>
          <a:stretch/>
        </p:blipFill>
        <p:spPr>
          <a:xfrm>
            <a:off x="1425517" y="3493826"/>
            <a:ext cx="2583656" cy="999593"/>
          </a:xfrm>
          <a:prstGeom prst="rect">
            <a:avLst/>
          </a:prstGeom>
        </p:spPr>
      </p:pic>
      <p:sp>
        <p:nvSpPr>
          <p:cNvPr id="3" name="Freeform: Shape 2">
            <a:extLst>
              <a:ext uri="{FF2B5EF4-FFF2-40B4-BE49-F238E27FC236}">
                <a16:creationId xmlns:a16="http://schemas.microsoft.com/office/drawing/2014/main" xmlns="" id="{3DC3FE21-E4A0-4FB2-9C3E-498C5F9D14BA}"/>
              </a:ext>
            </a:extLst>
          </p:cNvPr>
          <p:cNvSpPr/>
          <p:nvPr/>
        </p:nvSpPr>
        <p:spPr>
          <a:xfrm>
            <a:off x="3976688" y="3776663"/>
            <a:ext cx="1145381" cy="716756"/>
          </a:xfrm>
          <a:custGeom>
            <a:avLst/>
            <a:gdLst>
              <a:gd name="connsiteX0" fmla="*/ 0 w 1145381"/>
              <a:gd name="connsiteY0" fmla="*/ 216693 h 716756"/>
              <a:gd name="connsiteX1" fmla="*/ 4762 w 1145381"/>
              <a:gd name="connsiteY1" fmla="*/ 531018 h 716756"/>
              <a:gd name="connsiteX2" fmla="*/ 57150 w 1145381"/>
              <a:gd name="connsiteY2" fmla="*/ 566737 h 716756"/>
              <a:gd name="connsiteX3" fmla="*/ 157162 w 1145381"/>
              <a:gd name="connsiteY3" fmla="*/ 511968 h 716756"/>
              <a:gd name="connsiteX4" fmla="*/ 140493 w 1145381"/>
              <a:gd name="connsiteY4" fmla="*/ 609600 h 716756"/>
              <a:gd name="connsiteX5" fmla="*/ 159543 w 1145381"/>
              <a:gd name="connsiteY5" fmla="*/ 650081 h 716756"/>
              <a:gd name="connsiteX6" fmla="*/ 211931 w 1145381"/>
              <a:gd name="connsiteY6" fmla="*/ 519112 h 716756"/>
              <a:gd name="connsiteX7" fmla="*/ 245268 w 1145381"/>
              <a:gd name="connsiteY7" fmla="*/ 573881 h 716756"/>
              <a:gd name="connsiteX8" fmla="*/ 302418 w 1145381"/>
              <a:gd name="connsiteY8" fmla="*/ 590550 h 716756"/>
              <a:gd name="connsiteX9" fmla="*/ 366712 w 1145381"/>
              <a:gd name="connsiteY9" fmla="*/ 716756 h 716756"/>
              <a:gd name="connsiteX10" fmla="*/ 397668 w 1145381"/>
              <a:gd name="connsiteY10" fmla="*/ 683418 h 716756"/>
              <a:gd name="connsiteX11" fmla="*/ 366712 w 1145381"/>
              <a:gd name="connsiteY11" fmla="*/ 566737 h 716756"/>
              <a:gd name="connsiteX12" fmla="*/ 507206 w 1145381"/>
              <a:gd name="connsiteY12" fmla="*/ 683418 h 716756"/>
              <a:gd name="connsiteX13" fmla="*/ 569118 w 1145381"/>
              <a:gd name="connsiteY13" fmla="*/ 700087 h 716756"/>
              <a:gd name="connsiteX14" fmla="*/ 609600 w 1145381"/>
              <a:gd name="connsiteY14" fmla="*/ 652462 h 716756"/>
              <a:gd name="connsiteX15" fmla="*/ 573881 w 1145381"/>
              <a:gd name="connsiteY15" fmla="*/ 607218 h 716756"/>
              <a:gd name="connsiteX16" fmla="*/ 645318 w 1145381"/>
              <a:gd name="connsiteY16" fmla="*/ 631031 h 716756"/>
              <a:gd name="connsiteX17" fmla="*/ 657225 w 1145381"/>
              <a:gd name="connsiteY17" fmla="*/ 576262 h 716756"/>
              <a:gd name="connsiteX18" fmla="*/ 671512 w 1145381"/>
              <a:gd name="connsiteY18" fmla="*/ 657225 h 716756"/>
              <a:gd name="connsiteX19" fmla="*/ 657225 w 1145381"/>
              <a:gd name="connsiteY19" fmla="*/ 685800 h 716756"/>
              <a:gd name="connsiteX20" fmla="*/ 738187 w 1145381"/>
              <a:gd name="connsiteY20" fmla="*/ 645318 h 716756"/>
              <a:gd name="connsiteX21" fmla="*/ 740568 w 1145381"/>
              <a:gd name="connsiteY21" fmla="*/ 519112 h 716756"/>
              <a:gd name="connsiteX22" fmla="*/ 788193 w 1145381"/>
              <a:gd name="connsiteY22" fmla="*/ 585787 h 716756"/>
              <a:gd name="connsiteX23" fmla="*/ 797718 w 1145381"/>
              <a:gd name="connsiteY23" fmla="*/ 495300 h 716756"/>
              <a:gd name="connsiteX24" fmla="*/ 876300 w 1145381"/>
              <a:gd name="connsiteY24" fmla="*/ 600075 h 716756"/>
              <a:gd name="connsiteX25" fmla="*/ 909637 w 1145381"/>
              <a:gd name="connsiteY25" fmla="*/ 507206 h 716756"/>
              <a:gd name="connsiteX26" fmla="*/ 869156 w 1145381"/>
              <a:gd name="connsiteY26" fmla="*/ 442912 h 716756"/>
              <a:gd name="connsiteX27" fmla="*/ 976312 w 1145381"/>
              <a:gd name="connsiteY27" fmla="*/ 531018 h 716756"/>
              <a:gd name="connsiteX28" fmla="*/ 964406 w 1145381"/>
              <a:gd name="connsiteY28" fmla="*/ 450056 h 716756"/>
              <a:gd name="connsiteX29" fmla="*/ 1040606 w 1145381"/>
              <a:gd name="connsiteY29" fmla="*/ 502443 h 716756"/>
              <a:gd name="connsiteX30" fmla="*/ 933450 w 1145381"/>
              <a:gd name="connsiteY30" fmla="*/ 371475 h 716756"/>
              <a:gd name="connsiteX31" fmla="*/ 1104900 w 1145381"/>
              <a:gd name="connsiteY31" fmla="*/ 423862 h 716756"/>
              <a:gd name="connsiteX32" fmla="*/ 978693 w 1145381"/>
              <a:gd name="connsiteY32" fmla="*/ 285750 h 716756"/>
              <a:gd name="connsiteX33" fmla="*/ 1081087 w 1145381"/>
              <a:gd name="connsiteY33" fmla="*/ 319087 h 716756"/>
              <a:gd name="connsiteX34" fmla="*/ 1145381 w 1145381"/>
              <a:gd name="connsiteY34" fmla="*/ 352425 h 716756"/>
              <a:gd name="connsiteX35" fmla="*/ 1095375 w 1145381"/>
              <a:gd name="connsiteY35" fmla="*/ 280987 h 716756"/>
              <a:gd name="connsiteX36" fmla="*/ 1140618 w 1145381"/>
              <a:gd name="connsiteY36" fmla="*/ 288131 h 716756"/>
              <a:gd name="connsiteX37" fmla="*/ 1114425 w 1145381"/>
              <a:gd name="connsiteY37" fmla="*/ 238125 h 716756"/>
              <a:gd name="connsiteX38" fmla="*/ 1035843 w 1145381"/>
              <a:gd name="connsiteY38" fmla="*/ 192881 h 716756"/>
              <a:gd name="connsiteX39" fmla="*/ 973931 w 1145381"/>
              <a:gd name="connsiteY39" fmla="*/ 154781 h 716756"/>
              <a:gd name="connsiteX40" fmla="*/ 971550 w 1145381"/>
              <a:gd name="connsiteY40" fmla="*/ 95250 h 716756"/>
              <a:gd name="connsiteX41" fmla="*/ 983456 w 1145381"/>
              <a:gd name="connsiteY41" fmla="*/ 54768 h 716756"/>
              <a:gd name="connsiteX42" fmla="*/ 935831 w 1145381"/>
              <a:gd name="connsiteY42" fmla="*/ 59531 h 716756"/>
              <a:gd name="connsiteX43" fmla="*/ 869156 w 1145381"/>
              <a:gd name="connsiteY43" fmla="*/ 52387 h 716756"/>
              <a:gd name="connsiteX44" fmla="*/ 809625 w 1145381"/>
              <a:gd name="connsiteY44" fmla="*/ 21431 h 716756"/>
              <a:gd name="connsiteX45" fmla="*/ 754856 w 1145381"/>
              <a:gd name="connsiteY45" fmla="*/ 0 h 716756"/>
              <a:gd name="connsiteX46" fmla="*/ 466725 w 1145381"/>
              <a:gd name="connsiteY46" fmla="*/ 0 h 716756"/>
              <a:gd name="connsiteX47" fmla="*/ 409575 w 1145381"/>
              <a:gd name="connsiteY47" fmla="*/ 61912 h 716756"/>
              <a:gd name="connsiteX48" fmla="*/ 295275 w 1145381"/>
              <a:gd name="connsiteY48" fmla="*/ 133350 h 716756"/>
              <a:gd name="connsiteX49" fmla="*/ 223837 w 1145381"/>
              <a:gd name="connsiteY49" fmla="*/ 185737 h 716756"/>
              <a:gd name="connsiteX50" fmla="*/ 173831 w 1145381"/>
              <a:gd name="connsiteY50" fmla="*/ 230981 h 716756"/>
              <a:gd name="connsiteX51" fmla="*/ 83343 w 1145381"/>
              <a:gd name="connsiteY51" fmla="*/ 250031 h 716756"/>
              <a:gd name="connsiteX52" fmla="*/ 0 w 1145381"/>
              <a:gd name="connsiteY52" fmla="*/ 216693 h 7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45381" h="716756">
                <a:moveTo>
                  <a:pt x="0" y="216693"/>
                </a:moveTo>
                <a:cubicBezTo>
                  <a:pt x="1587" y="321468"/>
                  <a:pt x="3175" y="426243"/>
                  <a:pt x="4762" y="531018"/>
                </a:cubicBezTo>
                <a:lnTo>
                  <a:pt x="57150" y="566737"/>
                </a:lnTo>
                <a:lnTo>
                  <a:pt x="157162" y="511968"/>
                </a:lnTo>
                <a:lnTo>
                  <a:pt x="140493" y="609600"/>
                </a:lnTo>
                <a:lnTo>
                  <a:pt x="159543" y="650081"/>
                </a:lnTo>
                <a:lnTo>
                  <a:pt x="211931" y="519112"/>
                </a:lnTo>
                <a:lnTo>
                  <a:pt x="245268" y="573881"/>
                </a:lnTo>
                <a:lnTo>
                  <a:pt x="302418" y="590550"/>
                </a:lnTo>
                <a:lnTo>
                  <a:pt x="366712" y="716756"/>
                </a:lnTo>
                <a:lnTo>
                  <a:pt x="397668" y="683418"/>
                </a:lnTo>
                <a:lnTo>
                  <a:pt x="366712" y="566737"/>
                </a:lnTo>
                <a:lnTo>
                  <a:pt x="507206" y="683418"/>
                </a:lnTo>
                <a:lnTo>
                  <a:pt x="569118" y="700087"/>
                </a:lnTo>
                <a:lnTo>
                  <a:pt x="609600" y="652462"/>
                </a:lnTo>
                <a:lnTo>
                  <a:pt x="573881" y="607218"/>
                </a:lnTo>
                <a:lnTo>
                  <a:pt x="645318" y="631031"/>
                </a:lnTo>
                <a:lnTo>
                  <a:pt x="657225" y="576262"/>
                </a:lnTo>
                <a:lnTo>
                  <a:pt x="671512" y="657225"/>
                </a:lnTo>
                <a:lnTo>
                  <a:pt x="657225" y="685800"/>
                </a:lnTo>
                <a:lnTo>
                  <a:pt x="738187" y="645318"/>
                </a:lnTo>
                <a:cubicBezTo>
                  <a:pt x="738981" y="603249"/>
                  <a:pt x="739774" y="561181"/>
                  <a:pt x="740568" y="519112"/>
                </a:cubicBezTo>
                <a:lnTo>
                  <a:pt x="788193" y="585787"/>
                </a:lnTo>
                <a:lnTo>
                  <a:pt x="797718" y="495300"/>
                </a:lnTo>
                <a:lnTo>
                  <a:pt x="876300" y="600075"/>
                </a:lnTo>
                <a:lnTo>
                  <a:pt x="909637" y="507206"/>
                </a:lnTo>
                <a:lnTo>
                  <a:pt x="869156" y="442912"/>
                </a:lnTo>
                <a:lnTo>
                  <a:pt x="976312" y="531018"/>
                </a:lnTo>
                <a:lnTo>
                  <a:pt x="964406" y="450056"/>
                </a:lnTo>
                <a:lnTo>
                  <a:pt x="1040606" y="502443"/>
                </a:lnTo>
                <a:lnTo>
                  <a:pt x="933450" y="371475"/>
                </a:lnTo>
                <a:lnTo>
                  <a:pt x="1104900" y="423862"/>
                </a:lnTo>
                <a:lnTo>
                  <a:pt x="978693" y="285750"/>
                </a:lnTo>
                <a:lnTo>
                  <a:pt x="1081087" y="319087"/>
                </a:lnTo>
                <a:lnTo>
                  <a:pt x="1145381" y="352425"/>
                </a:lnTo>
                <a:lnTo>
                  <a:pt x="1095375" y="280987"/>
                </a:lnTo>
                <a:lnTo>
                  <a:pt x="1140618" y="288131"/>
                </a:lnTo>
                <a:lnTo>
                  <a:pt x="1114425" y="238125"/>
                </a:lnTo>
                <a:lnTo>
                  <a:pt x="1035843" y="192881"/>
                </a:lnTo>
                <a:lnTo>
                  <a:pt x="973931" y="154781"/>
                </a:lnTo>
                <a:cubicBezTo>
                  <a:pt x="973137" y="134937"/>
                  <a:pt x="972344" y="115094"/>
                  <a:pt x="971550" y="95250"/>
                </a:cubicBezTo>
                <a:lnTo>
                  <a:pt x="983456" y="54768"/>
                </a:lnTo>
                <a:lnTo>
                  <a:pt x="935831" y="59531"/>
                </a:lnTo>
                <a:lnTo>
                  <a:pt x="869156" y="52387"/>
                </a:lnTo>
                <a:lnTo>
                  <a:pt x="809625" y="21431"/>
                </a:lnTo>
                <a:lnTo>
                  <a:pt x="754856" y="0"/>
                </a:lnTo>
                <a:lnTo>
                  <a:pt x="466725" y="0"/>
                </a:lnTo>
                <a:lnTo>
                  <a:pt x="409575" y="61912"/>
                </a:lnTo>
                <a:lnTo>
                  <a:pt x="295275" y="133350"/>
                </a:lnTo>
                <a:lnTo>
                  <a:pt x="223837" y="185737"/>
                </a:lnTo>
                <a:lnTo>
                  <a:pt x="173831" y="230981"/>
                </a:lnTo>
                <a:lnTo>
                  <a:pt x="83343" y="250031"/>
                </a:lnTo>
                <a:lnTo>
                  <a:pt x="0" y="216693"/>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869495" y="2299335"/>
            <a:ext cx="252548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sober</a:t>
            </a:r>
          </a:p>
        </p:txBody>
      </p:sp>
      <p:sp>
        <p:nvSpPr>
          <p:cNvPr id="3074" name="Rectangle 2"/>
          <p:cNvSpPr>
            <a:spLocks noGrp="1" noChangeArrowheads="1"/>
          </p:cNvSpPr>
          <p:nvPr>
            <p:ph type="title"/>
          </p:nvPr>
        </p:nvSpPr>
        <p:spPr>
          <a:xfrm>
            <a:off x="457200" y="2133600"/>
            <a:ext cx="8229600" cy="3230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 sober, be vigilant; because your adversary the devil walks about like a roaring lion, seeking whom he may devour.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5:8</a:t>
            </a:r>
          </a:p>
        </p:txBody>
      </p:sp>
      <p:sp>
        <p:nvSpPr>
          <p:cNvPr id="5" name="Rectangle 2"/>
          <p:cNvSpPr txBox="1">
            <a:spLocks noChangeArrowheads="1"/>
          </p:cNvSpPr>
          <p:nvPr/>
        </p:nvSpPr>
        <p:spPr bwMode="auto">
          <a:xfrm>
            <a:off x="1673436" y="2318675"/>
            <a:ext cx="1650191"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sober</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42" presetClass="path" presetSubtype="0" accel="50000" decel="50000" fill="hold" grpId="0" nodeType="withEffect">
                                  <p:stCondLst>
                                    <p:cond delay="0"/>
                                  </p:stCondLst>
                                  <p:childTnLst>
                                    <p:animMotion origin="layout" path="M 5.55556E-7 7.40741E-7 L 0.00052 0.03935 " pathEditMode="relative" rAng="0" ptsTypes="AA">
                                      <p:cBhvr>
                                        <p:cTn id="28" dur="2000" fill="hold"/>
                                        <p:tgtEl>
                                          <p:spTgt spid="3"/>
                                        </p:tgtEl>
                                        <p:attrNameLst>
                                          <p:attrName>ppt_x</p:attrName>
                                          <p:attrName>ppt_y</p:attrName>
                                        </p:attrNameLst>
                                      </p:cBhvr>
                                      <p:rCtr x="17" y="1968"/>
                                    </p:animMotion>
                                  </p:childTnLst>
                                </p:cTn>
                              </p:par>
                              <p:par>
                                <p:cTn id="29" presetID="10" presetClass="exit" presetSubtype="0" fill="hold" grpId="1" nodeType="withEffect">
                                  <p:stCondLst>
                                    <p:cond delay="0"/>
                                  </p:stCondLst>
                                  <p:childTnLst>
                                    <p:animEffect transition="out" filter="fade">
                                      <p:cBhvr>
                                        <p:cTn id="30" dur="1000"/>
                                        <p:tgtEl>
                                          <p:spTgt spid="3074"/>
                                        </p:tgtEl>
                                      </p:cBhvr>
                                    </p:animEffect>
                                    <p:set>
                                      <p:cBhvr>
                                        <p:cTn id="31" dur="1" fill="hold">
                                          <p:stCondLst>
                                            <p:cond delay="99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par>
                                <p:cTn id="35" presetID="0" presetClass="path" presetSubtype="0" accel="50000" decel="50000" fill="hold" grpId="1" nodeType="withEffect">
                                  <p:stCondLst>
                                    <p:cond delay="0"/>
                                  </p:stCondLst>
                                  <p:childTnLst>
                                    <p:animMotion origin="layout" path="M -1.94444E-6 3.03423E-6 C 0.00625 0.01225 0.01667 0.05504 0.03733 0.07308 C 0.05799 0.09112 0.09393 0.10823 0.12379 0.10777 C 0.15365 0.10731 0.1967 0.0932 0.2165 0.0703 C 0.23629 0.04741 0.24636 -0.00023 0.24254 -0.02961 C 0.23872 -0.05898 0.21493 -0.09043 0.19358 -0.10592 C 0.17222 -0.12142 0.13993 -0.12003 0.11406 -0.12234 C 0.0882 -0.12466 0.06285 -0.12234 0.03802 -0.12026 C 0.0132 -0.11818 -0.01215 -0.11286 -0.03507 -0.11032 C -0.05798 -0.10777 -0.08385 -0.10523 -0.0993 -0.1043 C -0.11475 -0.10338 -0.1217 -0.1043 -0.1276 -0.1043 " pathEditMode="relative" rAng="0" ptsTypes="aaaaaaaaaaa">
                                      <p:cBhvr>
                                        <p:cTn id="36" dur="2500" fill="hold"/>
                                        <p:tgtEl>
                                          <p:spTgt spid="9"/>
                                        </p:tgtEl>
                                        <p:attrNameLst>
                                          <p:attrName>ppt_x</p:attrName>
                                          <p:attrName>ppt_y</p:attrName>
                                        </p:attrNameLst>
                                      </p:cBhvr>
                                      <p:rCtr x="5937" y="-833"/>
                                    </p:animMotion>
                                  </p:childTnLst>
                                </p:cTn>
                              </p:par>
                              <p:par>
                                <p:cTn id="37" presetID="23" presetClass="exit" presetSubtype="32" fill="hold" grpId="2" nodeType="withEffect">
                                  <p:stCondLst>
                                    <p:cond delay="0"/>
                                  </p:stCondLst>
                                  <p:childTnLst>
                                    <p:anim calcmode="lin" valueType="num">
                                      <p:cBhvr>
                                        <p:cTn id="38" dur="3000"/>
                                        <p:tgtEl>
                                          <p:spTgt spid="9"/>
                                        </p:tgtEl>
                                        <p:attrNameLst>
                                          <p:attrName>ppt_w</p:attrName>
                                        </p:attrNameLst>
                                      </p:cBhvr>
                                      <p:tavLst>
                                        <p:tav tm="0">
                                          <p:val>
                                            <p:strVal val="ppt_w"/>
                                          </p:val>
                                        </p:tav>
                                        <p:tav tm="100000">
                                          <p:val>
                                            <p:fltVal val="0"/>
                                          </p:val>
                                        </p:tav>
                                      </p:tavLst>
                                    </p:anim>
                                    <p:anim calcmode="lin" valueType="num">
                                      <p:cBhvr>
                                        <p:cTn id="39" dur="3000"/>
                                        <p:tgtEl>
                                          <p:spTgt spid="9"/>
                                        </p:tgtEl>
                                        <p:attrNameLst>
                                          <p:attrName>ppt_h</p:attrName>
                                        </p:attrNameLst>
                                      </p:cBhvr>
                                      <p:tavLst>
                                        <p:tav tm="0">
                                          <p:val>
                                            <p:strVal val="ppt_h"/>
                                          </p:val>
                                        </p:tav>
                                        <p:tav tm="100000">
                                          <p:val>
                                            <p:fltVal val="0"/>
                                          </p:val>
                                        </p:tav>
                                      </p:tavLst>
                                    </p:anim>
                                    <p:set>
                                      <p:cBhvr>
                                        <p:cTn id="40" dur="1" fill="hold">
                                          <p:stCondLst>
                                            <p:cond delay="2999"/>
                                          </p:stCondLst>
                                        </p:cTn>
                                        <p:tgtEl>
                                          <p:spTgt spid="9"/>
                                        </p:tgtEl>
                                        <p:attrNameLst>
                                          <p:attrName>style.visibility</p:attrName>
                                        </p:attrNameLst>
                                      </p:cBhvr>
                                      <p:to>
                                        <p:strVal val="hidden"/>
                                      </p:to>
                                    </p:set>
                                  </p:childTnLst>
                                </p:cTn>
                              </p:par>
                              <p:par>
                                <p:cTn id="41" presetID="42" presetClass="path" presetSubtype="0" accel="50000" decel="50000" fill="hold" grpId="1" nodeType="withEffect">
                                  <p:stCondLst>
                                    <p:cond delay="1600"/>
                                  </p:stCondLst>
                                  <p:childTnLst>
                                    <p:animMotion origin="layout" path="M 0.00052 0.03935 L -0.00017 0.00023 " pathEditMode="relative" rAng="0" ptsTypes="AA">
                                      <p:cBhvr>
                                        <p:cTn id="42" dur="1000" fill="hold"/>
                                        <p:tgtEl>
                                          <p:spTgt spid="3"/>
                                        </p:tgtEl>
                                        <p:attrNameLst>
                                          <p:attrName>ppt_x</p:attrName>
                                          <p:attrName>ppt_y</p:attrName>
                                        </p:attrNameLst>
                                      </p:cBhvr>
                                      <p:rCtr x="-35" y="-1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 grpId="0" animBg="1"/>
      <p:bldP spid="3" grpId="1" animBg="1"/>
      <p:bldP spid="4" grpId="0"/>
      <p:bldP spid="4" grpId="1"/>
      <p:bldP spid="4" grpId="2"/>
      <p:bldP spid="3074" grpId="0"/>
      <p:bldP spid="3074" grpId="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057"/>
            <a:ext cx="9144000" cy="6916057"/>
          </a:xfrm>
          <a:prstGeom prst="rect">
            <a:avLst/>
          </a:prstGeom>
        </p:spPr>
      </p:pic>
      <p:sp>
        <p:nvSpPr>
          <p:cNvPr id="3074" name="Rectangle 2"/>
          <p:cNvSpPr>
            <a:spLocks noGrp="1" noChangeArrowheads="1"/>
          </p:cNvSpPr>
          <p:nvPr>
            <p:ph type="title"/>
          </p:nvPr>
        </p:nvSpPr>
        <p:spPr>
          <a:xfrm>
            <a:off x="457200" y="2209800"/>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Test all things; hold fast what       is good. Abstain from every form of evil.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Thessalonians 5:21-22 </a:t>
            </a:r>
          </a:p>
        </p:txBody>
      </p:sp>
      <p:sp>
        <p:nvSpPr>
          <p:cNvPr id="4" name="Rectangle 2"/>
          <p:cNvSpPr txBox="1">
            <a:spLocks noChangeArrowheads="1"/>
          </p:cNvSpPr>
          <p:nvPr/>
        </p:nvSpPr>
        <p:spPr bwMode="auto">
          <a:xfrm>
            <a:off x="459129" y="3592273"/>
            <a:ext cx="8229600" cy="139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Alcohol kills everything that lives</a:t>
            </a:r>
          </a:p>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Alcohol preserves everything that is dead</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0" presetClass="path" presetSubtype="0" accel="50000" decel="50000" fill="hold" grpId="2" nodeType="withEffect">
                                  <p:stCondLst>
                                    <p:cond delay="0"/>
                                  </p:stCondLst>
                                  <p:childTnLst>
                                    <p:animMotion origin="layout" path="M 0 1.12858E-6 L 0 -0.10615 " pathEditMode="relative" rAng="0" ptsTypes="AA">
                                      <p:cBhvr>
                                        <p:cTn id="17" dur="2000" fill="hold"/>
                                        <p:tgtEl>
                                          <p:spTgt spid="3074"/>
                                        </p:tgtEl>
                                        <p:attrNameLst>
                                          <p:attrName>ppt_x</p:attrName>
                                          <p:attrName>ppt_y</p:attrName>
                                        </p:attrNameLst>
                                      </p:cBhvr>
                                      <p:rCtr x="0" y="-5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8298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 properly not in revelry and drunkenness/lusts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love the world or the things in the world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let sin reign in you or obey it in its lusts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Abstain from fleshly lusts which war against /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Drunkards will not inherit the kingdom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be drunk but be filled with the Spirit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to keep company or dine with drunkards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Curtail anything causing 1 to stumble or made weak</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Whatever you do, do all to the glory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Speak things which are proper for sound doctrine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Leaders and all wise should not be given to wine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sober/vigilant resting hope fully on grace in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Test everything holding good abstaining from all sin</a:t>
            </a: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583859">
            <a:off x="-169133" y="2186674"/>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solidFill>
                    <a:srgbClr val="0066FF"/>
                  </a:solidFill>
                </a:ln>
                <a:blipFill>
                  <a:blip r:embed="rId4"/>
                  <a:stretch>
                    <a:fillRect/>
                  </a:stretch>
                </a:blipFill>
                <a:effectLst>
                  <a:glow rad="63500">
                    <a:srgbClr val="D60093"/>
                  </a:glow>
                  <a:outerShdw blurRad="76200" dist="50800" dir="5400000" algn="tl" rotWithShape="0">
                    <a:srgbClr val="000000">
                      <a:alpha val="65000"/>
                    </a:srgbClr>
                  </a:outerShdw>
                </a:effectLst>
                <a:latin typeface="Calibri" panose="020F0502020204030204" pitchFamily="34" charset="0"/>
              </a:rPr>
              <a:t>His will is for us</a:t>
            </a:r>
          </a:p>
          <a:p>
            <a:pPr algn="ctr"/>
            <a:r>
              <a:rPr lang="en-US" sz="8000" b="1" spc="50" dirty="0">
                <a:ln w="11430">
                  <a:solidFill>
                    <a:srgbClr val="0066FF"/>
                  </a:solidFill>
                </a:ln>
                <a:blipFill>
                  <a:blip r:embed="rId4"/>
                  <a:stretch>
                    <a:fillRect/>
                  </a:stretch>
                </a:blipFill>
                <a:effectLst>
                  <a:glow rad="63500">
                    <a:srgbClr val="D60093"/>
                  </a:glow>
                  <a:outerShdw blurRad="76200" dist="50800" dir="5400000" algn="tl" rotWithShape="0">
                    <a:srgbClr val="000000">
                      <a:alpha val="65000"/>
                    </a:srgbClr>
                  </a:outerShdw>
                </a:effectLst>
                <a:latin typeface="Calibri" panose="020F0502020204030204" pitchFamily="34" charset="0"/>
              </a:rPr>
              <a:t> to rise in Him</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3.88889E-6 3.7037E-6 L -0.17847 0.51435 " pathEditMode="relative" rAng="0" ptsTypes="AA">
                                      <p:cBhvr>
                                        <p:cTn id="190" dur="1750" fill="hold"/>
                                        <p:tgtEl>
                                          <p:spTgt spid="4">
                                            <p:txEl>
                                              <p:pRg st="0" end="0"/>
                                            </p:txEl>
                                          </p:spTgt>
                                        </p:tgtEl>
                                        <p:attrNameLst>
                                          <p:attrName>ppt_x</p:attrName>
                                          <p:attrName>ppt_y</p:attrName>
                                        </p:attrNameLst>
                                      </p:cBhvr>
                                      <p:rCtr x="-8924" y="25718"/>
                                    </p:animMotion>
                                  </p:childTnLst>
                                </p:cTn>
                              </p:par>
                              <p:par>
                                <p:cTn id="191" presetID="0" presetClass="path" presetSubtype="0" accel="50000" decel="50000" fill="hold" nodeType="withEffect">
                                  <p:stCondLst>
                                    <p:cond delay="0"/>
                                  </p:stCondLst>
                                  <p:childTnLst>
                                    <p:animMotion origin="layout" path="M 2.5E-6 -2.96296E-6 L -0.14653 0.44676 " pathEditMode="relative" rAng="0" ptsTypes="AA">
                                      <p:cBhvr>
                                        <p:cTn id="192" dur="1750" fill="hold"/>
                                        <p:tgtEl>
                                          <p:spTgt spid="4">
                                            <p:txEl>
                                              <p:pRg st="1" end="1"/>
                                            </p:txEl>
                                          </p:spTgt>
                                        </p:tgtEl>
                                        <p:attrNameLst>
                                          <p:attrName>ppt_x</p:attrName>
                                          <p:attrName>ppt_y</p:attrName>
                                        </p:attrNameLst>
                                      </p:cBhvr>
                                      <p:rCtr x="-7326" y="22338"/>
                                    </p:animMotion>
                                  </p:childTnLst>
                                </p:cTn>
                              </p:par>
                              <p:par>
                                <p:cTn id="193" presetID="0" presetClass="path" presetSubtype="0" accel="50000" decel="50000" fill="hold" nodeType="withEffect">
                                  <p:stCondLst>
                                    <p:cond delay="0"/>
                                  </p:stCondLst>
                                  <p:childTnLst>
                                    <p:animMotion origin="layout" path="M -4.72222E-6 0.00023 L -0.13454 0.37338 " pathEditMode="relative" rAng="0" ptsTypes="AA">
                                      <p:cBhvr>
                                        <p:cTn id="194" dur="1750" fill="hold"/>
                                        <p:tgtEl>
                                          <p:spTgt spid="4">
                                            <p:txEl>
                                              <p:pRg st="2" end="2"/>
                                            </p:txEl>
                                          </p:spTgt>
                                        </p:tgtEl>
                                        <p:attrNameLst>
                                          <p:attrName>ppt_x</p:attrName>
                                          <p:attrName>ppt_y</p:attrName>
                                        </p:attrNameLst>
                                      </p:cBhvr>
                                      <p:rCtr x="-6736" y="18657"/>
                                    </p:animMotion>
                                  </p:childTnLst>
                                </p:cTn>
                              </p:par>
                              <p:par>
                                <p:cTn id="195" presetID="0" presetClass="path" presetSubtype="0" accel="50000" decel="50000" fill="hold" nodeType="withEffect">
                                  <p:stCondLst>
                                    <p:cond delay="0"/>
                                  </p:stCondLst>
                                  <p:childTnLst>
                                    <p:animMotion origin="layout" path="M 3.61111E-6 0.00047 L -0.16719 0.29977 " pathEditMode="relative" rAng="0" ptsTypes="AA">
                                      <p:cBhvr>
                                        <p:cTn id="196" dur="1750" fill="hold"/>
                                        <p:tgtEl>
                                          <p:spTgt spid="4">
                                            <p:txEl>
                                              <p:pRg st="3" end="3"/>
                                            </p:txEl>
                                          </p:spTgt>
                                        </p:tgtEl>
                                        <p:attrNameLst>
                                          <p:attrName>ppt_x</p:attrName>
                                          <p:attrName>ppt_y</p:attrName>
                                        </p:attrNameLst>
                                      </p:cBhvr>
                                      <p:rCtr x="-8368" y="14954"/>
                                    </p:animMotion>
                                  </p:childTnLst>
                                </p:cTn>
                              </p:par>
                              <p:par>
                                <p:cTn id="197" presetID="0" presetClass="path" presetSubtype="0" accel="50000" decel="50000" fill="hold" nodeType="withEffect">
                                  <p:stCondLst>
                                    <p:cond delay="0"/>
                                  </p:stCondLst>
                                  <p:childTnLst>
                                    <p:animMotion origin="layout" path="M 5E-6 0.00069 L -0.13264 0.22685 " pathEditMode="relative" rAng="0" ptsTypes="AA">
                                      <p:cBhvr>
                                        <p:cTn id="198" dur="1750" fill="hold"/>
                                        <p:tgtEl>
                                          <p:spTgt spid="4">
                                            <p:txEl>
                                              <p:pRg st="4" end="4"/>
                                            </p:txEl>
                                          </p:spTgt>
                                        </p:tgtEl>
                                        <p:attrNameLst>
                                          <p:attrName>ppt_x</p:attrName>
                                          <p:attrName>ppt_y</p:attrName>
                                        </p:attrNameLst>
                                      </p:cBhvr>
                                      <p:rCtr x="-6632" y="11296"/>
                                    </p:animMotion>
                                  </p:childTnLst>
                                </p:cTn>
                              </p:par>
                              <p:par>
                                <p:cTn id="199" presetID="0" presetClass="path" presetSubtype="0" accel="50000" decel="50000" fill="hold" nodeType="withEffect">
                                  <p:stCondLst>
                                    <p:cond delay="0"/>
                                  </p:stCondLst>
                                  <p:childTnLst>
                                    <p:animMotion origin="layout" path="M 4.72222E-6 0.00046 L -0.11198 0.15324 " pathEditMode="relative" rAng="0" ptsTypes="AA">
                                      <p:cBhvr>
                                        <p:cTn id="200" dur="1750" fill="hold"/>
                                        <p:tgtEl>
                                          <p:spTgt spid="4">
                                            <p:txEl>
                                              <p:pRg st="5" end="5"/>
                                            </p:txEl>
                                          </p:spTgt>
                                        </p:tgtEl>
                                        <p:attrNameLst>
                                          <p:attrName>ppt_x</p:attrName>
                                          <p:attrName>ppt_y</p:attrName>
                                        </p:attrNameLst>
                                      </p:cBhvr>
                                      <p:rCtr x="-5608" y="7639"/>
                                    </p:animMotion>
                                  </p:childTnLst>
                                </p:cTn>
                              </p:par>
                              <p:par>
                                <p:cTn id="201" presetID="0" presetClass="path" presetSubtype="0" accel="50000" decel="50000" fill="hold" nodeType="withEffect">
                                  <p:stCondLst>
                                    <p:cond delay="0"/>
                                  </p:stCondLst>
                                  <p:childTnLst>
                                    <p:animMotion origin="layout" path="M 8.33333E-7 0.00046 L -0.14774 0.07963 " pathEditMode="relative" rAng="0" ptsTypes="AA">
                                      <p:cBhvr>
                                        <p:cTn id="202" dur="1750" fill="hold"/>
                                        <p:tgtEl>
                                          <p:spTgt spid="4">
                                            <p:txEl>
                                              <p:pRg st="6" end="6"/>
                                            </p:txEl>
                                          </p:spTgt>
                                        </p:tgtEl>
                                        <p:attrNameLst>
                                          <p:attrName>ppt_x</p:attrName>
                                          <p:attrName>ppt_y</p:attrName>
                                        </p:attrNameLst>
                                      </p:cBhvr>
                                      <p:rCtr x="-7396" y="3958"/>
                                    </p:animMotion>
                                  </p:childTnLst>
                                </p:cTn>
                              </p:par>
                              <p:par>
                                <p:cTn id="203" presetID="0" presetClass="path" presetSubtype="0" accel="50000" decel="50000" fill="hold" nodeType="withEffect">
                                  <p:stCondLst>
                                    <p:cond delay="0"/>
                                  </p:stCondLst>
                                  <p:childTnLst>
                                    <p:animMotion origin="layout" path="M 3.05556E-6 0.00046 L -0.18143 0.00648 " pathEditMode="relative" rAng="0" ptsTypes="AA">
                                      <p:cBhvr>
                                        <p:cTn id="204" dur="1750" fill="hold"/>
                                        <p:tgtEl>
                                          <p:spTgt spid="4">
                                            <p:txEl>
                                              <p:pRg st="7" end="7"/>
                                            </p:txEl>
                                          </p:spTgt>
                                        </p:tgtEl>
                                        <p:attrNameLst>
                                          <p:attrName>ppt_x</p:attrName>
                                          <p:attrName>ppt_y</p:attrName>
                                        </p:attrNameLst>
                                      </p:cBhvr>
                                      <p:rCtr x="-9080" y="301"/>
                                    </p:animMotion>
                                  </p:childTnLst>
                                </p:cTn>
                              </p:par>
                              <p:par>
                                <p:cTn id="205" presetID="0" presetClass="path" presetSubtype="0" accel="50000" decel="50000" fill="hold" nodeType="withEffect">
                                  <p:stCondLst>
                                    <p:cond delay="0"/>
                                  </p:stCondLst>
                                  <p:childTnLst>
                                    <p:animMotion origin="layout" path="M 5.55556E-7 0.00069 L -0.10799 -0.06667 " pathEditMode="relative" rAng="0" ptsTypes="AA">
                                      <p:cBhvr>
                                        <p:cTn id="206" dur="1750" fill="hold"/>
                                        <p:tgtEl>
                                          <p:spTgt spid="4">
                                            <p:txEl>
                                              <p:pRg st="8" end="8"/>
                                            </p:txEl>
                                          </p:spTgt>
                                        </p:tgtEl>
                                        <p:attrNameLst>
                                          <p:attrName>ppt_x</p:attrName>
                                          <p:attrName>ppt_y</p:attrName>
                                        </p:attrNameLst>
                                      </p:cBhvr>
                                      <p:rCtr x="-5399" y="-3380"/>
                                    </p:animMotion>
                                  </p:childTnLst>
                                </p:cTn>
                              </p:par>
                              <p:par>
                                <p:cTn id="207" presetID="0" presetClass="path" presetSubtype="0" accel="50000" decel="50000" fill="hold" nodeType="withEffect">
                                  <p:stCondLst>
                                    <p:cond delay="0"/>
                                  </p:stCondLst>
                                  <p:childTnLst>
                                    <p:animMotion origin="layout" path="M 3.61111E-6 0.00023 L -0.16094 -0.14005 " pathEditMode="relative" rAng="0" ptsTypes="AA">
                                      <p:cBhvr>
                                        <p:cTn id="208" dur="1750" fill="hold"/>
                                        <p:tgtEl>
                                          <p:spTgt spid="4">
                                            <p:txEl>
                                              <p:pRg st="9" end="9"/>
                                            </p:txEl>
                                          </p:spTgt>
                                        </p:tgtEl>
                                        <p:attrNameLst>
                                          <p:attrName>ppt_x</p:attrName>
                                          <p:attrName>ppt_y</p:attrName>
                                        </p:attrNameLst>
                                      </p:cBhvr>
                                      <p:rCtr x="-8056" y="-7014"/>
                                    </p:animMotion>
                                  </p:childTnLst>
                                </p:cTn>
                              </p:par>
                              <p:par>
                                <p:cTn id="209" presetID="0" presetClass="path" presetSubtype="0" accel="50000" decel="50000" fill="hold" nodeType="withEffect">
                                  <p:stCondLst>
                                    <p:cond delay="0"/>
                                  </p:stCondLst>
                                  <p:childTnLst>
                                    <p:animMotion origin="layout" path="M 3.33333E-6 0.00046 L -0.15243 -0.21412 " pathEditMode="relative" rAng="0" ptsTypes="AA">
                                      <p:cBhvr>
                                        <p:cTn id="210" dur="1750" fill="hold"/>
                                        <p:tgtEl>
                                          <p:spTgt spid="4">
                                            <p:txEl>
                                              <p:pRg st="10" end="10"/>
                                            </p:txEl>
                                          </p:spTgt>
                                        </p:tgtEl>
                                        <p:attrNameLst>
                                          <p:attrName>ppt_x</p:attrName>
                                          <p:attrName>ppt_y</p:attrName>
                                        </p:attrNameLst>
                                      </p:cBhvr>
                                      <p:rCtr x="-7622" y="-10741"/>
                                    </p:animMotion>
                                  </p:childTnLst>
                                </p:cTn>
                              </p:par>
                              <p:par>
                                <p:cTn id="211" presetID="0" presetClass="path" presetSubtype="0" accel="50000" decel="50000" fill="hold" nodeType="withEffect">
                                  <p:stCondLst>
                                    <p:cond delay="0"/>
                                  </p:stCondLst>
                                  <p:childTnLst>
                                    <p:animMotion origin="layout" path="M 5.55556E-7 0.00092 L -0.17691 -0.28681 " pathEditMode="relative" rAng="0" ptsTypes="AA">
                                      <p:cBhvr>
                                        <p:cTn id="212" dur="1750" fill="hold"/>
                                        <p:tgtEl>
                                          <p:spTgt spid="4">
                                            <p:txEl>
                                              <p:pRg st="11" end="11"/>
                                            </p:txEl>
                                          </p:spTgt>
                                        </p:tgtEl>
                                        <p:attrNameLst>
                                          <p:attrName>ppt_x</p:attrName>
                                          <p:attrName>ppt_y</p:attrName>
                                        </p:attrNameLst>
                                      </p:cBhvr>
                                      <p:rCtr x="-8854" y="-14398"/>
                                    </p:animMotion>
                                  </p:childTnLst>
                                </p:cTn>
                              </p:par>
                              <p:par>
                                <p:cTn id="213" presetID="0" presetClass="path" presetSubtype="0" accel="50000" decel="50000" fill="hold" nodeType="withEffect">
                                  <p:stCondLst>
                                    <p:cond delay="0"/>
                                  </p:stCondLst>
                                  <p:childTnLst>
                                    <p:animMotion origin="layout" path="M -1.94444E-6 0.00046 L -0.17864 -0.36042 " pathEditMode="relative" rAng="0" ptsTypes="AA">
                                      <p:cBhvr>
                                        <p:cTn id="214" dur="1750" fill="hold"/>
                                        <p:tgtEl>
                                          <p:spTgt spid="4">
                                            <p:txEl>
                                              <p:pRg st="12" end="12"/>
                                            </p:txEl>
                                          </p:spTgt>
                                        </p:tgtEl>
                                        <p:attrNameLst>
                                          <p:attrName>ppt_x</p:attrName>
                                          <p:attrName>ppt_y</p:attrName>
                                        </p:attrNameLst>
                                      </p:cBhvr>
                                      <p:rCtr x="-8941" y="-1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uiExpand="1" build="allAtOnce"/>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34"/>
            <a:ext cx="9144000" cy="6870534"/>
          </a:xfrm>
          <a:prstGeom prst="rect">
            <a:avLst/>
          </a:prstGeom>
        </p:spPr>
      </p:pic>
      <p:sp>
        <p:nvSpPr>
          <p:cNvPr id="4" name="Title 1"/>
          <p:cNvSpPr txBox="1">
            <a:spLocks/>
          </p:cNvSpPr>
          <p:nvPr/>
        </p:nvSpPr>
        <p:spPr>
          <a:xfrm>
            <a:off x="4004310" y="3581400"/>
            <a:ext cx="2952928"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linger</a:t>
            </a:r>
          </a:p>
        </p:txBody>
      </p:sp>
      <p:sp>
        <p:nvSpPr>
          <p:cNvPr id="5" name="Title 1"/>
          <p:cNvSpPr txBox="1">
            <a:spLocks/>
          </p:cNvSpPr>
          <p:nvPr/>
        </p:nvSpPr>
        <p:spPr>
          <a:xfrm>
            <a:off x="6139815" y="4257675"/>
            <a:ext cx="25146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search</a:t>
            </a:r>
          </a:p>
        </p:txBody>
      </p:sp>
      <p:sp>
        <p:nvSpPr>
          <p:cNvPr id="3074" name="Rectangle 2"/>
          <p:cNvSpPr>
            <a:spLocks noGrp="1" noChangeArrowheads="1"/>
          </p:cNvSpPr>
          <p:nvPr>
            <p:ph type="title"/>
          </p:nvPr>
        </p:nvSpPr>
        <p:spPr>
          <a:xfrm>
            <a:off x="457200" y="914400"/>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Who has woe? Who has sorrow? Who has contentions? Who has complaints? Who has wounds without cause? Who has redness of eyes? Those who linger long at the wine, Those who go in search of mixed wine.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23:29-30 </a:t>
            </a:r>
          </a:p>
        </p:txBody>
      </p:sp>
      <p:sp>
        <p:nvSpPr>
          <p:cNvPr id="6" name="Rectangle 5"/>
          <p:cNvSpPr>
            <a:spLocks noChangeArrowheads="1"/>
          </p:cNvSpPr>
          <p:nvPr/>
        </p:nvSpPr>
        <p:spPr bwMode="auto">
          <a:xfrm>
            <a:off x="6177219" y="4232058"/>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p:cNvSpPr txBox="1">
            <a:spLocks noChangeArrowheads="1"/>
          </p:cNvSpPr>
          <p:nvPr/>
        </p:nvSpPr>
        <p:spPr bwMode="auto">
          <a:xfrm>
            <a:off x="2681372" y="4994572"/>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wine</a:t>
            </a:r>
          </a:p>
        </p:txBody>
      </p:sp>
      <p:sp>
        <p:nvSpPr>
          <p:cNvPr id="9" name="Rectangle 2" hidden="1"/>
          <p:cNvSpPr txBox="1">
            <a:spLocks noChangeArrowheads="1"/>
          </p:cNvSpPr>
          <p:nvPr/>
        </p:nvSpPr>
        <p:spPr bwMode="auto">
          <a:xfrm>
            <a:off x="4684829" y="703041"/>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wine</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
                                        <p:tgtEl>
                                          <p:spTgt spid="7"/>
                                        </p:tgtEl>
                                      </p:cBhvr>
                                    </p:animEffect>
                                  </p:childTnLst>
                                </p:cTn>
                              </p:par>
                              <p:par>
                                <p:cTn id="40" presetID="0" presetClass="path" presetSubtype="0" accel="50000" decel="50000" fill="hold" grpId="1" nodeType="withEffect">
                                  <p:stCondLst>
                                    <p:cond delay="0"/>
                                  </p:stCondLst>
                                  <p:childTnLst>
                                    <p:animMotion origin="layout" path="M 4.16667E-6 -4.81481E-6 L 0.21927 -0.62569 " pathEditMode="relative" rAng="0" ptsTypes="AA">
                                      <p:cBhvr>
                                        <p:cTn id="41" dur="2000" fill="hold"/>
                                        <p:tgtEl>
                                          <p:spTgt spid="7"/>
                                        </p:tgtEl>
                                        <p:attrNameLst>
                                          <p:attrName>ppt_x</p:attrName>
                                          <p:attrName>ppt_y</p:attrName>
                                        </p:attrNameLst>
                                      </p:cBhvr>
                                      <p:rCtr x="10955" y="-31296"/>
                                    </p:animMotion>
                                  </p:childTnLst>
                                </p:cTn>
                              </p:par>
                              <p:par>
                                <p:cTn id="42" presetID="10" presetClass="exit" presetSubtype="0" fill="hold" grpId="1" nodeType="withEffect">
                                  <p:stCondLst>
                                    <p:cond delay="0"/>
                                  </p:stCondLst>
                                  <p:childTnLst>
                                    <p:animEffect transition="out" filter="fade">
                                      <p:cBhvr>
                                        <p:cTn id="43" dur="1500"/>
                                        <p:tgtEl>
                                          <p:spTgt spid="3074"/>
                                        </p:tgtEl>
                                      </p:cBhvr>
                                    </p:animEffect>
                                    <p:set>
                                      <p:cBhvr>
                                        <p:cTn id="44" dur="1" fill="hold">
                                          <p:stCondLst>
                                            <p:cond delay="149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250"/>
                                        <p:tgtEl>
                                          <p:spTgt spid="6"/>
                                        </p:tgtEl>
                                      </p:cBhvr>
                                    </p:animEffect>
                                    <p:set>
                                      <p:cBhvr>
                                        <p:cTn id="53"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7" grpId="0"/>
      <p:bldP spid="7" grpId="1"/>
      <p:bldP spid="7" grpId="2"/>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r>
              <a:rPr lang="en-US" b="1" dirty="0"/>
              <a:t/>
            </a:r>
            <a:br>
              <a:rPr lang="en-US" b="1" dirty="0"/>
            </a:br>
            <a:r>
              <a:rPr lang="en-US" b="1" u="sng" dirty="0">
                <a:solidFill>
                  <a:srgbClr val="3333FF"/>
                </a:solidFill>
              </a:rPr>
              <a:t>http://www.LoveFromGod.com</a:t>
            </a:r>
            <a:r>
              <a:rPr lang="en-US" b="1" dirty="0"/>
              <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3691987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512331" y="3989605"/>
            <a:ext cx="4826643"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see strange things</a:t>
            </a:r>
          </a:p>
        </p:txBody>
      </p:sp>
      <p:sp>
        <p:nvSpPr>
          <p:cNvPr id="6" name="Title 1"/>
          <p:cNvSpPr txBox="1">
            <a:spLocks/>
          </p:cNvSpPr>
          <p:nvPr/>
        </p:nvSpPr>
        <p:spPr>
          <a:xfrm>
            <a:off x="2949784" y="4704261"/>
            <a:ext cx="5578997" cy="907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utter perverse things</a:t>
            </a:r>
          </a:p>
        </p:txBody>
      </p:sp>
      <p:sp>
        <p:nvSpPr>
          <p:cNvPr id="3074" name="Rectangle 2"/>
          <p:cNvSpPr>
            <a:spLocks noGrp="1" noChangeArrowheads="1"/>
          </p:cNvSpPr>
          <p:nvPr>
            <p:ph type="title"/>
          </p:nvPr>
        </p:nvSpPr>
        <p:spPr>
          <a:xfrm>
            <a:off x="533400" y="685800"/>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not look on the wine when it is red, When it sparkles in the cup, When it swirls around smoothly; At the last it bites like a serpent, And stings like a viper. Your eyes will see strange things, And your heart will utter perverse things.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23:31-33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684829" y="703041"/>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wine</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3074"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2"/>
          <p:cNvSpPr txBox="1">
            <a:spLocks noChangeArrowheads="1"/>
          </p:cNvSpPr>
          <p:nvPr/>
        </p:nvSpPr>
        <p:spPr bwMode="auto">
          <a:xfrm>
            <a:off x="1653727" y="5036794"/>
            <a:ext cx="2018944"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seek</a:t>
            </a:r>
          </a:p>
        </p:txBody>
      </p:sp>
      <p:sp>
        <p:nvSpPr>
          <p:cNvPr id="4" name="Title 1"/>
          <p:cNvSpPr txBox="1">
            <a:spLocks/>
          </p:cNvSpPr>
          <p:nvPr/>
        </p:nvSpPr>
        <p:spPr>
          <a:xfrm>
            <a:off x="4276725" y="3625839"/>
            <a:ext cx="41148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did not feel it</a:t>
            </a:r>
          </a:p>
        </p:txBody>
      </p:sp>
      <p:sp>
        <p:nvSpPr>
          <p:cNvPr id="7" name="Title 1"/>
          <p:cNvSpPr txBox="1">
            <a:spLocks/>
          </p:cNvSpPr>
          <p:nvPr/>
        </p:nvSpPr>
        <p:spPr>
          <a:xfrm>
            <a:off x="3456708" y="4293240"/>
            <a:ext cx="230734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awake</a:t>
            </a:r>
          </a:p>
        </p:txBody>
      </p:sp>
      <p:sp>
        <p:nvSpPr>
          <p:cNvPr id="5" name="Title 1"/>
          <p:cNvSpPr txBox="1">
            <a:spLocks/>
          </p:cNvSpPr>
          <p:nvPr/>
        </p:nvSpPr>
        <p:spPr>
          <a:xfrm>
            <a:off x="1733550" y="4962525"/>
            <a:ext cx="51816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 another drink</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52531"/>
          <a:stretch/>
        </p:blipFill>
        <p:spPr>
          <a:xfrm>
            <a:off x="0" y="0"/>
            <a:ext cx="4340506" cy="6858000"/>
          </a:xfrm>
          <a:prstGeom prst="rect">
            <a:avLst/>
          </a:prstGeom>
        </p:spPr>
      </p:pic>
      <p:sp>
        <p:nvSpPr>
          <p:cNvPr id="3074" name="Rectangle 2"/>
          <p:cNvSpPr>
            <a:spLocks noGrp="1" noChangeArrowheads="1"/>
          </p:cNvSpPr>
          <p:nvPr>
            <p:ph type="title"/>
          </p:nvPr>
        </p:nvSpPr>
        <p:spPr>
          <a:xfrm>
            <a:off x="457200" y="819472"/>
            <a:ext cx="8229600" cy="51888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Yes, you will be like one who lies down in the midst of the sea, Or like one who lies at the top of the mast, saying: "They have struck me, but I was not hurt; They have beaten me, but I did not feel it. When shall I awake, that I may seek another drink?"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23:34-35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0"/>
                                  </p:stCondLst>
                                  <p:childTnLst>
                                    <p:set>
                                      <p:cBhvr override="childStyle">
                                        <p:cTn id="31" dur="500" fill="hold"/>
                                        <p:tgtEl>
                                          <p:spTgt spid="5"/>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
                                        <p:tgtEl>
                                          <p:spTgt spid="8"/>
                                        </p:tgtEl>
                                      </p:cBhvr>
                                    </p:animEffect>
                                  </p:childTnLst>
                                </p:cTn>
                              </p:par>
                              <p:par>
                                <p:cTn id="37" presetID="0" presetClass="path" presetSubtype="0" accel="33333" decel="66667" fill="hold" grpId="0" nodeType="withEffect">
                                  <p:stCondLst>
                                    <p:cond delay="0"/>
                                  </p:stCondLst>
                                  <p:childTnLst>
                                    <p:animMotion origin="layout" path="M 4.16667E-6 1.60037E-6 C 0.01041 0.00994 0.021 0.02012 0.04427 0.03029 C 0.06736 0.04047 0.10173 0.05157 0.13906 0.06059 C 0.17638 0.06961 0.23159 0.08094 0.26823 0.08418 C 0.30486 0.08765 0.32795 0.08418 0.3592 0.08094 C 0.39045 0.0777 0.42812 0.07863 0.45573 0.06452 C 0.48333 0.05041 0.51284 0.0259 0.52534 -0.0044 C 0.53784 -0.03469 0.54027 -0.08465 0.53038 -0.11749 C 0.52048 -0.15033 0.49548 -0.18571 0.46579 -0.2019 C 0.43611 -0.21809 0.38611 -0.21323 0.35191 -0.21531 C 0.31753 -0.21739 0.28854 -0.21462 0.25937 -0.21439 L 0.17708 -0.21416 L 0.09618 -0.21184 " pathEditMode="relative" rAng="0" ptsTypes="aaaaaaaaaaAAa">
                                      <p:cBhvr>
                                        <p:cTn id="38" dur="3000" fill="hold"/>
                                        <p:tgtEl>
                                          <p:spTgt spid="8"/>
                                        </p:tgtEl>
                                        <p:attrNameLst>
                                          <p:attrName>ppt_x</p:attrName>
                                          <p:attrName>ppt_y</p:attrName>
                                        </p:attrNameLst>
                                      </p:cBhvr>
                                      <p:rCtr x="27014" y="-6522"/>
                                    </p:animMotion>
                                  </p:childTnLst>
                                </p:cTn>
                              </p:par>
                              <p:par>
                                <p:cTn id="39" presetID="10" presetClass="exit" presetSubtype="0" fill="hold" grpId="1" nodeType="withEffect">
                                  <p:stCondLst>
                                    <p:cond delay="0"/>
                                  </p:stCondLst>
                                  <p:childTnLst>
                                    <p:animEffect transition="out" filter="fade">
                                      <p:cBhvr>
                                        <p:cTn id="40" dur="1500"/>
                                        <p:tgtEl>
                                          <p:spTgt spid="3074"/>
                                        </p:tgtEl>
                                      </p:cBhvr>
                                    </p:animEffect>
                                    <p:set>
                                      <p:cBhvr>
                                        <p:cTn id="41" dur="1" fill="hold">
                                          <p:stCondLst>
                                            <p:cond delay="149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 presetClass="entr" presetSubtype="0" fill="hold" nodeType="withEffect">
                                  <p:stCondLst>
                                    <p:cond delay="100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P spid="4" grpId="1"/>
      <p:bldP spid="4" grpId="2"/>
      <p:bldP spid="7" grpId="0"/>
      <p:bldP spid="7" grpId="1"/>
      <p:bldP spid="7" grpId="2"/>
      <p:bldP spid="5" grpId="0"/>
      <p:bldP spid="5" grpId="1"/>
      <p:bldP spid="5" grpId="2"/>
      <p:bldP spid="3074" grpId="0"/>
      <p:bldP spid="307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1174758" y="88932"/>
            <a:ext cx="3422248" cy="9614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for kings</a:t>
            </a:r>
          </a:p>
        </p:txBody>
      </p:sp>
      <p:sp>
        <p:nvSpPr>
          <p:cNvPr id="6" name="Title 1"/>
          <p:cNvSpPr txBox="1">
            <a:spLocks/>
          </p:cNvSpPr>
          <p:nvPr/>
        </p:nvSpPr>
        <p:spPr>
          <a:xfrm>
            <a:off x="2951544" y="727155"/>
            <a:ext cx="3422248" cy="9614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drink wine</a:t>
            </a:r>
          </a:p>
        </p:txBody>
      </p:sp>
      <p:sp>
        <p:nvSpPr>
          <p:cNvPr id="7" name="Title 1"/>
          <p:cNvSpPr txBox="1">
            <a:spLocks/>
          </p:cNvSpPr>
          <p:nvPr/>
        </p:nvSpPr>
        <p:spPr>
          <a:xfrm>
            <a:off x="1919347" y="1451153"/>
            <a:ext cx="4757195" cy="7946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intoxicating drink</a:t>
            </a:r>
          </a:p>
        </p:txBody>
      </p:sp>
      <p:sp>
        <p:nvSpPr>
          <p:cNvPr id="3074" name="Rectangle 2"/>
          <p:cNvSpPr>
            <a:spLocks noGrp="1" noChangeArrowheads="1"/>
          </p:cNvSpPr>
          <p:nvPr>
            <p:ph type="title"/>
          </p:nvPr>
        </p:nvSpPr>
        <p:spPr>
          <a:xfrm>
            <a:off x="304800" y="304800"/>
            <a:ext cx="85344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not for kings, O Lemuel, It is not for kings to drink wine, Nor for princes intoxicating drink; Lest they drink and forget the law, And pervert the justice of all the afflicted. Give strong drink to him who is perishing, And wine to those who are bitter of heart. Let him drink and forget his poverty, And remember his misery no more.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31:4-7 </a:t>
            </a:r>
          </a:p>
        </p:txBody>
      </p:sp>
      <p:sp>
        <p:nvSpPr>
          <p:cNvPr id="4" name="Title 1"/>
          <p:cNvSpPr txBox="1">
            <a:spLocks/>
          </p:cNvSpPr>
          <p:nvPr/>
        </p:nvSpPr>
        <p:spPr>
          <a:xfrm>
            <a:off x="3124200" y="3188825"/>
            <a:ext cx="5562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to him who is perishing</a:t>
            </a:r>
          </a:p>
        </p:txBody>
      </p:sp>
      <p:sp>
        <p:nvSpPr>
          <p:cNvPr id="8" name="Title 1"/>
          <p:cNvSpPr txBox="1">
            <a:spLocks/>
          </p:cNvSpPr>
          <p:nvPr/>
        </p:nvSpPr>
        <p:spPr>
          <a:xfrm>
            <a:off x="6983730" y="2663189"/>
            <a:ext cx="1752600" cy="9141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Give</a:t>
            </a:r>
          </a:p>
        </p:txBody>
      </p:sp>
      <p:sp>
        <p:nvSpPr>
          <p:cNvPr id="13" name="Rectangle 2"/>
          <p:cNvSpPr txBox="1">
            <a:spLocks noChangeArrowheads="1"/>
          </p:cNvSpPr>
          <p:nvPr/>
        </p:nvSpPr>
        <p:spPr bwMode="auto">
          <a:xfrm>
            <a:off x="3522344" y="1967429"/>
            <a:ext cx="173164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14" name="Rectangle 2"/>
          <p:cNvSpPr txBox="1">
            <a:spLocks noChangeArrowheads="1"/>
          </p:cNvSpPr>
          <p:nvPr/>
        </p:nvSpPr>
        <p:spPr bwMode="auto">
          <a:xfrm>
            <a:off x="3522344" y="1977099"/>
            <a:ext cx="173164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15" name="Rectangle 2"/>
          <p:cNvSpPr txBox="1">
            <a:spLocks noChangeArrowheads="1"/>
          </p:cNvSpPr>
          <p:nvPr/>
        </p:nvSpPr>
        <p:spPr bwMode="auto">
          <a:xfrm>
            <a:off x="3522344" y="1977099"/>
            <a:ext cx="173164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16" name="Rectangle 2"/>
          <p:cNvSpPr txBox="1">
            <a:spLocks noChangeArrowheads="1"/>
          </p:cNvSpPr>
          <p:nvPr/>
        </p:nvSpPr>
        <p:spPr bwMode="auto">
          <a:xfrm>
            <a:off x="3522344" y="1977099"/>
            <a:ext cx="173164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17" name="Rectangle 2"/>
          <p:cNvSpPr txBox="1">
            <a:spLocks noChangeArrowheads="1"/>
          </p:cNvSpPr>
          <p:nvPr/>
        </p:nvSpPr>
        <p:spPr bwMode="auto">
          <a:xfrm>
            <a:off x="3522344" y="1979004"/>
            <a:ext cx="173164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
        <p:nvSpPr>
          <p:cNvPr id="10" name="Rectangle 2" hidden="1"/>
          <p:cNvSpPr txBox="1">
            <a:spLocks noChangeArrowheads="1"/>
          </p:cNvSpPr>
          <p:nvPr/>
        </p:nvSpPr>
        <p:spPr bwMode="auto">
          <a:xfrm>
            <a:off x="3522344" y="1988674"/>
            <a:ext cx="173164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drink</a:t>
            </a:r>
          </a:p>
        </p:txBody>
      </p:sp>
      <p:sp>
        <p:nvSpPr>
          <p:cNvPr id="18" name="Title 1">
            <a:extLst>
              <a:ext uri="{FF2B5EF4-FFF2-40B4-BE49-F238E27FC236}">
                <a16:creationId xmlns:a16="http://schemas.microsoft.com/office/drawing/2014/main" xmlns="" id="{984C0137-AFB1-4C8A-BB51-2D775DACCB39}"/>
              </a:ext>
            </a:extLst>
          </p:cNvPr>
          <p:cNvSpPr txBox="1">
            <a:spLocks/>
          </p:cNvSpPr>
          <p:nvPr/>
        </p:nvSpPr>
        <p:spPr>
          <a:xfrm>
            <a:off x="5286979" y="418957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medical</a:t>
            </a:r>
          </a:p>
        </p:txBody>
      </p:sp>
    </p:spTree>
    <p:extLst>
      <p:ext uri="{BB962C8B-B14F-4D97-AF65-F5344CB8AC3E}">
        <p14:creationId xmlns:p14="http://schemas.microsoft.com/office/powerpoint/2010/main" val="24794652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316 -0.26133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18" presetClass="emph" presetSubtype="0" fill="hold" grpId="1" nodeType="withEffect">
                                  <p:stCondLst>
                                    <p:cond delay="0"/>
                                  </p:stCondLst>
                                  <p:childTnLst>
                                    <p:set>
                                      <p:cBhvr override="childStyle">
                                        <p:cTn id="23" dur="500" fill="hold"/>
                                        <p:tgtEl>
                                          <p:spTgt spid="6"/>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stCondLst>
                                            <p:cond delay="0"/>
                                          </p:stCondLst>
                                        </p:cTn>
                                        <p:tgtEl>
                                          <p:spTgt spid="18"/>
                                        </p:tgtEl>
                                      </p:cBhvr>
                                    </p:animEffect>
                                    <p:anim to="" calcmode="lin" valueType="num">
                                      <p:cBhvr>
                                        <p:cTn id="45"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
                                        <p:tgtEl>
                                          <p:spTgt spid="17"/>
                                        </p:tgtEl>
                                      </p:cBhvr>
                                    </p:animEffect>
                                  </p:childTnLst>
                                </p:cTn>
                              </p:par>
                              <p:par>
                                <p:cTn id="64" presetID="6" presetClass="emph" presetSubtype="0" fill="hold" grpId="2" nodeType="withEffect">
                                  <p:stCondLst>
                                    <p:cond delay="0"/>
                                  </p:stCondLst>
                                  <p:childTnLst>
                                    <p:animScale>
                                      <p:cBhvr>
                                        <p:cTn id="65" dur="2000" fill="hold"/>
                                        <p:tgtEl>
                                          <p:spTgt spid="13"/>
                                        </p:tgtEl>
                                      </p:cBhvr>
                                      <p:by x="105000" y="105000"/>
                                    </p:animScale>
                                  </p:childTnLst>
                                </p:cTn>
                              </p:par>
                              <p:par>
                                <p:cTn id="66" presetID="6" presetClass="emph" presetSubtype="0" fill="hold" grpId="2" nodeType="withEffect">
                                  <p:stCondLst>
                                    <p:cond delay="0"/>
                                  </p:stCondLst>
                                  <p:childTnLst>
                                    <p:animScale>
                                      <p:cBhvr>
                                        <p:cTn id="67" dur="2000" fill="hold"/>
                                        <p:tgtEl>
                                          <p:spTgt spid="14"/>
                                        </p:tgtEl>
                                      </p:cBhvr>
                                      <p:by x="105000" y="105000"/>
                                    </p:animScale>
                                  </p:childTnLst>
                                </p:cTn>
                              </p:par>
                              <p:par>
                                <p:cTn id="68" presetID="6" presetClass="emph" presetSubtype="0" fill="hold" grpId="2" nodeType="withEffect">
                                  <p:stCondLst>
                                    <p:cond delay="0"/>
                                  </p:stCondLst>
                                  <p:childTnLst>
                                    <p:animScale>
                                      <p:cBhvr>
                                        <p:cTn id="69" dur="2000" fill="hold"/>
                                        <p:tgtEl>
                                          <p:spTgt spid="15"/>
                                        </p:tgtEl>
                                      </p:cBhvr>
                                      <p:by x="105000" y="105000"/>
                                    </p:animScale>
                                  </p:childTnLst>
                                </p:cTn>
                              </p:par>
                              <p:par>
                                <p:cTn id="70" presetID="6" presetClass="emph" presetSubtype="0" fill="hold" grpId="2" nodeType="withEffect">
                                  <p:stCondLst>
                                    <p:cond delay="0"/>
                                  </p:stCondLst>
                                  <p:childTnLst>
                                    <p:animScale>
                                      <p:cBhvr>
                                        <p:cTn id="71" dur="2000" fill="hold"/>
                                        <p:tgtEl>
                                          <p:spTgt spid="16"/>
                                        </p:tgtEl>
                                      </p:cBhvr>
                                      <p:by x="105000" y="105000"/>
                                    </p:animScale>
                                  </p:childTnLst>
                                </p:cTn>
                              </p:par>
                              <p:par>
                                <p:cTn id="72" presetID="6" presetClass="emph" presetSubtype="0" fill="hold" grpId="2" nodeType="withEffect">
                                  <p:stCondLst>
                                    <p:cond delay="0"/>
                                  </p:stCondLst>
                                  <p:childTnLst>
                                    <p:animScale>
                                      <p:cBhvr>
                                        <p:cTn id="73" dur="2000" fill="hold"/>
                                        <p:tgtEl>
                                          <p:spTgt spid="17"/>
                                        </p:tgtEl>
                                      </p:cBhvr>
                                      <p:by x="105000" y="105000"/>
                                    </p:animScale>
                                  </p:childTnLst>
                                </p:cTn>
                              </p:par>
                              <p:par>
                                <p:cTn id="74" presetID="0" presetClass="path" presetSubtype="0" accel="50000" decel="50000" fill="hold" grpId="1" nodeType="withEffect">
                                  <p:stCondLst>
                                    <p:cond delay="0"/>
                                  </p:stCondLst>
                                  <p:childTnLst>
                                    <p:animMotion origin="layout" path="M 0.00017 0.00093 L -0.00399 -0.17338 " pathEditMode="relative" rAng="0" ptsTypes="AA">
                                      <p:cBhvr>
                                        <p:cTn id="75" dur="2000" spd="-100000" fill="hold"/>
                                        <p:tgtEl>
                                          <p:spTgt spid="13"/>
                                        </p:tgtEl>
                                        <p:attrNameLst>
                                          <p:attrName>ppt_x</p:attrName>
                                          <p:attrName>ppt_y</p:attrName>
                                        </p:attrNameLst>
                                      </p:cBhvr>
                                      <p:rCtr x="-208" y="-8727"/>
                                    </p:animMotion>
                                  </p:childTnLst>
                                </p:cTn>
                              </p:par>
                              <p:par>
                                <p:cTn id="76" presetID="0" presetClass="path" presetSubtype="0" accel="50000" decel="50000" fill="hold" grpId="1" nodeType="withEffect">
                                  <p:stCondLst>
                                    <p:cond delay="0"/>
                                  </p:stCondLst>
                                  <p:childTnLst>
                                    <p:animMotion origin="layout" path="M -1.11111E-6 0 L 0.13906 -0.07986 " pathEditMode="relative" rAng="0" ptsTypes="AA">
                                      <p:cBhvr>
                                        <p:cTn id="77" dur="2000" spd="-100000" fill="hold"/>
                                        <p:tgtEl>
                                          <p:spTgt spid="14"/>
                                        </p:tgtEl>
                                        <p:attrNameLst>
                                          <p:attrName>ppt_x</p:attrName>
                                          <p:attrName>ppt_y</p:attrName>
                                        </p:attrNameLst>
                                      </p:cBhvr>
                                      <p:rCtr x="6944" y="-4005"/>
                                    </p:animMotion>
                                  </p:childTnLst>
                                </p:cTn>
                              </p:par>
                              <p:par>
                                <p:cTn id="78" presetID="0" presetClass="path" presetSubtype="0" accel="50000" decel="50000" fill="hold" grpId="1" nodeType="withEffect">
                                  <p:stCondLst>
                                    <p:cond delay="0"/>
                                  </p:stCondLst>
                                  <p:childTnLst>
                                    <p:animMotion origin="layout" path="M -1.11111E-6 0 L 0.02257 0.38565 " pathEditMode="relative" rAng="0" ptsTypes="AA">
                                      <p:cBhvr>
                                        <p:cTn id="79" dur="2000" spd="-100000" fill="hold"/>
                                        <p:tgtEl>
                                          <p:spTgt spid="15"/>
                                        </p:tgtEl>
                                        <p:attrNameLst>
                                          <p:attrName>ppt_x</p:attrName>
                                          <p:attrName>ppt_y</p:attrName>
                                        </p:attrNameLst>
                                      </p:cBhvr>
                                      <p:rCtr x="1128" y="19282"/>
                                    </p:animMotion>
                                  </p:childTnLst>
                                </p:cTn>
                              </p:par>
                              <p:par>
                                <p:cTn id="80" presetID="0" presetClass="path" presetSubtype="0" accel="50000" decel="50000" fill="hold" grpId="1" nodeType="withEffect">
                                  <p:stCondLst>
                                    <p:cond delay="0"/>
                                  </p:stCondLst>
                                  <p:childTnLst>
                                    <p:animMotion origin="layout" path="M -1.11111E-6 0 L -0.19271 0.19884 " pathEditMode="relative" rAng="0" ptsTypes="AA">
                                      <p:cBhvr>
                                        <p:cTn id="81" dur="2000" spd="-100000" fill="hold"/>
                                        <p:tgtEl>
                                          <p:spTgt spid="16"/>
                                        </p:tgtEl>
                                        <p:attrNameLst>
                                          <p:attrName>ppt_x</p:attrName>
                                          <p:attrName>ppt_y</p:attrName>
                                        </p:attrNameLst>
                                      </p:cBhvr>
                                      <p:rCtr x="-9635" y="9931"/>
                                    </p:animMotion>
                                  </p:childTnLst>
                                </p:cTn>
                              </p:par>
                              <p:par>
                                <p:cTn id="82" presetID="0" presetClass="path" presetSubtype="0" accel="50000" decel="50000" fill="hold" grpId="1" nodeType="withEffect">
                                  <p:stCondLst>
                                    <p:cond delay="0"/>
                                  </p:stCondLst>
                                  <p:childTnLst>
                                    <p:animMotion origin="layout" path="M -1.11111E-6 -1.48148E-6 L -0.36875 0.01134 " pathEditMode="relative" rAng="0" ptsTypes="AA">
                                      <p:cBhvr>
                                        <p:cTn id="83" dur="2000" spd="-100000" fill="hold"/>
                                        <p:tgtEl>
                                          <p:spTgt spid="17"/>
                                        </p:tgtEl>
                                        <p:attrNameLst>
                                          <p:attrName>ppt_x</p:attrName>
                                          <p:attrName>ppt_y</p:attrName>
                                        </p:attrNameLst>
                                      </p:cBhvr>
                                      <p:rCtr x="-18438" y="556"/>
                                    </p:animMotion>
                                  </p:childTnLst>
                                </p:cTn>
                              </p:par>
                              <p:par>
                                <p:cTn id="84" presetID="10" presetClass="exit" presetSubtype="0" fill="hold" grpId="1" nodeType="withEffect">
                                  <p:stCondLst>
                                    <p:cond delay="0"/>
                                  </p:stCondLst>
                                  <p:childTnLst>
                                    <p:animEffect transition="out" filter="fade">
                                      <p:cBhvr>
                                        <p:cTn id="85" dur="1500"/>
                                        <p:tgtEl>
                                          <p:spTgt spid="3074"/>
                                        </p:tgtEl>
                                      </p:cBhvr>
                                    </p:animEffect>
                                    <p:set>
                                      <p:cBhvr>
                                        <p:cTn id="86" dur="1" fill="hold">
                                          <p:stCondLst>
                                            <p:cond delay="1499"/>
                                          </p:stCondLst>
                                        </p:cTn>
                                        <p:tgtEl>
                                          <p:spTgt spid="3074"/>
                                        </p:tgtEl>
                                        <p:attrNameLst>
                                          <p:attrName>style.visibility</p:attrName>
                                        </p:attrNameLst>
                                      </p:cBhvr>
                                      <p:to>
                                        <p:strVal val="hidden"/>
                                      </p:to>
                                    </p:set>
                                  </p:childTnLst>
                                </p:cTn>
                              </p:par>
                              <p:par>
                                <p:cTn id="87" presetID="23" presetClass="exit" presetSubtype="32" fill="hold" grpId="1" nodeType="withEffect">
                                  <p:stCondLst>
                                    <p:cond delay="0"/>
                                  </p:stCondLst>
                                  <p:childTnLst>
                                    <p:anim calcmode="lin" valueType="num">
                                      <p:cBhvr>
                                        <p:cTn id="88" dur="500"/>
                                        <p:tgtEl>
                                          <p:spTgt spid="18"/>
                                        </p:tgtEl>
                                        <p:attrNameLst>
                                          <p:attrName>ppt_w</p:attrName>
                                        </p:attrNameLst>
                                      </p:cBhvr>
                                      <p:tavLst>
                                        <p:tav tm="0">
                                          <p:val>
                                            <p:strVal val="ppt_w"/>
                                          </p:val>
                                        </p:tav>
                                        <p:tav tm="100000">
                                          <p:val>
                                            <p:fltVal val="0"/>
                                          </p:val>
                                        </p:tav>
                                      </p:tavLst>
                                    </p:anim>
                                    <p:anim calcmode="lin" valueType="num">
                                      <p:cBhvr>
                                        <p:cTn id="89" dur="500"/>
                                        <p:tgtEl>
                                          <p:spTgt spid="18"/>
                                        </p:tgtEl>
                                        <p:attrNameLst>
                                          <p:attrName>ppt_h</p:attrName>
                                        </p:attrNameLst>
                                      </p:cBhvr>
                                      <p:tavLst>
                                        <p:tav tm="0">
                                          <p:val>
                                            <p:strVal val="ppt_h"/>
                                          </p:val>
                                        </p:tav>
                                        <p:tav tm="100000">
                                          <p:val>
                                            <p:fltVal val="0"/>
                                          </p:val>
                                        </p:tav>
                                      </p:tavLst>
                                    </p:anim>
                                    <p:set>
                                      <p:cBhvr>
                                        <p:cTn id="90" dur="1" fill="hold">
                                          <p:stCondLst>
                                            <p:cond delay="499"/>
                                          </p:stCondLst>
                                        </p:cTn>
                                        <p:tgtEl>
                                          <p:spTgt spid="18"/>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childTnLst>
                          </p:cTn>
                        </p:par>
                        <p:par>
                          <p:cTn id="106" fill="hold">
                            <p:stCondLst>
                              <p:cond delay="2000"/>
                            </p:stCondLst>
                            <p:childTnLst>
                              <p:par>
                                <p:cTn id="107" presetID="10" presetClass="exit" presetSubtype="0" fill="hold" grpId="3" nodeType="afterEffect">
                                  <p:stCondLst>
                                    <p:cond delay="0"/>
                                  </p:stCondLst>
                                  <p:childTnLst>
                                    <p:animEffect transition="out" filter="fade">
                                      <p:cBhvr>
                                        <p:cTn id="108" dur="100"/>
                                        <p:tgtEl>
                                          <p:spTgt spid="14"/>
                                        </p:tgtEl>
                                      </p:cBhvr>
                                    </p:animEffect>
                                    <p:set>
                                      <p:cBhvr>
                                        <p:cTn id="109" dur="1" fill="hold">
                                          <p:stCondLst>
                                            <p:cond delay="99"/>
                                          </p:stCondLst>
                                        </p:cTn>
                                        <p:tgtEl>
                                          <p:spTgt spid="14"/>
                                        </p:tgtEl>
                                        <p:attrNameLst>
                                          <p:attrName>style.visibility</p:attrName>
                                        </p:attrNameLst>
                                      </p:cBhvr>
                                      <p:to>
                                        <p:strVal val="hidden"/>
                                      </p:to>
                                    </p:set>
                                  </p:childTnLst>
                                </p:cTn>
                              </p:par>
                              <p:par>
                                <p:cTn id="110" presetID="10" presetClass="exit" presetSubtype="0" fill="hold" grpId="3" nodeType="withEffect">
                                  <p:stCondLst>
                                    <p:cond delay="0"/>
                                  </p:stCondLst>
                                  <p:childTnLst>
                                    <p:animEffect transition="out" filter="fade">
                                      <p:cBhvr>
                                        <p:cTn id="111" dur="100"/>
                                        <p:tgtEl>
                                          <p:spTgt spid="15"/>
                                        </p:tgtEl>
                                      </p:cBhvr>
                                    </p:animEffect>
                                    <p:set>
                                      <p:cBhvr>
                                        <p:cTn id="112" dur="1" fill="hold">
                                          <p:stCondLst>
                                            <p:cond delay="99"/>
                                          </p:stCondLst>
                                        </p:cTn>
                                        <p:tgtEl>
                                          <p:spTgt spid="15"/>
                                        </p:tgtEl>
                                        <p:attrNameLst>
                                          <p:attrName>style.visibility</p:attrName>
                                        </p:attrNameLst>
                                      </p:cBhvr>
                                      <p:to>
                                        <p:strVal val="hidden"/>
                                      </p:to>
                                    </p:set>
                                  </p:childTnLst>
                                </p:cTn>
                              </p:par>
                              <p:par>
                                <p:cTn id="113" presetID="10" presetClass="exit" presetSubtype="0" fill="hold" grpId="3" nodeType="withEffect">
                                  <p:stCondLst>
                                    <p:cond delay="0"/>
                                  </p:stCondLst>
                                  <p:childTnLst>
                                    <p:animEffect transition="out" filter="fade">
                                      <p:cBhvr>
                                        <p:cTn id="114" dur="100"/>
                                        <p:tgtEl>
                                          <p:spTgt spid="16"/>
                                        </p:tgtEl>
                                      </p:cBhvr>
                                    </p:animEffect>
                                    <p:set>
                                      <p:cBhvr>
                                        <p:cTn id="115" dur="1" fill="hold">
                                          <p:stCondLst>
                                            <p:cond delay="99"/>
                                          </p:stCondLst>
                                        </p:cTn>
                                        <p:tgtEl>
                                          <p:spTgt spid="16"/>
                                        </p:tgtEl>
                                        <p:attrNameLst>
                                          <p:attrName>style.visibility</p:attrName>
                                        </p:attrNameLst>
                                      </p:cBhvr>
                                      <p:to>
                                        <p:strVal val="hidden"/>
                                      </p:to>
                                    </p:set>
                                  </p:childTnLst>
                                </p:cTn>
                              </p:par>
                              <p:par>
                                <p:cTn id="116" presetID="10" presetClass="exit" presetSubtype="0" fill="hold" grpId="3" nodeType="withEffect">
                                  <p:stCondLst>
                                    <p:cond delay="0"/>
                                  </p:stCondLst>
                                  <p:childTnLst>
                                    <p:animEffect transition="out" filter="fade">
                                      <p:cBhvr>
                                        <p:cTn id="117" dur="100"/>
                                        <p:tgtEl>
                                          <p:spTgt spid="17"/>
                                        </p:tgtEl>
                                      </p:cBhvr>
                                    </p:animEffect>
                                    <p:set>
                                      <p:cBhvr>
                                        <p:cTn id="118" dur="1" fill="hold">
                                          <p:stCondLst>
                                            <p:cond delay="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3074" grpId="0"/>
      <p:bldP spid="3074" grpId="1"/>
      <p:bldP spid="3074" grpId="2"/>
      <p:bldP spid="4" grpId="0"/>
      <p:bldP spid="4" grpId="2"/>
      <p:bldP spid="8" grpId="0"/>
      <p:bldP spid="8" grpId="1"/>
      <p:bldP spid="13" grpId="0"/>
      <p:bldP spid="13" grpId="1"/>
      <p:bldP spid="13" grpId="2"/>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2743200" y="2569925"/>
            <a:ext cx="35052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little wine</a:t>
            </a:r>
          </a:p>
        </p:txBody>
      </p:sp>
      <p:sp>
        <p:nvSpPr>
          <p:cNvPr id="3074" name="Rectangle 2"/>
          <p:cNvSpPr>
            <a:spLocks noGrp="1" noChangeArrowheads="1"/>
          </p:cNvSpPr>
          <p:nvPr>
            <p:ph type="title"/>
          </p:nvPr>
        </p:nvSpPr>
        <p:spPr>
          <a:xfrm>
            <a:off x="457200" y="1981200"/>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longer drink only water,       but use a little wine for your stomach's sake and your frequent infirmities.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5:23 </a:t>
            </a:r>
          </a:p>
        </p:txBody>
      </p:sp>
      <p:sp>
        <p:nvSpPr>
          <p:cNvPr id="5" name="Title 1"/>
          <p:cNvSpPr txBox="1">
            <a:spLocks/>
          </p:cNvSpPr>
          <p:nvPr/>
        </p:nvSpPr>
        <p:spPr>
          <a:xfrm>
            <a:off x="5542938" y="2594610"/>
            <a:ext cx="1590607"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for</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1403985" y="3937635"/>
            <a:ext cx="2876413"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infirmities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522344" y="1977099"/>
            <a:ext cx="1731645" cy="84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drink</a:t>
            </a:r>
          </a:p>
        </p:txBody>
      </p:sp>
    </p:spTree>
    <p:extLst>
      <p:ext uri="{BB962C8B-B14F-4D97-AF65-F5344CB8AC3E}">
        <p14:creationId xmlns:p14="http://schemas.microsoft.com/office/powerpoint/2010/main" val="2479465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4480</TotalTime>
  <Words>5198</Words>
  <Application>Microsoft Office PowerPoint</Application>
  <PresentationFormat>On-screen Show (4:3)</PresentationFormat>
  <Paragraphs>455</Paragraphs>
  <Slides>51</Slides>
  <Notes>51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Default Design</vt:lpstr>
      <vt:lpstr>PowerPoint Presentation</vt:lpstr>
      <vt:lpstr>PowerPoint Presentation</vt:lpstr>
      <vt:lpstr>Wine is a mocker, Strong drink is a brawler, And whoever is led astray by it is not wise.               — Proverbs 20:1  </vt:lpstr>
      <vt:lpstr>Do not mix with winebibbers,     Or with gluttonous eaters of meat; For the drunkard and the glutton will come to poverty, And drowsiness will clothe a man with rags. — Proverbs 23:20-21 </vt:lpstr>
      <vt:lpstr>Who has woe? Who has sorrow? Who has contentions? Who has complaints? Who has wounds without cause? Who has redness of eyes? Those who linger long at the wine, Those who go in search of mixed wine.  — Proverbs 23:29-30 </vt:lpstr>
      <vt:lpstr>Do not look on the wine when it is red, When it sparkles in the cup, When it swirls around smoothly; At the last it bites like a serpent, And stings like a viper. Your eyes will see strange things, And your heart will utter perverse things.   — Proverbs 23:31-33  </vt:lpstr>
      <vt:lpstr>Yes, you will be like one who lies down in the midst of the sea, Or like one who lies at the top of the mast, saying: "They have struck me, but I was not hurt; They have beaten me, but I did not feel it. When shall I awake, that I may seek another drink?"                            — Proverbs 23:34-35   </vt:lpstr>
      <vt:lpstr>It is not for kings, O Lemuel, It is not for kings to drink wine, Nor for princes intoxicating drink; Lest they drink and forget the law, And pervert the justice of all the afflicted. Give strong drink to him who is perishing, And wine to those who are bitter of heart. Let him drink and forget his poverty, And remember his misery no more. — Proverbs 31:4-7 </vt:lpstr>
      <vt:lpstr>No longer drink only water,       but use a little wine for your stomach's sake and your frequent infirmities. — 1st Timothy 5:23 </vt:lpstr>
      <vt:lpstr>Blessed are you, O land, when your king is the son of nobles, And your princes feast at the proper time - For strength and not for drunkenness! — Ecclesiastes 10:17 </vt:lpstr>
      <vt:lpstr>Woe to those who rise early in the morning, That they may follow intoxicating drink; Who continue until night, till wine inflames them! The harp and the strings, The tambourine and flute, And wine are in their feasts; But they do not regard the work of the LORD, Nor consider the operation of His hands. Therefore my people have gone into captivity, Because they have no knowledge; Their honorable men are famished, And their multitude dried up with thirst.             — Isaiah 5:11-13  </vt:lpstr>
      <vt:lpstr>Woe to men mighty at drinking wine, Woe to men valiant for mixing intoxicating drink, …            — Isaiah 5:22  </vt:lpstr>
      <vt:lpstr>The LORD has mingled a perverse spirit in her midst; And they have caused Egypt to err in all her work, As a drunken man staggers in his vomit. — Isaiah 19:14 </vt:lpstr>
      <vt:lpstr>And in that day the Lord GOD of hosts Called for weeping and for mourning, For baldness and for girding with sackcloth. But instead, joy and gladness, Slaying oxen and killing sheep, Eating meat and drinking wine: "Let us eat and drink, for tomorrow we die!"             — Isaiah 22:12-13  </vt:lpstr>
      <vt:lpstr>Woe to the crown of pride, to   the drunkards of Ephraim, Whose glorious beauty is a fading flower Which is at the head of the verdant valleys, To those who are overcome with wine! — Isaiah 28:1 </vt:lpstr>
      <vt:lpstr>The crown of pride, the drunkards of Ephraim, Will be trampled underfoot; — Isaiah 28:3 </vt:lpstr>
      <vt:lpstr>But they also have erred through wine, And through intoxicating drink are out of the way; The priest and the prophet have erred through intoxicating drink, They are swallowed up by wine, They are  out of the way through intoxicating drink; They err in vision, they stumble in judgment. — Isaiah 28:7 </vt:lpstr>
      <vt:lpstr>Yes, they are greedy dogs Which never have enough. And they are shepherds Who cannot understand; They all look to their own way, Every one for his own gain, From his own territory. "Come," one says, "I will bring wine, And we will fill ourselves with intoxicating drink; Tomorrow will be as today, And much more abundant." — Isaiah 56:11-12 </vt:lpstr>
      <vt:lpstr>"Harlotry, wine, and new wine enslave the heart." — Hosea 4:11 </vt:lpstr>
      <vt:lpstr>Thus says the LORD: "As the     new wine is found in the cluster, And one says, 'Do not destroy it, For a blessing is in it,' So will I do for My servants' sake, That I may not destroy them all." — Isaiah 65:8  </vt:lpstr>
      <vt:lpstr>"And no one puts new wine into old wineskins; or else the new wine bursts the wineskins, the wine is spilled, and the wineskins are ruined. But new wine must be put into new wineskins." — Mark 2:22 </vt:lpstr>
      <vt:lpstr>"Woe to him who gives drink to his neighbor, Pressing him to your bottle, Even to make him drunk, That you may look on his nakedness! You are filled with shame instead of glory.                  You also - drink! And be exposed as uncircumcised! The cup of the LORD'S right hand will be turned against you, And utter shame will be on your glory." — Habakkuk 2:15-16  </vt:lpstr>
      <vt:lpstr>"But if that servant says in his heart, 'My master is delaying his coming,' and begins to beat the male and female servants, and to eat and drink and be drunk, the master of that servant will come on a day when he is not looking for him, and at an hour when he is not aware, and will cut him in two and appoint him his portion with the unbelievers."  — Luke 12:45-46 </vt:lpstr>
      <vt:lpstr>Do not be overly wicked, Nor be foolish: Why should you die before your time? — Ecclesiastes 7:17 </vt:lpstr>
      <vt:lpstr>"But take heed to yourselves,   lest your hearts be weighed down with carousing, drunkenness, and cares of this life, and that Day come on you unexpectedly."              — Luke 21:34  </vt:lpstr>
      <vt:lpstr>PowerPoint Presentation</vt:lpstr>
      <vt:lpstr>PowerPoint Presentation</vt:lpstr>
      <vt:lpstr>PowerPoint Presentation</vt:lpstr>
      <vt:lpstr>You are all sons of light and sons of the day. We are not of the night nor of darkness. Therefore let us not sleep, as others do, but let us watch and be sober. For those who sleep, sleep at night, and those who get drunk are drunk at night. But let us who are of the day be sober, putting on the breastplate of faith       and love, and as a helmet the hope         of salvation. — 1st Thessalonians 5:5-8 </vt:lpstr>
      <vt:lpstr>The night is far spent, the day is         at hand. Therefore let us cast off    the works of darkness, and let us   put on the armor of light. Let us walk properly, as in the day, not in revelry and drunkenness, not in lewdness and lust, not in strife and envy. But put on the Lord Jesus Christ, and make no provision for the flesh, to fulfill its lusts. — Romans 13:12-14 </vt:lpstr>
      <vt:lpstr>Therefore, since Christ suffered for us in the flesh, arm yourselves also with the same mind, for he who has suffered in the flesh has ceased from sin, that he no longer should live the rest of his time in the flesh for the lusts of men, but for the will of God. — 1st Peter 4:1-2 </vt:lpstr>
      <vt:lpstr>For we have spent enough of          our past lifetime in doing the will     of the Gentiles -- when we walked   in lewdness, lusts, drunkenness, revelries, drinking parties, and abominable idolatries. In regard to these, they think it strange that you do not run with them in the same flood of dissipation, speaking evil    of you. — 1st Peter 4:3-4 </vt:lpstr>
      <vt:lpstr>Do not love the world or the things in the world. If anyone loves the world, the love of the Father is not in him. For all that is in the world -- the lust of the flesh, the lust of the eyes, and the pride of life -- is not of the Father but is of the world. And the world is passing away, and the lust of it; but he who does the will of God abides forever.    — 1st John 2:15-17  </vt:lpstr>
      <vt:lpstr>Therefore do not let sin reign in your mortal body, that you should obey it in its lusts. — Romans 6:12 </vt:lpstr>
      <vt:lpstr>Beloved, I beg you as sojourners and pilgrims, abstain from fleshly lusts which war against the soul, …  — 1st Peter 2:11  </vt:lpstr>
      <vt:lpstr>Now the works of the flesh are evident, which are: adultery, fornication, uncleanness, lewdness, idolatry, sorcery, hatred, contentions, jealousies, outbursts of wrath, selfish ambitions, dissensions, heresies, envy, murders, drunkenness, revelries, and the like; of which I tell you beforehand, just as I also told you in time past, that those who practice such things will not inherit the kingdom of God.             — Galatians 5:19-21 </vt:lpstr>
      <vt:lpstr>Do you not know that the unrighteous will not inherit the kingdom of God? Do not be deceived. Neither fornicators, nor idolaters, nor adulterers, nor homosexuals, nor sodomites, nor thieves, nor covetous, nor drunkards, nor revilers, nor extortioners will inherit the kingdom of God.               — 1st Corinthians 6:9-10  </vt:lpstr>
      <vt:lpstr>Therefore do not be unwise, but understand what the will of the Lord is. And do not be drunk with wine, in which is dissipation; but be filled with the Spirit, speaking to one another in psalms and hymns and spiritual songs, singing and making melody in your heart to the Lord, giving thanks always for all things to God the Father in the name of our Lord Jesus Christ, submitting to one another in the fear of God. — Ephesians 5:17-21 </vt:lpstr>
      <vt:lpstr>But now I have written to you       not to keep company with anyone named a brother, who is sexually immoral, or covetous, or an idolater, or a reviler, or a drunkard, or an extortioners -- not even to eat with such a person. — 1st Corinthians 5:11 </vt:lpstr>
      <vt:lpstr>It is good neither to eat meat nor drink wine nor do anything by which your brother stumbles or is offended or is made weak.            — Romans 14:21  </vt:lpstr>
      <vt:lpstr>Therefore, whether you eat          or drink, or whatever you do,      do all to the glory of God. Give   no offense, either to the Jews      or to the Greeks or to the church     of God, … — 1st Corinthians 10:31-32 </vt:lpstr>
      <vt:lpstr>But as for you, speak the things which are proper for sound doctrine: that the older men be sober, reverent, temperate, sound in faith, in love, in patience; — Titus 2:1-2 </vt:lpstr>
      <vt:lpstr>A bishop then must be blameless, the husband of one wife, temperate, sober-minded, of good behavior, hospitable, able to teach; not given to wine, not violent, not greedy for money, but gentle, not quarrelsome, not covetous; — 1st Timothy 3:2-3 </vt:lpstr>
      <vt:lpstr>Likewise deacons must be reverent, not double-tongued,  not given to much wine,              not greedy for money, …                       — 1st Timothy 3:8  </vt:lpstr>
      <vt:lpstr>… the older women likewise, that they be reverent in behavior, not slanderers, not given to much wine, teachers of good things — Titus 2:3  </vt:lpstr>
      <vt:lpstr>Therefore gird up the loins of your mind, be sober, and rest your hope fully upon the grace that is to be brought to you at the revelation of Jesus Christ;              — 1st Peter 1:13  </vt:lpstr>
      <vt:lpstr>Be sober, be vigilant; because your adversary the devil walks about like a roaring lion, seeking whom he may devour. — 1st Peter 5:8</vt:lpstr>
      <vt:lpstr>Test all things; hold fast what       is good. Abstain from every form of evil. — 1st Thessalonians 5:21-22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433</cp:revision>
  <dcterms:created xsi:type="dcterms:W3CDTF">2014-04-12T23:55:49Z</dcterms:created>
  <dcterms:modified xsi:type="dcterms:W3CDTF">2018-10-21T02:28:36Z</dcterms:modified>
</cp:coreProperties>
</file>