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537" r:id="rId2"/>
    <p:sldId id="538" r:id="rId3"/>
    <p:sldId id="539" r:id="rId4"/>
    <p:sldId id="545" r:id="rId5"/>
    <p:sldId id="543" r:id="rId6"/>
    <p:sldId id="544" r:id="rId7"/>
    <p:sldId id="594" r:id="rId8"/>
    <p:sldId id="555" r:id="rId9"/>
    <p:sldId id="557" r:id="rId10"/>
    <p:sldId id="591" r:id="rId11"/>
    <p:sldId id="593" r:id="rId12"/>
    <p:sldId id="556" r:id="rId13"/>
    <p:sldId id="576" r:id="rId14"/>
    <p:sldId id="579" r:id="rId15"/>
    <p:sldId id="577" r:id="rId16"/>
    <p:sldId id="578" r:id="rId17"/>
    <p:sldId id="582" r:id="rId18"/>
    <p:sldId id="562" r:id="rId19"/>
    <p:sldId id="580" r:id="rId20"/>
    <p:sldId id="548" r:id="rId21"/>
    <p:sldId id="550" r:id="rId22"/>
    <p:sldId id="551" r:id="rId23"/>
    <p:sldId id="552" r:id="rId24"/>
    <p:sldId id="567" r:id="rId25"/>
    <p:sldId id="568" r:id="rId26"/>
    <p:sldId id="569" r:id="rId27"/>
    <p:sldId id="583" r:id="rId28"/>
    <p:sldId id="563" r:id="rId29"/>
    <p:sldId id="541" r:id="rId30"/>
    <p:sldId id="585" r:id="rId31"/>
    <p:sldId id="561" r:id="rId32"/>
    <p:sldId id="558" r:id="rId33"/>
    <p:sldId id="571" r:id="rId34"/>
    <p:sldId id="572" r:id="rId35"/>
    <p:sldId id="573" r:id="rId36"/>
    <p:sldId id="574" r:id="rId37"/>
    <p:sldId id="575" r:id="rId38"/>
    <p:sldId id="559" r:id="rId39"/>
    <p:sldId id="565" r:id="rId40"/>
    <p:sldId id="566" r:id="rId41"/>
    <p:sldId id="587" r:id="rId42"/>
    <p:sldId id="564" r:id="rId43"/>
    <p:sldId id="542" r:id="rId44"/>
    <p:sldId id="595" r:id="rId45"/>
    <p:sldId id="382" r:id="rId46"/>
  </p:sldIdLst>
  <p:sldSz cx="9144000" cy="6858000" type="screen4x3"/>
  <p:notesSz cx="6858000" cy="9144000"/>
  <p:embeddedFontLst>
    <p:embeddedFont>
      <p:font typeface="Franklin Gothic Demi" panose="020B0703020102020204" pitchFamily="34" charset="0"/>
      <p:regular r:id="rId48"/>
      <p:italic r:id="rId49"/>
    </p:embeddedFont>
    <p:embeddedFont>
      <p:font typeface="Calibri" panose="020F0502020204030204" pitchFamily="34" charset="0"/>
      <p:regular r:id="rId50"/>
      <p:bold r:id="rId51"/>
      <p:italic r:id="rId52"/>
      <p:boldItalic r:id="rId5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ECF3AB"/>
    <a:srgbClr val="0083E6"/>
    <a:srgbClr val="CCECFF"/>
    <a:srgbClr val="66FF33"/>
    <a:srgbClr val="010101"/>
    <a:srgbClr val="CC99FF"/>
    <a:srgbClr val="FDFDFD"/>
    <a:srgbClr val="FEFEF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87135" autoAdjust="0"/>
  </p:normalViewPr>
  <p:slideViewPr>
    <p:cSldViewPr snapToGrid="0">
      <p:cViewPr varScale="1">
        <p:scale>
          <a:sx n="83" d="100"/>
          <a:sy n="83" d="100"/>
        </p:scale>
        <p:origin x="15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92747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423041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 Nebo in North Bend, Ohio, with its wide view of the Ohio River and of the corners of three states—Ohio, Indiana and Kentucky.</a:t>
            </a:r>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146658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Richmond, VA</a:t>
            </a:r>
          </a:p>
        </p:txBody>
      </p:sp>
      <p:sp>
        <p:nvSpPr>
          <p:cNvPr id="4" name="Slide Number Placeholder 3"/>
          <p:cNvSpPr>
            <a:spLocks noGrp="1"/>
          </p:cNvSpPr>
          <p:nvPr>
            <p:ph type="sldNum" sz="quarter" idx="10"/>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64925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Richmond, VA – Hollywood Cemetery</a:t>
            </a:r>
          </a:p>
        </p:txBody>
      </p:sp>
      <p:sp>
        <p:nvSpPr>
          <p:cNvPr id="4" name="Slide Number Placeholder 3"/>
          <p:cNvSpPr>
            <a:spLocks noGrp="1"/>
          </p:cNvSpPr>
          <p:nvPr>
            <p:ph type="sldNum" sz="quarter" idx="10"/>
          </p:nvPr>
        </p:nvSpPr>
        <p:spPr/>
        <p:txBody>
          <a:bodyPr/>
          <a:lstStyle/>
          <a:p>
            <a:fld id="{9C51D9B6-958F-4022-8446-FFC7E7C9F731}" type="slidenum">
              <a:rPr lang="en-US" smtClean="0"/>
              <a:t>28</a:t>
            </a:fld>
            <a:endParaRPr lang="en-US"/>
          </a:p>
        </p:txBody>
      </p:sp>
    </p:spTree>
    <p:extLst>
      <p:ext uri="{BB962C8B-B14F-4D97-AF65-F5344CB8AC3E}">
        <p14:creationId xmlns:p14="http://schemas.microsoft.com/office/powerpoint/2010/main" val="362432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Tennessee State Capitol, Nashville, TN</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31</a:t>
            </a:fld>
            <a:endParaRPr lang="en-US"/>
          </a:p>
        </p:txBody>
      </p:sp>
    </p:spTree>
    <p:extLst>
      <p:ext uri="{BB962C8B-B14F-4D97-AF65-F5344CB8AC3E}">
        <p14:creationId xmlns:p14="http://schemas.microsoft.com/office/powerpoint/2010/main" val="342548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Tennessee State Capitol, Nashville, TN</a:t>
            </a:r>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39</a:t>
            </a:fld>
            <a:endParaRPr lang="en-US"/>
          </a:p>
        </p:txBody>
      </p:sp>
    </p:spTree>
    <p:extLst>
      <p:ext uri="{BB962C8B-B14F-4D97-AF65-F5344CB8AC3E}">
        <p14:creationId xmlns:p14="http://schemas.microsoft.com/office/powerpoint/2010/main" val="276472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without regard for God exalt criminality</a:t>
            </a:r>
          </a:p>
        </p:txBody>
      </p:sp>
      <p:sp>
        <p:nvSpPr>
          <p:cNvPr id="4" name="Slide Number Placeholder 3"/>
          <p:cNvSpPr>
            <a:spLocks noGrp="1"/>
          </p:cNvSpPr>
          <p:nvPr>
            <p:ph type="sldNum" sz="quarter" idx="10"/>
          </p:nvPr>
        </p:nvSpPr>
        <p:spPr/>
        <p:txBody>
          <a:bodyPr/>
          <a:lstStyle/>
          <a:p>
            <a:fld id="{934C9568-E3D6-45BA-A626-EF0F78B9350D}" type="slidenum">
              <a:rPr lang="en-US" smtClean="0"/>
              <a:t>43</a:t>
            </a:fld>
            <a:endParaRPr lang="en-US"/>
          </a:p>
        </p:txBody>
      </p:sp>
    </p:spTree>
    <p:extLst>
      <p:ext uri="{BB962C8B-B14F-4D97-AF65-F5344CB8AC3E}">
        <p14:creationId xmlns:p14="http://schemas.microsoft.com/office/powerpoint/2010/main" val="263331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45</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291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2816" y="1469454"/>
            <a:ext cx="8229600" cy="31177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“Conscience, that vicegerent of God in the human heart, whose "still small voice" the loudest revelry cannot drown.”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a:extLst>
              <a:ext uri="{FF2B5EF4-FFF2-40B4-BE49-F238E27FC236}">
                <a16:creationId xmlns:a16="http://schemas.microsoft.com/office/drawing/2014/main" id="{DDDE11DA-09AC-4D9F-8AD7-19148069F813}"/>
              </a:ext>
            </a:extLst>
          </p:cNvPr>
          <p:cNvSpPr txBox="1">
            <a:spLocks/>
          </p:cNvSpPr>
          <p:nvPr/>
        </p:nvSpPr>
        <p:spPr>
          <a:xfrm>
            <a:off x="3949003" y="1469454"/>
            <a:ext cx="3667648" cy="1092844"/>
          </a:xfrm>
          <a:prstGeom prst="rect">
            <a:avLst/>
          </a:prstGeom>
        </p:spPr>
        <p:txBody>
          <a:bodyPr vert="horz" lIns="91440" tIns="45720" rIns="91440" bIns="45720" rtlCol="0" anchor="ctr">
            <a:prstTxWarp prst="textStop">
              <a:avLst/>
            </a:prstTxWarp>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earthly representative</a:t>
            </a:r>
          </a:p>
        </p:txBody>
      </p:sp>
    </p:spTree>
    <p:extLst>
      <p:ext uri="{BB962C8B-B14F-4D97-AF65-F5344CB8AC3E}">
        <p14:creationId xmlns:p14="http://schemas.microsoft.com/office/powerpoint/2010/main" val="3739928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p:tgtEl>
                                          <p:spTgt spid="3074"/>
                                        </p:tgtEl>
                                        <p:attrNameLst>
                                          <p:attrName>ppt_y</p:attrName>
                                        </p:attrNameLst>
                                      </p:cBhvr>
                                      <p:tavLst>
                                        <p:tav tm="0">
                                          <p:val>
                                            <p:strVal val="#ppt_y+#ppt_h*1.125000"/>
                                          </p:val>
                                        </p:tav>
                                        <p:tav tm="100000">
                                          <p:val>
                                            <p:strVal val="#ppt_y"/>
                                          </p:val>
                                        </p:tav>
                                      </p:tavLst>
                                    </p:anim>
                                    <p:animEffect transition="in" filter="wipe(up)">
                                      <p:cBhvr>
                                        <p:cTn id="8" dur="500"/>
                                        <p:tgtEl>
                                          <p:spTgt spid="3074"/>
                                        </p:tgtEl>
                                      </p:cBhvr>
                                    </p:animEffect>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stCondLst>
                                            <p:cond delay="0"/>
                                          </p:stCondLst>
                                        </p:cTn>
                                        <p:tgtEl>
                                          <p:spTgt spid="3"/>
                                        </p:tgtEl>
                                      </p:cBhvr>
                                    </p:animEffect>
                                    <p:anim to="" calcmode="lin" valueType="num">
                                      <p:cBhvr>
                                        <p:cTn id="14"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51FB61B-E08F-4A71-8317-249F6D9D7B9A}"/>
              </a:ext>
            </a:extLst>
          </p:cNvPr>
          <p:cNvSpPr>
            <a:spLocks noGrp="1" noChangeArrowheads="1"/>
          </p:cNvSpPr>
          <p:nvPr>
            <p:ph type="title"/>
          </p:nvPr>
        </p:nvSpPr>
        <p:spPr>
          <a:xfrm>
            <a:off x="746760" y="1584960"/>
            <a:ext cx="7620000" cy="420624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Your ears shall hear a               word behind you, saying,                      "This is the way, walk in it," Whenever you turn to the right hand or whenever you turn            to the left.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Isaiah 30:21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578240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3949" y="2793076"/>
            <a:ext cx="8229600" cy="138268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strongest of all governments is that which is most free.”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10705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51944-E0C2-453D-BCC3-38C42B71A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0789379" cy="6858000"/>
          </a:xfrm>
          <a:prstGeom prst="rect">
            <a:avLst/>
          </a:prstGeom>
        </p:spPr>
      </p:pic>
    </p:spTree>
    <p:extLst>
      <p:ext uri="{BB962C8B-B14F-4D97-AF65-F5344CB8AC3E}">
        <p14:creationId xmlns:p14="http://schemas.microsoft.com/office/powerpoint/2010/main" val="371418262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539BA6-2EA8-4E05-A6C5-CFAD438E0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76"/>
            <a:ext cx="9143999" cy="6858000"/>
          </a:xfrm>
          <a:prstGeom prst="rect">
            <a:avLst/>
          </a:prstGeom>
        </p:spPr>
      </p:pic>
    </p:spTree>
    <p:extLst>
      <p:ext uri="{BB962C8B-B14F-4D97-AF65-F5344CB8AC3E}">
        <p14:creationId xmlns:p14="http://schemas.microsoft.com/office/powerpoint/2010/main" val="2031124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550DEF-CC05-4DF3-9B8E-43F20BC3D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71538" cy="6858000"/>
          </a:xfrm>
          <a:prstGeom prst="rect">
            <a:avLst/>
          </a:prstGeom>
        </p:spPr>
      </p:pic>
    </p:spTree>
    <p:extLst>
      <p:ext uri="{BB962C8B-B14F-4D97-AF65-F5344CB8AC3E}">
        <p14:creationId xmlns:p14="http://schemas.microsoft.com/office/powerpoint/2010/main" val="2260753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62BDD2-E913-439A-98CD-2C3BE1BAC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5097" cy="6858000"/>
          </a:xfrm>
          <a:prstGeom prst="rect">
            <a:avLst/>
          </a:prstGeom>
        </p:spPr>
      </p:pic>
    </p:spTree>
    <p:extLst>
      <p:ext uri="{BB962C8B-B14F-4D97-AF65-F5344CB8AC3E}">
        <p14:creationId xmlns:p14="http://schemas.microsoft.com/office/powerpoint/2010/main" val="2822620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D4EEC-8720-4E1A-AC4A-3D9B8B1ED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64"/>
            <a:ext cx="10326624" cy="6879764"/>
          </a:xfrm>
          <a:prstGeom prst="rect">
            <a:avLst/>
          </a:prstGeom>
        </p:spPr>
      </p:pic>
      <p:pic>
        <p:nvPicPr>
          <p:cNvPr id="4" name="Picture 3">
            <a:extLst>
              <a:ext uri="{FF2B5EF4-FFF2-40B4-BE49-F238E27FC236}">
                <a16:creationId xmlns:a16="http://schemas.microsoft.com/office/drawing/2014/main" id="{544613BD-F3BE-4DF9-B9FD-9F64835F2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904" y="0"/>
            <a:ext cx="5340096" cy="6858000"/>
          </a:xfrm>
          <a:prstGeom prst="rect">
            <a:avLst/>
          </a:prstGeom>
        </p:spPr>
      </p:pic>
    </p:spTree>
    <p:extLst>
      <p:ext uri="{BB962C8B-B14F-4D97-AF65-F5344CB8AC3E}">
        <p14:creationId xmlns:p14="http://schemas.microsoft.com/office/powerpoint/2010/main" val="26579780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824AB2-0D29-4613-B67D-F6C1F7F3B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39" y="0"/>
            <a:ext cx="9840119" cy="6827837"/>
          </a:xfrm>
          <a:prstGeom prst="rect">
            <a:avLst/>
          </a:prstGeom>
        </p:spPr>
      </p:pic>
    </p:spTree>
    <p:extLst>
      <p:ext uri="{BB962C8B-B14F-4D97-AF65-F5344CB8AC3E}">
        <p14:creationId xmlns:p14="http://schemas.microsoft.com/office/powerpoint/2010/main" val="41944335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3101B4-E973-428D-AA7E-5FB8F3C91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86968"/>
            <a:ext cx="10326624" cy="7744968"/>
          </a:xfrm>
          <a:prstGeom prst="rect">
            <a:avLst/>
          </a:prstGeom>
        </p:spPr>
      </p:pic>
      <p:pic>
        <p:nvPicPr>
          <p:cNvPr id="3" name="Picture 2">
            <a:extLst>
              <a:ext uri="{FF2B5EF4-FFF2-40B4-BE49-F238E27FC236}">
                <a16:creationId xmlns:a16="http://schemas.microsoft.com/office/drawing/2014/main" id="{844D0FCD-CB90-4C61-8156-44927013C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063" y="-237192"/>
            <a:ext cx="5246445" cy="7095192"/>
          </a:xfrm>
          <a:prstGeom prst="rect">
            <a:avLst/>
          </a:prstGeom>
        </p:spPr>
      </p:pic>
      <p:pic>
        <p:nvPicPr>
          <p:cNvPr id="5" name="Picture 4">
            <a:extLst>
              <a:ext uri="{FF2B5EF4-FFF2-40B4-BE49-F238E27FC236}">
                <a16:creationId xmlns:a16="http://schemas.microsoft.com/office/drawing/2014/main" id="{8B62531A-3734-4280-A64E-E872EC0DA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192"/>
            <a:ext cx="9471736" cy="7095192"/>
          </a:xfrm>
          <a:prstGeom prst="rect">
            <a:avLst/>
          </a:prstGeom>
        </p:spPr>
      </p:pic>
    </p:spTree>
    <p:extLst>
      <p:ext uri="{BB962C8B-B14F-4D97-AF65-F5344CB8AC3E}">
        <p14:creationId xmlns:p14="http://schemas.microsoft.com/office/powerpoint/2010/main" val="40233857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0-ppt_h/2"/>
                                          </p:val>
                                        </p:tav>
                                      </p:tavLst>
                                    </p:anim>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500"/>
                            </p:stCondLst>
                            <p:childTnLst>
                              <p:par>
                                <p:cTn id="16" presetID="1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744684" y="3962400"/>
            <a:ext cx="1447800"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6</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April 29, 2017</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4192099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7118 -0.12894 " pathEditMode="relative" rAng="0" ptsTypes="AA">
                                      <p:cBhvr>
                                        <p:cTn id="49" dur="1000" fill="hold"/>
                                        <p:tgtEl>
                                          <p:spTgt spid="6"/>
                                        </p:tgtEl>
                                        <p:attrNameLst>
                                          <p:attrName>ppt_x</p:attrName>
                                          <p:attrName>ppt_y</p:attrName>
                                        </p:attrNameLst>
                                      </p:cBhvr>
                                      <p:rCtr x="-8559" y="-6458"/>
                                    </p:animMotion>
                                  </p:childTnLst>
                                </p:cTn>
                              </p:par>
                              <p:par>
                                <p:cTn id="50" presetID="2" presetClass="exit" presetSubtype="4" fill="hold" grpId="1" nodeType="withEffect">
                                  <p:stCondLst>
                                    <p:cond delay="0"/>
                                  </p:stCondLst>
                                  <p:childTnLst>
                                    <p:anim calcmode="lin" valueType="num">
                                      <p:cBhvr additive="base">
                                        <p:cTn id="51" dur="1500"/>
                                        <p:tgtEl>
                                          <p:spTgt spid="7"/>
                                        </p:tgtEl>
                                        <p:attrNameLst>
                                          <p:attrName>ppt_x</p:attrName>
                                        </p:attrNameLst>
                                      </p:cBhvr>
                                      <p:tavLst>
                                        <p:tav tm="0">
                                          <p:val>
                                            <p:strVal val="ppt_x"/>
                                          </p:val>
                                        </p:tav>
                                        <p:tav tm="100000">
                                          <p:val>
                                            <p:strVal val="ppt_x"/>
                                          </p:val>
                                        </p:tav>
                                      </p:tavLst>
                                    </p:anim>
                                    <p:anim calcmode="lin" valueType="num">
                                      <p:cBhvr additive="base">
                                        <p:cTn id="52" dur="1500"/>
                                        <p:tgtEl>
                                          <p:spTgt spid="7"/>
                                        </p:tgtEl>
                                        <p:attrNameLst>
                                          <p:attrName>ppt_y</p:attrName>
                                        </p:attrNameLst>
                                      </p:cBhvr>
                                      <p:tavLst>
                                        <p:tav tm="0">
                                          <p:val>
                                            <p:strVal val="ppt_y"/>
                                          </p:val>
                                        </p:tav>
                                        <p:tav tm="100000">
                                          <p:val>
                                            <p:strVal val="1+ppt_h/2"/>
                                          </p:val>
                                        </p:tav>
                                      </p:tavLst>
                                    </p:anim>
                                    <p:set>
                                      <p:cBhvr>
                                        <p:cTn id="53"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9D88F2-F79C-43BA-9423-2DA626EBD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9627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300000" y="300000"/>
                                    </p:animScale>
                                  </p:childTnLst>
                                </p:cTn>
                              </p:par>
                              <p:par>
                                <p:cTn id="7" presetID="64" presetClass="path" presetSubtype="0" accel="50000" decel="50000" fill="hold" nodeType="withEffect">
                                  <p:stCondLst>
                                    <p:cond delay="0"/>
                                  </p:stCondLst>
                                  <p:childTnLst>
                                    <p:animMotion origin="layout" path="M 0 0 L 0 -0.25 E" pathEditMode="relative" ptsTypes="">
                                      <p:cBhvr>
                                        <p:cTn id="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950822"/>
            <a:ext cx="8229600" cy="105373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10. John Tyler (1841-1845)</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0382523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2816" y="804672"/>
            <a:ext cx="8229600" cy="493166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it be henceforth proclaimed to the world that man's conscience was created free; that he is no longer accountable to his fellow man for his religious opinions, being responsible therefore only to his God.”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72417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9560" y="274638"/>
            <a:ext cx="85344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United States have adventured upon a great and noble experiment, which is believed to have been hazarded in the absence of all previous precedent - that of total separation of Church and State. No religious establishment by law exists among us. The conscience is left free from all restraint and each is permitted to worship his Maker after   his own judgement.”</a:t>
            </a:r>
          </a:p>
        </p:txBody>
      </p:sp>
      <p:sp>
        <p:nvSpPr>
          <p:cNvPr id="3" name="Title 1">
            <a:extLst>
              <a:ext uri="{FF2B5EF4-FFF2-40B4-BE49-F238E27FC236}">
                <a16:creationId xmlns:a16="http://schemas.microsoft.com/office/drawing/2014/main" id="{4162CEFD-9C98-4486-A952-0EA1F7C0AA45}"/>
              </a:ext>
            </a:extLst>
          </p:cNvPr>
          <p:cNvSpPr txBox="1">
            <a:spLocks/>
          </p:cNvSpPr>
          <p:nvPr/>
        </p:nvSpPr>
        <p:spPr>
          <a:xfrm>
            <a:off x="6705600" y="1429657"/>
            <a:ext cx="2233914" cy="1092843"/>
          </a:xfrm>
          <a:prstGeom prst="rect">
            <a:avLst/>
          </a:prstGeom>
        </p:spPr>
        <p:txBody>
          <a:bodyPr vert="horz" lIns="91440" tIns="45720" rIns="91440" bIns="45720" rtlCol="0" anchor="ctr">
            <a:prstTxWarp prst="textStop">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proposed</a:t>
            </a:r>
          </a:p>
        </p:txBody>
      </p:sp>
    </p:spTree>
    <p:extLst>
      <p:ext uri="{BB962C8B-B14F-4D97-AF65-F5344CB8AC3E}">
        <p14:creationId xmlns:p14="http://schemas.microsoft.com/office/powerpoint/2010/main" val="1075974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stCondLst>
                                            <p:cond delay="0"/>
                                          </p:stCondLst>
                                        </p:cTn>
                                        <p:tgtEl>
                                          <p:spTgt spid="3"/>
                                        </p:tgtEl>
                                      </p:cBhvr>
                                    </p:animEffect>
                                    <p:anim to="" calcmode="lin" valueType="num">
                                      <p:cBhvr>
                                        <p:cTn id="20"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9560" y="899478"/>
            <a:ext cx="8473440" cy="572992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 The offices of the Government are open alike to all. No tithes are levied to support an established Hierarchy, nor is the fallible judgment of man set up as the sure and infallible creed of faith. . . . Such is the great experiment which we have tried, and . . . our system of free government would be imperfect without it.”</a:t>
            </a:r>
          </a:p>
        </p:txBody>
      </p:sp>
    </p:spTree>
    <p:extLst>
      <p:ext uri="{BB962C8B-B14F-4D97-AF65-F5344CB8AC3E}">
        <p14:creationId xmlns:p14="http://schemas.microsoft.com/office/powerpoint/2010/main" val="3930069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940" y="789750"/>
            <a:ext cx="8229600" cy="4983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“Our form of government            can no longer be considered an experiment in politics. Crowned with success, it stands forth an example to the world and exhibits the proudest triumph of reason and philosophy.”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684170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p:tgtEl>
                                          <p:spTgt spid="3074"/>
                                        </p:tgtEl>
                                        <p:attrNameLst>
                                          <p:attrName>ppt_x</p:attrName>
                                        </p:attrNameLst>
                                      </p:cBhvr>
                                      <p:tavLst>
                                        <p:tav tm="0">
                                          <p:val>
                                            <p:strVal val="#ppt_x-#ppt_w*1.125000"/>
                                          </p:val>
                                        </p:tav>
                                        <p:tav tm="100000">
                                          <p:val>
                                            <p:strVal val="#ppt_x"/>
                                          </p:val>
                                        </p:tav>
                                      </p:tavLst>
                                    </p:anim>
                                    <p:animEffect transition="in" filter="wipe(right)">
                                      <p:cBhvr>
                                        <p:cTn id="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9560" y="716280"/>
            <a:ext cx="8488680" cy="5516880"/>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we find ourselves increasing beyond example in numbers, in strength, in wealth, in knowledge, in everything which promotes human and social happiness, let us ever remember our dependence for all these on the protection and merciful dispensations of Divine Providence.”</a:t>
            </a:r>
          </a:p>
        </p:txBody>
      </p:sp>
    </p:spTree>
    <p:extLst>
      <p:ext uri="{BB962C8B-B14F-4D97-AF65-F5344CB8AC3E}">
        <p14:creationId xmlns:p14="http://schemas.microsoft.com/office/powerpoint/2010/main" val="255620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2AAE6-2113-4CAB-A528-91CD9B67E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438CEBE4-AEBB-4F3F-8F44-1F19F6FC3DF7}"/>
              </a:ext>
            </a:extLst>
          </p:cNvPr>
          <p:cNvSpPr>
            <a:spLocks noGrp="1" noChangeArrowheads="1"/>
          </p:cNvSpPr>
          <p:nvPr>
            <p:ph type="title"/>
          </p:nvPr>
        </p:nvSpPr>
        <p:spPr>
          <a:xfrm>
            <a:off x="357692" y="2152744"/>
            <a:ext cx="8229600" cy="34134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we know that all things work together for good to those who love God, to those who are the called according to His purpose.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Romans 8:28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53996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26F41C-76A8-401F-9922-21B925CDD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29" y="0"/>
            <a:ext cx="13531148" cy="6858000"/>
          </a:xfrm>
          <a:prstGeom prst="rect">
            <a:avLst/>
          </a:prstGeom>
        </p:spPr>
      </p:pic>
    </p:spTree>
    <p:extLst>
      <p:ext uri="{BB962C8B-B14F-4D97-AF65-F5344CB8AC3E}">
        <p14:creationId xmlns:p14="http://schemas.microsoft.com/office/powerpoint/2010/main" val="36269714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X</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742745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3326" y="5251268"/>
            <a:ext cx="8229600" cy="93617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9. William Henry Harrison (1841)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01956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0ED6C-E4F0-471D-9448-DE3A2A2CA1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62"/>
            <a:ext cx="9144000" cy="6858000"/>
          </a:xfrm>
          <a:prstGeom prst="rect">
            <a:avLst/>
          </a:prstGeom>
        </p:spPr>
      </p:pic>
    </p:spTree>
    <p:extLst>
      <p:ext uri="{BB962C8B-B14F-4D97-AF65-F5344CB8AC3E}">
        <p14:creationId xmlns:p14="http://schemas.microsoft.com/office/powerpoint/2010/main" val="17965576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8763" y="5001491"/>
            <a:ext cx="8229600" cy="1177635"/>
          </a:xfrm>
        </p:spPr>
        <p:txBody>
          <a:bodyPr>
            <a:scene3d>
              <a:camera prst="orthographicFront"/>
              <a:lightRig rig="flat" dir="t"/>
            </a:scene3d>
            <a:sp3d extrusionH="57150" prstMaterial="plastic">
              <a:bevelT w="38100" h="38100"/>
            </a:sp3d>
          </a:bodyPr>
          <a:lstStyle/>
          <a:p>
            <a:pPr eaLnBrk="1" hangingPunct="1"/>
            <a:r>
              <a:rPr lang="fr-FR"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11. James K. Polk (1845-1849)</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77467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2816" y="920814"/>
            <a:ext cx="8229600" cy="541902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“Under the blessings of Divine Providence ... It becomes us in humility to make our devout acknowledgments to the Supreme Ruler of the Universe for the inestimable civil and religious blessings with which we are favored.”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77467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360" y="289878"/>
            <a:ext cx="8686800" cy="6067891"/>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“Under the benignant providence of Almighty God the representatives of the States and of the people are again brought together to deliberate for the public good. The gratitude of the nation to the sovereign arbiter of all human events should be commensurate with the boundless blessings which we enjoy. Peace, plenty, and contentment reign throughout our borders, and our beloved country presents a sublime moral spectacle to the world.”</a:t>
            </a:r>
          </a:p>
        </p:txBody>
      </p:sp>
    </p:spTree>
    <p:extLst>
      <p:ext uri="{BB962C8B-B14F-4D97-AF65-F5344CB8AC3E}">
        <p14:creationId xmlns:p14="http://schemas.microsoft.com/office/powerpoint/2010/main" val="1940016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920814"/>
            <a:ext cx="8229600" cy="53946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 God, under our Constitution there was no connection between Church and State, and that in my action as President of the United States           I recognized no distinction of creeds in my appointments office.”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2059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5008" y="1469454"/>
            <a:ext cx="8229600" cy="4297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 are four great        measures for my administration    - a reduction of tariff, an independent treasury, settlement of the Oregon boundary and acquisition of California.”</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99020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5008" y="1481646"/>
            <a:ext cx="8229600" cy="357803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 is more selfishness and  less principle among members     of Congress than I had any conception of, before I became President of the U.S.”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67587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74510"/>
            <a:ext cx="8229600" cy="566286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passion for office among members of Congress is very great, if not absolutely disreputable, and greatly embarrasses the operations of the Government. They create offices by their own votes and then seek to fill them themselves.”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37793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B1BE514-1CB4-4901-BAB7-3EEA12874C4D}"/>
              </a:ext>
            </a:extLst>
          </p:cNvPr>
          <p:cNvSpPr>
            <a:spLocks noGrp="1" noChangeArrowheads="1"/>
          </p:cNvSpPr>
          <p:nvPr>
            <p:ph type="title"/>
          </p:nvPr>
        </p:nvSpPr>
        <p:spPr>
          <a:xfrm>
            <a:off x="441960" y="1402398"/>
            <a:ext cx="8229600" cy="4144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"Woe to you lawyers! For you have taken away the key of knowledge. You did not enter in yourselves, and those who were entering in you hindered."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Luke 11:52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677467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20636-2CF0-467D-9F3B-28D0777EE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297" y="0"/>
            <a:ext cx="10297297" cy="6858000"/>
          </a:xfrm>
          <a:prstGeom prst="rect">
            <a:avLst/>
          </a:prstGeom>
        </p:spPr>
      </p:pic>
    </p:spTree>
    <p:extLst>
      <p:ext uri="{BB962C8B-B14F-4D97-AF65-F5344CB8AC3E}">
        <p14:creationId xmlns:p14="http://schemas.microsoft.com/office/powerpoint/2010/main" val="64612019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admit of no government by divine right, believing that so far as power is concerned the Beneficent Creator has made no distinction amongst men; that all are upon an equality, and that the only legitimate right to govern is an express grant of power from the governed."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24588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E0ED62-0DB6-4A4E-905D-600D886230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467" y="0"/>
            <a:ext cx="10290467" cy="6858000"/>
          </a:xfrm>
          <a:prstGeom prst="rect">
            <a:avLst/>
          </a:prstGeom>
        </p:spPr>
      </p:pic>
    </p:spTree>
    <p:extLst>
      <p:ext uri="{BB962C8B-B14F-4D97-AF65-F5344CB8AC3E}">
        <p14:creationId xmlns:p14="http://schemas.microsoft.com/office/powerpoint/2010/main" val="35202753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BC720-C8C8-42A5-B2EE-3B8F5C3F9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7999"/>
          </a:xfrm>
          <a:prstGeom prst="rect">
            <a:avLst/>
          </a:prstGeom>
        </p:spPr>
      </p:pic>
    </p:spTree>
    <p:extLst>
      <p:ext uri="{BB962C8B-B14F-4D97-AF65-F5344CB8AC3E}">
        <p14:creationId xmlns:p14="http://schemas.microsoft.com/office/powerpoint/2010/main" val="26617481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EEADAA-4FF8-4AF9-8B38-9783A42D0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9277103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 earthly government is of a divine right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Happiness</a:t>
            </a:r>
            <a:r>
              <a:rPr lang="en-US" sz="3000" b="1" dirty="0">
                <a:ln w="3175">
                  <a:solidFill>
                    <a:srgbClr val="FF0000"/>
                  </a:solidFill>
                </a:ln>
                <a:solidFill>
                  <a:srgbClr val="FFFF00"/>
                </a:solidFill>
                <a:effectLst>
                  <a:glow rad="88900">
                    <a:schemeClr val="tx1">
                      <a:alpha val="80000"/>
                    </a:schemeClr>
                  </a:glow>
                </a:effectLst>
                <a:latin typeface="Calibri" panose="020F0502020204030204" pitchFamily="34" charset="0"/>
              </a:rPr>
              <a:t> </a:t>
            </a:r>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a:t>
            </a:r>
            <a:r>
              <a:rPr lang="en-US" sz="3000" b="1" dirty="0">
                <a:ln w="3175">
                  <a:solidFill>
                    <a:srgbClr val="FF0000"/>
                  </a:solidFill>
                </a:ln>
                <a:solidFill>
                  <a:srgbClr val="FFFF00"/>
                </a:solidFill>
                <a:effectLst>
                  <a:glow rad="88900">
                    <a:schemeClr val="tx1">
                      <a:alpha val="80000"/>
                    </a:schemeClr>
                  </a:glow>
                </a:effectLst>
                <a:latin typeface="Calibri" panose="020F0502020204030204" pitchFamily="34" charset="0"/>
              </a:rPr>
              <a:t> </a:t>
            </a:r>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by sound morals/religious liberty &amp; duty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Let us eagerly praise our unity under God’s blessings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Governments/man selectively enhance the rich few</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Unlimited power often corrupts one’s noblest nature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Conscience, God regarded, differentiates good &amp; bad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Freedoms highest responsibility is to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 United States laws establish religious preference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USA is founded on reason and philosophy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Never forget merciful blessings of Divine Providence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Keep devout acknowledgement of God’s blessings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Working together as one people exposes godliness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Thirst for power &amp; selfish vices invade the noble</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056327">
            <a:off x="-9073" y="1741977"/>
            <a:ext cx="9220200" cy="28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Governments     without regard for God exalt criminality</a:t>
            </a:r>
          </a:p>
        </p:txBody>
      </p:sp>
    </p:spTree>
    <p:extLst>
      <p:ext uri="{BB962C8B-B14F-4D97-AF65-F5344CB8AC3E}">
        <p14:creationId xmlns:p14="http://schemas.microsoft.com/office/powerpoint/2010/main" val="12946666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3.33333E-6 3.7037E-6 L 0.12083 0.43402 " pathEditMode="relative" rAng="0" ptsTypes="AA">
                                      <p:cBhvr>
                                        <p:cTn id="190" dur="1750" fill="hold"/>
                                        <p:tgtEl>
                                          <p:spTgt spid="4">
                                            <p:txEl>
                                              <p:pRg st="0" end="0"/>
                                            </p:txEl>
                                          </p:spTgt>
                                        </p:tgtEl>
                                        <p:attrNameLst>
                                          <p:attrName>ppt_x</p:attrName>
                                          <p:attrName>ppt_y</p:attrName>
                                        </p:attrNameLst>
                                      </p:cBhvr>
                                      <p:rCtr x="6042" y="21690"/>
                                    </p:animMotion>
                                  </p:childTnLst>
                                </p:cTn>
                              </p:par>
                              <p:par>
                                <p:cTn id="191" presetID="0" presetClass="path" presetSubtype="0" accel="50000" decel="50000" fill="hold" nodeType="withEffect">
                                  <p:stCondLst>
                                    <p:cond delay="0"/>
                                  </p:stCondLst>
                                  <p:childTnLst>
                                    <p:animMotion origin="layout" path="M -5.55556E-7 -2.96296E-6 L 0.0224 0.36736 " pathEditMode="relative" rAng="0" ptsTypes="AA">
                                      <p:cBhvr>
                                        <p:cTn id="192" dur="1750" fill="hold"/>
                                        <p:tgtEl>
                                          <p:spTgt spid="4">
                                            <p:txEl>
                                              <p:pRg st="1" end="1"/>
                                            </p:txEl>
                                          </p:spTgt>
                                        </p:tgtEl>
                                        <p:attrNameLst>
                                          <p:attrName>ppt_x</p:attrName>
                                          <p:attrName>ppt_y</p:attrName>
                                        </p:attrNameLst>
                                      </p:cBhvr>
                                      <p:rCtr x="1111" y="18356"/>
                                    </p:animMotion>
                                  </p:childTnLst>
                                </p:cTn>
                              </p:par>
                              <p:par>
                                <p:cTn id="193" presetID="0" presetClass="path" presetSubtype="0" accel="50000" decel="50000" fill="hold" nodeType="withEffect">
                                  <p:stCondLst>
                                    <p:cond delay="0"/>
                                  </p:stCondLst>
                                  <p:childTnLst>
                                    <p:animMotion origin="layout" path="M 2.77778E-7 0.00023 L 0.02882 0.29422 " pathEditMode="relative" rAng="0" ptsTypes="AA">
                                      <p:cBhvr>
                                        <p:cTn id="194" dur="1750" fill="hold"/>
                                        <p:tgtEl>
                                          <p:spTgt spid="4">
                                            <p:txEl>
                                              <p:pRg st="2" end="2"/>
                                            </p:txEl>
                                          </p:spTgt>
                                        </p:tgtEl>
                                        <p:attrNameLst>
                                          <p:attrName>ppt_x</p:attrName>
                                          <p:attrName>ppt_y</p:attrName>
                                        </p:attrNameLst>
                                      </p:cBhvr>
                                      <p:rCtr x="1441" y="14699"/>
                                    </p:animMotion>
                                  </p:childTnLst>
                                </p:cTn>
                              </p:par>
                              <p:par>
                                <p:cTn id="195" presetID="0" presetClass="path" presetSubtype="0" accel="50000" decel="50000" fill="hold" nodeType="withEffect">
                                  <p:stCondLst>
                                    <p:cond delay="0"/>
                                  </p:stCondLst>
                                  <p:childTnLst>
                                    <p:animMotion origin="layout" path="M -4.16667E-6 0.00023 L 0.03473 0.22084 " pathEditMode="relative" rAng="0" ptsTypes="AA">
                                      <p:cBhvr>
                                        <p:cTn id="196" dur="1750" fill="hold"/>
                                        <p:tgtEl>
                                          <p:spTgt spid="4">
                                            <p:txEl>
                                              <p:pRg st="3" end="3"/>
                                            </p:txEl>
                                          </p:spTgt>
                                        </p:tgtEl>
                                        <p:attrNameLst>
                                          <p:attrName>ppt_x</p:attrName>
                                          <p:attrName>ppt_y</p:attrName>
                                        </p:attrNameLst>
                                      </p:cBhvr>
                                      <p:rCtr x="1736" y="11019"/>
                                    </p:animMotion>
                                  </p:childTnLst>
                                </p:cTn>
                              </p:par>
                              <p:par>
                                <p:cTn id="197" presetID="0" presetClass="path" presetSubtype="0" accel="50000" decel="50000" fill="hold" nodeType="withEffect">
                                  <p:stCondLst>
                                    <p:cond delay="0"/>
                                  </p:stCondLst>
                                  <p:childTnLst>
                                    <p:animMotion origin="layout" path="M 0 0.00093 L 0.025 0.14769 " pathEditMode="relative" rAng="0" ptsTypes="AA">
                                      <p:cBhvr>
                                        <p:cTn id="198" dur="1750" fill="hold"/>
                                        <p:tgtEl>
                                          <p:spTgt spid="4">
                                            <p:txEl>
                                              <p:pRg st="4" end="4"/>
                                            </p:txEl>
                                          </p:spTgt>
                                        </p:tgtEl>
                                        <p:attrNameLst>
                                          <p:attrName>ppt_x</p:attrName>
                                          <p:attrName>ppt_y</p:attrName>
                                        </p:attrNameLst>
                                      </p:cBhvr>
                                      <p:rCtr x="1250" y="7338"/>
                                    </p:animMotion>
                                  </p:childTnLst>
                                </p:cTn>
                              </p:par>
                              <p:par>
                                <p:cTn id="199" presetID="0" presetClass="path" presetSubtype="0" accel="50000" decel="50000" fill="hold" nodeType="withEffect">
                                  <p:stCondLst>
                                    <p:cond delay="0"/>
                                  </p:stCondLst>
                                  <p:childTnLst>
                                    <p:animMotion origin="layout" path="M 0 0.00069 L 0.025 0.07407 " pathEditMode="relative" rAng="0" ptsTypes="AA">
                                      <p:cBhvr>
                                        <p:cTn id="200" dur="1750" fill="hold"/>
                                        <p:tgtEl>
                                          <p:spTgt spid="4">
                                            <p:txEl>
                                              <p:pRg st="5" end="5"/>
                                            </p:txEl>
                                          </p:spTgt>
                                        </p:tgtEl>
                                        <p:attrNameLst>
                                          <p:attrName>ppt_x</p:attrName>
                                          <p:attrName>ppt_y</p:attrName>
                                        </p:attrNameLst>
                                      </p:cBhvr>
                                      <p:rCtr x="1250" y="3657"/>
                                    </p:animMotion>
                                  </p:childTnLst>
                                </p:cTn>
                              </p:par>
                              <p:par>
                                <p:cTn id="201" presetID="0" presetClass="path" presetSubtype="0" accel="50000" decel="50000" fill="hold" nodeType="withEffect">
                                  <p:stCondLst>
                                    <p:cond delay="0"/>
                                  </p:stCondLst>
                                  <p:childTnLst>
                                    <p:animMotion origin="layout" path="M -8.33333E-7 0.00046 L 0.12483 0.00093 " pathEditMode="relative" rAng="0" ptsTypes="AA">
                                      <p:cBhvr>
                                        <p:cTn id="202" dur="1750" fill="hold"/>
                                        <p:tgtEl>
                                          <p:spTgt spid="4">
                                            <p:txEl>
                                              <p:pRg st="6" end="6"/>
                                            </p:txEl>
                                          </p:spTgt>
                                        </p:tgtEl>
                                        <p:attrNameLst>
                                          <p:attrName>ppt_x</p:attrName>
                                          <p:attrName>ppt_y</p:attrName>
                                        </p:attrNameLst>
                                      </p:cBhvr>
                                      <p:rCtr x="6233" y="23"/>
                                    </p:animMotion>
                                  </p:childTnLst>
                                </p:cTn>
                              </p:par>
                              <p:par>
                                <p:cTn id="203" presetID="0" presetClass="path" presetSubtype="0" accel="50000" decel="50000" fill="hold" nodeType="withEffect">
                                  <p:stCondLst>
                                    <p:cond delay="0"/>
                                  </p:stCondLst>
                                  <p:childTnLst>
                                    <p:animMotion origin="layout" path="M 3.33333E-6 0.00069 L 0.03281 -0.07454 " pathEditMode="relative" rAng="0" ptsTypes="AA">
                                      <p:cBhvr>
                                        <p:cTn id="204" dur="1750" fill="hold"/>
                                        <p:tgtEl>
                                          <p:spTgt spid="4">
                                            <p:txEl>
                                              <p:pRg st="7" end="7"/>
                                            </p:txEl>
                                          </p:spTgt>
                                        </p:tgtEl>
                                        <p:attrNameLst>
                                          <p:attrName>ppt_x</p:attrName>
                                          <p:attrName>ppt_y</p:attrName>
                                        </p:attrNameLst>
                                      </p:cBhvr>
                                      <p:rCtr x="1632" y="-3773"/>
                                    </p:animMotion>
                                  </p:childTnLst>
                                </p:cTn>
                              </p:par>
                              <p:par>
                                <p:cTn id="205" presetID="0" presetClass="path" presetSubtype="0" accel="50000" decel="50000" fill="hold" nodeType="withEffect">
                                  <p:stCondLst>
                                    <p:cond delay="0"/>
                                  </p:stCondLst>
                                  <p:childTnLst>
                                    <p:animMotion origin="layout" path="M 2.22222E-6 0.00069 L 0.08507 -0.14607 " pathEditMode="relative" rAng="0" ptsTypes="AA">
                                      <p:cBhvr>
                                        <p:cTn id="206" dur="1750" fill="hold"/>
                                        <p:tgtEl>
                                          <p:spTgt spid="4">
                                            <p:txEl>
                                              <p:pRg st="8" end="8"/>
                                            </p:txEl>
                                          </p:spTgt>
                                        </p:tgtEl>
                                        <p:attrNameLst>
                                          <p:attrName>ppt_x</p:attrName>
                                          <p:attrName>ppt_y</p:attrName>
                                        </p:attrNameLst>
                                      </p:cBhvr>
                                      <p:rCtr x="4253" y="-7338"/>
                                    </p:animMotion>
                                  </p:childTnLst>
                                </p:cTn>
                              </p:par>
                              <p:par>
                                <p:cTn id="207" presetID="0" presetClass="path" presetSubtype="0" accel="50000" decel="50000" fill="hold" nodeType="withEffect">
                                  <p:stCondLst>
                                    <p:cond delay="0"/>
                                  </p:stCondLst>
                                  <p:childTnLst>
                                    <p:animMotion origin="layout" path="M 1.94444E-6 0.00046 L 0.03073 -0.21898 " pathEditMode="relative" rAng="0" ptsTypes="AA">
                                      <p:cBhvr>
                                        <p:cTn id="208" dur="1750" fill="hold"/>
                                        <p:tgtEl>
                                          <p:spTgt spid="4">
                                            <p:txEl>
                                              <p:pRg st="9" end="9"/>
                                            </p:txEl>
                                          </p:spTgt>
                                        </p:tgtEl>
                                        <p:attrNameLst>
                                          <p:attrName>ppt_x</p:attrName>
                                          <p:attrName>ppt_y</p:attrName>
                                        </p:attrNameLst>
                                      </p:cBhvr>
                                      <p:rCtr x="1528" y="-10972"/>
                                    </p:animMotion>
                                  </p:childTnLst>
                                </p:cTn>
                              </p:par>
                              <p:par>
                                <p:cTn id="209" presetID="0" presetClass="path" presetSubtype="0" accel="50000" decel="50000" fill="hold" nodeType="withEffect">
                                  <p:stCondLst>
                                    <p:cond delay="0"/>
                                  </p:stCondLst>
                                  <p:childTnLst>
                                    <p:animMotion origin="layout" path="M -8.33333E-7 0.00069 L 0.05 -0.2926 " pathEditMode="relative" rAng="0" ptsTypes="AA">
                                      <p:cBhvr>
                                        <p:cTn id="210" dur="1750" fill="hold"/>
                                        <p:tgtEl>
                                          <p:spTgt spid="4">
                                            <p:txEl>
                                              <p:pRg st="10" end="10"/>
                                            </p:txEl>
                                          </p:spTgt>
                                        </p:tgtEl>
                                        <p:attrNameLst>
                                          <p:attrName>ppt_x</p:attrName>
                                          <p:attrName>ppt_y</p:attrName>
                                        </p:attrNameLst>
                                      </p:cBhvr>
                                      <p:rCtr x="2500" y="-14676"/>
                                    </p:animMotion>
                                  </p:childTnLst>
                                </p:cTn>
                              </p:par>
                              <p:par>
                                <p:cTn id="211" presetID="0" presetClass="path" presetSubtype="0" accel="50000" decel="50000" fill="hold" nodeType="withEffect">
                                  <p:stCondLst>
                                    <p:cond delay="0"/>
                                  </p:stCondLst>
                                  <p:childTnLst>
                                    <p:animMotion origin="layout" path="M 0 0.00092 L 0.04375 -0.36598 " pathEditMode="relative" rAng="0" ptsTypes="AA">
                                      <p:cBhvr>
                                        <p:cTn id="212" dur="1750" fill="hold"/>
                                        <p:tgtEl>
                                          <p:spTgt spid="4">
                                            <p:txEl>
                                              <p:pRg st="11" end="11"/>
                                            </p:txEl>
                                          </p:spTgt>
                                        </p:tgtEl>
                                        <p:attrNameLst>
                                          <p:attrName>ppt_x</p:attrName>
                                          <p:attrName>ppt_y</p:attrName>
                                        </p:attrNameLst>
                                      </p:cBhvr>
                                      <p:rCtr x="2187" y="-18356"/>
                                    </p:animMotion>
                                  </p:childTnLst>
                                </p:cTn>
                              </p:par>
                              <p:par>
                                <p:cTn id="213" presetID="0" presetClass="path" presetSubtype="0" accel="50000" decel="50000" fill="hold" nodeType="withEffect">
                                  <p:stCondLst>
                                    <p:cond delay="0"/>
                                  </p:stCondLst>
                                  <p:childTnLst>
                                    <p:animMotion origin="layout" path="M 1.38889E-6 0.00092 L 0.06632 -0.43936 " pathEditMode="relative" rAng="0" ptsTypes="AA">
                                      <p:cBhvr>
                                        <p:cTn id="214" dur="1750" fill="hold"/>
                                        <p:tgtEl>
                                          <p:spTgt spid="4">
                                            <p:txEl>
                                              <p:pRg st="12" end="12"/>
                                            </p:txEl>
                                          </p:spTgt>
                                        </p:tgtEl>
                                        <p:attrNameLst>
                                          <p:attrName>ppt_x</p:attrName>
                                          <p:attrName>ppt_y</p:attrName>
                                        </p:attrNameLst>
                                      </p:cBhvr>
                                      <p:rCtr x="3316" y="-2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P spid="5" grpId="0"/>
      <p:bldP spid="5" grpId="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1A54-C3EF-4CAD-9A85-98D18DE674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C015F0-8D2F-4207-917D-2843378701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9513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9259" y="307889"/>
            <a:ext cx="8454043"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deem the present occasion sufficiently important and solemn to justify me in expressing to my fellow-citizens a profound reverence for the Christian religion and a thorough conviction that sound morals, religious liberty, and a just sense of religious responsibility are essentially connected with all true and lasting happiness; ….”</a:t>
            </a:r>
          </a:p>
        </p:txBody>
      </p:sp>
      <p:sp>
        <p:nvSpPr>
          <p:cNvPr id="3" name="Rectangle 2">
            <a:extLst>
              <a:ext uri="{FF2B5EF4-FFF2-40B4-BE49-F238E27FC236}">
                <a16:creationId xmlns:a16="http://schemas.microsoft.com/office/drawing/2014/main" id="{45DA640D-1DD0-4B76-AF13-EE5C9E8A51D1}"/>
              </a:ext>
            </a:extLst>
          </p:cNvPr>
          <p:cNvSpPr txBox="1">
            <a:spLocks noChangeArrowheads="1"/>
          </p:cNvSpPr>
          <p:nvPr/>
        </p:nvSpPr>
        <p:spPr bwMode="auto">
          <a:xfrm>
            <a:off x="480720" y="3242611"/>
            <a:ext cx="8171503" cy="237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true and lasting happiness: </a:t>
            </a:r>
          </a:p>
          <a:p>
            <a:pPr algn="l"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sound morals</a:t>
            </a:r>
          </a:p>
          <a:p>
            <a:pPr algn="l"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religious liberty</a:t>
            </a:r>
          </a:p>
          <a:p>
            <a:pPr algn="l"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sense of religious responsibility</a:t>
            </a:r>
          </a:p>
        </p:txBody>
      </p:sp>
      <p:sp>
        <p:nvSpPr>
          <p:cNvPr id="4" name="Rectangle 2">
            <a:extLst>
              <a:ext uri="{FF2B5EF4-FFF2-40B4-BE49-F238E27FC236}">
                <a16:creationId xmlns:a16="http://schemas.microsoft.com/office/drawing/2014/main" id="{552BA6D7-A140-45F6-92B9-07CDFC3C1C19}"/>
              </a:ext>
            </a:extLst>
          </p:cNvPr>
          <p:cNvSpPr txBox="1">
            <a:spLocks noChangeArrowheads="1"/>
          </p:cNvSpPr>
          <p:nvPr/>
        </p:nvSpPr>
        <p:spPr bwMode="auto">
          <a:xfrm>
            <a:off x="4653098" y="5126494"/>
            <a:ext cx="375023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true and lasting</a:t>
            </a:r>
          </a:p>
        </p:txBody>
      </p:sp>
      <p:sp>
        <p:nvSpPr>
          <p:cNvPr id="5" name="Rectangle 2">
            <a:extLst>
              <a:ext uri="{FF2B5EF4-FFF2-40B4-BE49-F238E27FC236}">
                <a16:creationId xmlns:a16="http://schemas.microsoft.com/office/drawing/2014/main" id="{84C03D58-573D-47D3-B120-5A03FC8BE8ED}"/>
              </a:ext>
            </a:extLst>
          </p:cNvPr>
          <p:cNvSpPr txBox="1">
            <a:spLocks noChangeArrowheads="1"/>
          </p:cNvSpPr>
          <p:nvPr/>
        </p:nvSpPr>
        <p:spPr bwMode="auto">
          <a:xfrm>
            <a:off x="2796007" y="5823826"/>
            <a:ext cx="2634863" cy="73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happiness;</a:t>
            </a:r>
          </a:p>
        </p:txBody>
      </p:sp>
      <p:sp>
        <p:nvSpPr>
          <p:cNvPr id="6" name="Rectangle 2">
            <a:extLst>
              <a:ext uri="{FF2B5EF4-FFF2-40B4-BE49-F238E27FC236}">
                <a16:creationId xmlns:a16="http://schemas.microsoft.com/office/drawing/2014/main" id="{9AA89B6E-A22A-41DA-B5D2-F7C6A7322430}"/>
              </a:ext>
            </a:extLst>
          </p:cNvPr>
          <p:cNvSpPr txBox="1">
            <a:spLocks noChangeArrowheads="1"/>
          </p:cNvSpPr>
          <p:nvPr/>
        </p:nvSpPr>
        <p:spPr bwMode="auto">
          <a:xfrm>
            <a:off x="3470918" y="3394183"/>
            <a:ext cx="3356150" cy="71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sound morals</a:t>
            </a:r>
          </a:p>
        </p:txBody>
      </p:sp>
      <p:sp>
        <p:nvSpPr>
          <p:cNvPr id="7" name="Rectangle 2">
            <a:extLst>
              <a:ext uri="{FF2B5EF4-FFF2-40B4-BE49-F238E27FC236}">
                <a16:creationId xmlns:a16="http://schemas.microsoft.com/office/drawing/2014/main" id="{0BECDC86-79BB-4978-8D4E-04ED14B72D19}"/>
              </a:ext>
            </a:extLst>
          </p:cNvPr>
          <p:cNvSpPr txBox="1">
            <a:spLocks noChangeArrowheads="1"/>
          </p:cNvSpPr>
          <p:nvPr/>
        </p:nvSpPr>
        <p:spPr bwMode="auto">
          <a:xfrm>
            <a:off x="6587641" y="3401326"/>
            <a:ext cx="2283169"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religious</a:t>
            </a:r>
          </a:p>
        </p:txBody>
      </p:sp>
      <p:sp>
        <p:nvSpPr>
          <p:cNvPr id="8" name="Rectangle 2">
            <a:extLst>
              <a:ext uri="{FF2B5EF4-FFF2-40B4-BE49-F238E27FC236}">
                <a16:creationId xmlns:a16="http://schemas.microsoft.com/office/drawing/2014/main" id="{1753FAA8-D577-47CF-B940-B84B7076C53E}"/>
              </a:ext>
            </a:extLst>
          </p:cNvPr>
          <p:cNvSpPr txBox="1">
            <a:spLocks noChangeArrowheads="1"/>
          </p:cNvSpPr>
          <p:nvPr/>
        </p:nvSpPr>
        <p:spPr bwMode="auto">
          <a:xfrm>
            <a:off x="650238" y="4011148"/>
            <a:ext cx="1678074"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liberty</a:t>
            </a:r>
          </a:p>
        </p:txBody>
      </p:sp>
      <p:sp>
        <p:nvSpPr>
          <p:cNvPr id="9" name="Rectangle 2">
            <a:extLst>
              <a:ext uri="{FF2B5EF4-FFF2-40B4-BE49-F238E27FC236}">
                <a16:creationId xmlns:a16="http://schemas.microsoft.com/office/drawing/2014/main" id="{950D4C16-C193-4632-A19D-8B6717D252B1}"/>
              </a:ext>
            </a:extLst>
          </p:cNvPr>
          <p:cNvSpPr txBox="1">
            <a:spLocks noChangeArrowheads="1"/>
          </p:cNvSpPr>
          <p:nvPr/>
        </p:nvSpPr>
        <p:spPr bwMode="auto">
          <a:xfrm>
            <a:off x="4458561" y="4008767"/>
            <a:ext cx="3938953"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sense of religious</a:t>
            </a:r>
          </a:p>
        </p:txBody>
      </p:sp>
      <p:sp>
        <p:nvSpPr>
          <p:cNvPr id="10" name="Rectangle 2">
            <a:extLst>
              <a:ext uri="{FF2B5EF4-FFF2-40B4-BE49-F238E27FC236}">
                <a16:creationId xmlns:a16="http://schemas.microsoft.com/office/drawing/2014/main" id="{77058B02-4FB5-4E15-AC2F-EC0C0FF162DE}"/>
              </a:ext>
            </a:extLst>
          </p:cNvPr>
          <p:cNvSpPr txBox="1">
            <a:spLocks noChangeArrowheads="1"/>
          </p:cNvSpPr>
          <p:nvPr/>
        </p:nvSpPr>
        <p:spPr bwMode="auto">
          <a:xfrm>
            <a:off x="1331560" y="4620970"/>
            <a:ext cx="3235569"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responsibility</a:t>
            </a:r>
          </a:p>
        </p:txBody>
      </p:sp>
    </p:spTree>
    <p:extLst>
      <p:ext uri="{BB962C8B-B14F-4D97-AF65-F5344CB8AC3E}">
        <p14:creationId xmlns:p14="http://schemas.microsoft.com/office/powerpoint/2010/main" val="1023054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2"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childTnLst>
                                </p:cTn>
                              </p:par>
                              <p:par>
                                <p:cTn id="15" presetID="10" presetClass="entr" presetSubtype="0" fill="hold" grpId="2"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childTnLst>
                                </p:cTn>
                              </p:par>
                              <p:par>
                                <p:cTn id="18" presetID="10" presetClass="entr" presetSubtype="0" fill="hold" grpId="2"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
                                        <p:tgtEl>
                                          <p:spTgt spid="6"/>
                                        </p:tgtEl>
                                      </p:cBhvr>
                                    </p:animEffect>
                                  </p:childTnLst>
                                </p:cTn>
                              </p:par>
                              <p:par>
                                <p:cTn id="21" presetID="10" presetClass="entr" presetSubtype="0" fill="hold" grpId="2"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childTnLst>
                                </p:cTn>
                              </p:par>
                              <p:par>
                                <p:cTn id="24" presetID="10" presetClass="entr" presetSubtype="0" fill="hold" grpId="2"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par>
                                <p:cTn id="27" presetID="10" presetClass="entr" presetSubtype="0" fill="hold" grpId="2"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
                                        <p:tgtEl>
                                          <p:spTgt spid="9"/>
                                        </p:tgtEl>
                                      </p:cBhvr>
                                    </p:animEffect>
                                  </p:childTnLst>
                                </p:cTn>
                              </p:par>
                              <p:par>
                                <p:cTn id="30" presetID="10" presetClass="entr" presetSubtype="0" fill="hold" grpId="2"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
                                        <p:tgtEl>
                                          <p:spTgt spid="10"/>
                                        </p:tgtEl>
                                      </p:cBhvr>
                                    </p:animEffect>
                                  </p:childTnLst>
                                </p:cTn>
                              </p:par>
                              <p:par>
                                <p:cTn id="33" presetID="0" presetClass="path" presetSubtype="0" accel="50000" decel="50000" fill="hold" grpId="0" nodeType="withEffect">
                                  <p:stCondLst>
                                    <p:cond delay="0"/>
                                  </p:stCondLst>
                                  <p:childTnLst>
                                    <p:animMotion origin="layout" path="M 1.11111E-6 -3.7037E-7 L -0.47049 -0.30162 " pathEditMode="relative" rAng="0" ptsTypes="AA">
                                      <p:cBhvr>
                                        <p:cTn id="34" dur="2000" fill="hold"/>
                                        <p:tgtEl>
                                          <p:spTgt spid="4"/>
                                        </p:tgtEl>
                                        <p:attrNameLst>
                                          <p:attrName>ppt_x</p:attrName>
                                          <p:attrName>ppt_y</p:attrName>
                                        </p:attrNameLst>
                                      </p:cBhvr>
                                      <p:rCtr x="-23524" y="-15093"/>
                                    </p:animMotion>
                                  </p:childTnLst>
                                </p:cTn>
                              </p:par>
                              <p:par>
                                <p:cTn id="35" presetID="0" presetClass="path" presetSubtype="0" accel="50000" decel="50000" fill="hold" grpId="0" nodeType="withEffect">
                                  <p:stCondLst>
                                    <p:cond delay="0"/>
                                  </p:stCondLst>
                                  <p:childTnLst>
                                    <p:animMotion origin="layout" path="M 3.61111E-6 2.22222E-6 L 0.11111 -0.39005 " pathEditMode="relative" rAng="0" ptsTypes="AA">
                                      <p:cBhvr>
                                        <p:cTn id="36" dur="2000" fill="hold"/>
                                        <p:tgtEl>
                                          <p:spTgt spid="5"/>
                                        </p:tgtEl>
                                        <p:attrNameLst>
                                          <p:attrName>ppt_x</p:attrName>
                                          <p:attrName>ppt_y</p:attrName>
                                        </p:attrNameLst>
                                      </p:cBhvr>
                                      <p:rCtr x="5556" y="-19514"/>
                                    </p:animMotion>
                                  </p:childTnLst>
                                </p:cTn>
                              </p:par>
                              <p:par>
                                <p:cTn id="37" presetID="0" presetClass="path" presetSubtype="0" accel="50000" decel="50000" fill="hold" grpId="0" nodeType="withEffect">
                                  <p:stCondLst>
                                    <p:cond delay="0"/>
                                  </p:stCondLst>
                                  <p:childTnLst>
                                    <p:animMotion origin="layout" path="M -8.33333E-7 7.40741E-7 L -0.19844 0.05463 " pathEditMode="relative" rAng="0" ptsTypes="AA">
                                      <p:cBhvr>
                                        <p:cTn id="38" dur="2000" fill="hold"/>
                                        <p:tgtEl>
                                          <p:spTgt spid="6"/>
                                        </p:tgtEl>
                                        <p:attrNameLst>
                                          <p:attrName>ppt_x</p:attrName>
                                          <p:attrName>ppt_y</p:attrName>
                                        </p:attrNameLst>
                                      </p:cBhvr>
                                      <p:rCtr x="-9931" y="2731"/>
                                    </p:animMotion>
                                  </p:childTnLst>
                                </p:cTn>
                              </p:par>
                              <p:par>
                                <p:cTn id="39" presetID="0" presetClass="path" presetSubtype="0" accel="50000" decel="50000" fill="hold" grpId="0" nodeType="withEffect">
                                  <p:stCondLst>
                                    <p:cond delay="0"/>
                                  </p:stCondLst>
                                  <p:childTnLst>
                                    <p:animMotion origin="layout" path="M -2.5E-6 -2.22222E-6 L -0.5375 0.14306 " pathEditMode="relative" rAng="0" ptsTypes="AA">
                                      <p:cBhvr>
                                        <p:cTn id="40" dur="2000" fill="hold"/>
                                        <p:tgtEl>
                                          <p:spTgt spid="7"/>
                                        </p:tgtEl>
                                        <p:attrNameLst>
                                          <p:attrName>ppt_x</p:attrName>
                                          <p:attrName>ppt_y</p:attrName>
                                        </p:attrNameLst>
                                      </p:cBhvr>
                                      <p:rCtr x="-26875" y="7153"/>
                                    </p:animMotion>
                                  </p:childTnLst>
                                </p:cTn>
                              </p:par>
                              <p:par>
                                <p:cTn id="41" presetID="0" presetClass="path" presetSubtype="0" accel="50000" decel="50000" fill="hold" grpId="0" nodeType="withEffect">
                                  <p:stCondLst>
                                    <p:cond delay="0"/>
                                  </p:stCondLst>
                                  <p:childTnLst>
                                    <p:animMotion origin="layout" path="M 2.77778E-6 -1.11111E-6 L 0.33107 0.05509 " pathEditMode="relative" rAng="0" ptsTypes="AA">
                                      <p:cBhvr>
                                        <p:cTn id="42" dur="2000" fill="hold"/>
                                        <p:tgtEl>
                                          <p:spTgt spid="8"/>
                                        </p:tgtEl>
                                        <p:attrNameLst>
                                          <p:attrName>ppt_x</p:attrName>
                                          <p:attrName>ppt_y</p:attrName>
                                        </p:attrNameLst>
                                      </p:cBhvr>
                                      <p:rCtr x="16545" y="2755"/>
                                    </p:animMotion>
                                  </p:childTnLst>
                                </p:cTn>
                              </p:par>
                              <p:par>
                                <p:cTn id="43" presetID="0" presetClass="path" presetSubtype="0" accel="50000" decel="50000" fill="hold" grpId="0" nodeType="withEffect">
                                  <p:stCondLst>
                                    <p:cond delay="0"/>
                                  </p:stCondLst>
                                  <p:childTnLst>
                                    <p:animMotion origin="layout" path="M -1.38889E-6 1.85185E-6 L -0.29444 0.14352 " pathEditMode="relative" rAng="0" ptsTypes="AA">
                                      <p:cBhvr>
                                        <p:cTn id="44" dur="2000" fill="hold"/>
                                        <p:tgtEl>
                                          <p:spTgt spid="9"/>
                                        </p:tgtEl>
                                        <p:attrNameLst>
                                          <p:attrName>ppt_x</p:attrName>
                                          <p:attrName>ppt_y</p:attrName>
                                        </p:attrNameLst>
                                      </p:cBhvr>
                                      <p:rCtr x="-14722" y="7176"/>
                                    </p:animMotion>
                                  </p:childTnLst>
                                </p:cTn>
                              </p:par>
                              <p:par>
                                <p:cTn id="45" presetID="0" presetClass="path" presetSubtype="0" accel="50000" decel="50000" fill="hold" grpId="0" nodeType="withEffect">
                                  <p:stCondLst>
                                    <p:cond delay="0"/>
                                  </p:stCondLst>
                                  <p:childTnLst>
                                    <p:animMotion origin="layout" path="M 5.55556E-7 1.11022E-16 L 0.45469 0.05486 " pathEditMode="relative" rAng="0" ptsTypes="AA">
                                      <p:cBhvr>
                                        <p:cTn id="46" dur="2000" fill="hold"/>
                                        <p:tgtEl>
                                          <p:spTgt spid="10"/>
                                        </p:tgtEl>
                                        <p:attrNameLst>
                                          <p:attrName>ppt_x</p:attrName>
                                          <p:attrName>ppt_y</p:attrName>
                                        </p:attrNameLst>
                                      </p:cBhvr>
                                      <p:rCtr x="22726" y="2731"/>
                                    </p:animMotion>
                                  </p:childTnLst>
                                </p:cTn>
                              </p:par>
                              <p:par>
                                <p:cTn id="47" presetID="10" presetClass="exit" presetSubtype="0" fill="hold" grpId="1" nodeType="withEffect">
                                  <p:stCondLst>
                                    <p:cond delay="0"/>
                                  </p:stCondLst>
                                  <p:childTnLst>
                                    <p:animEffect transition="out" filter="fade">
                                      <p:cBhvr>
                                        <p:cTn id="48" dur="1250"/>
                                        <p:tgtEl>
                                          <p:spTgt spid="3074"/>
                                        </p:tgtEl>
                                      </p:cBhvr>
                                    </p:animEffect>
                                    <p:set>
                                      <p:cBhvr>
                                        <p:cTn id="49" dur="1" fill="hold">
                                          <p:stCondLst>
                                            <p:cond delay="1249"/>
                                          </p:stCondLst>
                                        </p:cTn>
                                        <p:tgtEl>
                                          <p:spTgt spid="3074"/>
                                        </p:tgtEl>
                                        <p:attrNameLst>
                                          <p:attrName>style.visibility</p:attrName>
                                        </p:attrNameLst>
                                      </p:cBhvr>
                                      <p:to>
                                        <p:strVal val="hidden"/>
                                      </p:to>
                                    </p:se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xit" presetSubtype="0" fill="hold" grpId="1"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6FAEF1-9B2C-4A5E-B53B-C77B0C8DC8B3}"/>
              </a:ext>
            </a:extLst>
          </p:cNvPr>
          <p:cNvSpPr txBox="1">
            <a:spLocks/>
          </p:cNvSpPr>
          <p:nvPr/>
        </p:nvSpPr>
        <p:spPr>
          <a:xfrm>
            <a:off x="1475920" y="4489677"/>
            <a:ext cx="74748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unite in fervently commending</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and to that good Being who has blessed us by the gifts of civil and religious freedom, who watched over and prospered the labors of our fathers and has hitherto preserved to us institutions far exceeding in excellence those of any other people, let us unite in fervently commending every interest of our beloved country in all future time."</a:t>
            </a:r>
          </a:p>
        </p:txBody>
      </p:sp>
    </p:spTree>
    <p:extLst>
      <p:ext uri="{BB962C8B-B14F-4D97-AF65-F5344CB8AC3E}">
        <p14:creationId xmlns:p14="http://schemas.microsoft.com/office/powerpoint/2010/main" val="820469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8" presetClass="emph" presetSubtype="0" fill="hold" grpId="1" nodeType="withEffect">
                                  <p:stCondLst>
                                    <p:cond delay="0"/>
                                  </p:stCondLst>
                                  <p:childTnLst>
                                    <p:set>
                                      <p:cBhvr override="childStyle">
                                        <p:cTn id="17"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6B76F70-FA1C-4D8A-ACE1-D0F96B63E12A}"/>
              </a:ext>
            </a:extLst>
          </p:cNvPr>
          <p:cNvSpPr>
            <a:spLocks noGrp="1" noChangeArrowheads="1"/>
          </p:cNvSpPr>
          <p:nvPr>
            <p:ph type="title"/>
          </p:nvPr>
        </p:nvSpPr>
        <p:spPr>
          <a:xfrm>
            <a:off x="274320" y="274638"/>
            <a:ext cx="841248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Therefore I exhort first of all that supplications, prayers, intercessions, and giving of thanks be made for all men, for kings and all who are in authority, that we may lead a quiet and peaceable life in all godliness and reverence. For this is good and acceptable in the sight of God our Savior, who desires all men to be saved and to come to the knowledge    of the truth</a:t>
            </a:r>
            <a:r>
              <a:rPr lang="en-US" altLang="en-US" sz="36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2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24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24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24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2:1-4 </a:t>
            </a:r>
          </a:p>
        </p:txBody>
      </p:sp>
    </p:spTree>
    <p:extLst>
      <p:ext uri="{BB962C8B-B14F-4D97-AF65-F5344CB8AC3E}">
        <p14:creationId xmlns:p14="http://schemas.microsoft.com/office/powerpoint/2010/main" val="138936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1788" y="1452618"/>
            <a:ext cx="7433927" cy="43583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believe and I say it is true Democratic feeling, that all the measures of the Government are directed to the purpose of making the rich richer and    the poor poorer.”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542519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2816" y="1469454"/>
            <a:ext cx="8229600" cy="369995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 is nothing more corrupting, nothing more destructive of the noblest and finest feelings of our nature, than the exercise of unlimited power.”</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34764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4573</TotalTime>
  <Words>1227</Words>
  <Application>Microsoft Office PowerPoint</Application>
  <PresentationFormat>On-screen Show (4:3)</PresentationFormat>
  <Paragraphs>77</Paragraphs>
  <Slides>45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Franklin Gothic Demi</vt:lpstr>
      <vt:lpstr>Calibri</vt:lpstr>
      <vt:lpstr>Arial</vt:lpstr>
      <vt:lpstr>Default Design</vt:lpstr>
      <vt:lpstr>PowerPoint Presentation</vt:lpstr>
      <vt:lpstr>PowerPoint Presentation</vt:lpstr>
      <vt:lpstr>9. William Henry Harrison (1841) </vt:lpstr>
      <vt:lpstr>"We admit of no government by divine right, believing that so far as power is concerned the Beneficent Creator has made no distinction amongst men; that all are upon an equality, and that the only legitimate right to govern is an express grant of power from the governed."</vt:lpstr>
      <vt:lpstr>"I deem the present occasion sufficiently important and solemn to justify me in expressing to my fellow-citizens a profound reverence for the Christian religion and a thorough conviction that sound morals, religious liberty, and a just sense of religious responsibility are essentially connected with all true and lasting happiness; ….”</vt:lpstr>
      <vt:lpstr>… and to that good Being who has blessed us by the gifts of civil and religious freedom, who watched over and prospered the labors of our fathers and has hitherto preserved to us institutions far exceeding in excellence those of any other people, let us unite in fervently commending every interest of our beloved country in all future time."</vt:lpstr>
      <vt:lpstr>Therefore I exhort first of all that supplications, prayers, intercessions, and giving of thanks be made for all men, for kings and all who are in authority, that we may lead a quiet and peaceable life in all godliness and reverence. For this is good and acceptable in the sight of God our Savior, who desires all men to be saved and to come to the knowledge    of the truth. — 1st  Timothy 2:1-4 </vt:lpstr>
      <vt:lpstr>“I believe and I say it is true Democratic feeling, that all the measures of the Government are directed to the purpose of making the rich richer and    the poor poorer.” </vt:lpstr>
      <vt:lpstr>“There is nothing more corrupting, nothing more destructive of the noblest and finest feelings of our nature, than the exercise of unlimited power.”</vt:lpstr>
      <vt:lpstr>“Conscience, that vicegerent of God in the human heart, whose "still small voice" the loudest revelry cannot drown.”</vt:lpstr>
      <vt:lpstr>Your ears shall hear a               word behind you, saying,                      "This is the way, walk in it," Whenever you turn to the right hand or whenever you turn            to the left. — Isaiah 30:21  </vt:lpstr>
      <vt:lpstr>“The strongest of all governments is that which is most free.”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John Tyler (1841-1845)</vt:lpstr>
      <vt:lpstr>“Let it be henceforth proclaimed to the world that man's conscience was created free; that he is no longer accountable to his fellow man for his religious opinions, being responsible therefore only to his God.” </vt:lpstr>
      <vt:lpstr>“The United States have adventured upon a great and noble experiment, which is believed to have been hazarded in the absence of all previous precedent - that of total separation of Church and State. No religious establishment by law exists among us. The conscience is left free from all restraint and each is permitted to worship his Maker after   his own judgement.”</vt:lpstr>
      <vt:lpstr>“. . . The offices of the Government are open alike to all. No tithes are levied to support an established Hierarchy, nor is the fallible judgment of man set up as the sure and infallible creed of faith. . . . Such is the great experiment which we have tried, and . . . our system of free government would be imperfect without it.”</vt:lpstr>
      <vt:lpstr>“Our form of government            can no longer be considered an experiment in politics. Crowned with success, it stands forth an example to the world and exhibits the proudest triumph of reason and philosophy.”</vt:lpstr>
      <vt:lpstr>“If we find ourselves increasing beyond example in numbers, in strength, in wealth, in knowledge, in everything which promotes human and social happiness, let us ever remember our dependence for all these on the protection and merciful dispensations of Divine Providence.”</vt:lpstr>
      <vt:lpstr>And we know that all things work together for good to those who love God, to those who are the called according to His purpose.   — Romans 8:28  </vt:lpstr>
      <vt:lpstr>PowerPoint Presentation</vt:lpstr>
      <vt:lpstr>X</vt:lpstr>
      <vt:lpstr>PowerPoint Presentation</vt:lpstr>
      <vt:lpstr>11. James K. Polk (1845-1849)</vt:lpstr>
      <vt:lpstr>“Under the blessings of Divine Providence ... It becomes us in humility to make our devout acknowledgments to the Supreme Ruler of the Universe for the inestimable civil and religious blessings with which we are favored.”</vt:lpstr>
      <vt:lpstr>“Under the benignant providence of Almighty God the representatives of the States and of the people are again brought together to deliberate for the public good. The gratitude of the nation to the sovereign arbiter of all human events should be commensurate with the boundless blessings which we enjoy. Peace, plenty, and contentment reign throughout our borders, and our beloved country presents a sublime moral spectacle to the world.”</vt:lpstr>
      <vt:lpstr>“Thank God, under our Constitution there was no connection between Church and State, and that in my action as President of the United States           I recognized no distinction of creeds in my appointments office.”</vt:lpstr>
      <vt:lpstr>“There are four great        measures for my administration    - a reduction of tariff, an independent treasury, settlement of the Oregon boundary and acquisition of California.”</vt:lpstr>
      <vt:lpstr>“There is more selfishness and  less principle among members     of Congress than I had any conception of, before I became President of the U.S.”</vt:lpstr>
      <vt:lpstr>“The passion for office among members of Congress is very great, if not absolutely disreputable, and greatly embarrasses the operations of the Government. They create offices by their own votes and then seek to fill them themselves.”</vt:lpstr>
      <vt:lpstr>"Woe to you lawyers! For you have taken away the key of knowledge. You did not enter in yourselves, and those who were entering in you hindered."              — Luke 11:52  </vt:lpstr>
      <vt:lpstr>PowerPoint Presentation</vt:lpstr>
      <vt:lpstr>PowerPoint Presentation</vt:lpstr>
      <vt:lpstr>PowerPoint Presentation</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342</cp:revision>
  <dcterms:created xsi:type="dcterms:W3CDTF">2014-04-12T23:55:49Z</dcterms:created>
  <dcterms:modified xsi:type="dcterms:W3CDTF">2018-06-26T18:31:25Z</dcterms:modified>
</cp:coreProperties>
</file>