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537" r:id="rId2"/>
    <p:sldId id="538" r:id="rId3"/>
    <p:sldId id="539" r:id="rId4"/>
    <p:sldId id="555" r:id="rId5"/>
    <p:sldId id="556" r:id="rId6"/>
    <p:sldId id="597" r:id="rId7"/>
    <p:sldId id="557" r:id="rId8"/>
    <p:sldId id="578" r:id="rId9"/>
    <p:sldId id="558" r:id="rId10"/>
    <p:sldId id="559" r:id="rId11"/>
    <p:sldId id="579" r:id="rId12"/>
    <p:sldId id="560" r:id="rId13"/>
    <p:sldId id="581" r:id="rId14"/>
    <p:sldId id="580" r:id="rId15"/>
    <p:sldId id="561" r:id="rId16"/>
    <p:sldId id="562" r:id="rId17"/>
    <p:sldId id="563" r:id="rId18"/>
    <p:sldId id="582" r:id="rId19"/>
    <p:sldId id="564" r:id="rId20"/>
    <p:sldId id="583" r:id="rId21"/>
    <p:sldId id="606" r:id="rId22"/>
    <p:sldId id="608" r:id="rId23"/>
    <p:sldId id="610" r:id="rId24"/>
    <p:sldId id="611" r:id="rId25"/>
    <p:sldId id="607" r:id="rId26"/>
    <p:sldId id="614" r:id="rId27"/>
    <p:sldId id="604" r:id="rId28"/>
    <p:sldId id="605" r:id="rId29"/>
    <p:sldId id="603" r:id="rId30"/>
    <p:sldId id="612" r:id="rId31"/>
    <p:sldId id="613" r:id="rId32"/>
    <p:sldId id="619" r:id="rId33"/>
    <p:sldId id="600" r:id="rId34"/>
    <p:sldId id="618" r:id="rId35"/>
    <p:sldId id="617" r:id="rId36"/>
    <p:sldId id="616" r:id="rId37"/>
    <p:sldId id="615" r:id="rId38"/>
    <p:sldId id="638" r:id="rId39"/>
    <p:sldId id="598" r:id="rId40"/>
    <p:sldId id="601" r:id="rId41"/>
    <p:sldId id="602" r:id="rId42"/>
    <p:sldId id="565" r:id="rId43"/>
    <p:sldId id="566" r:id="rId44"/>
    <p:sldId id="567" r:id="rId45"/>
    <p:sldId id="568" r:id="rId46"/>
    <p:sldId id="584" r:id="rId47"/>
    <p:sldId id="569" r:id="rId48"/>
    <p:sldId id="570" r:id="rId49"/>
    <p:sldId id="571" r:id="rId50"/>
    <p:sldId id="585" r:id="rId51"/>
    <p:sldId id="572" r:id="rId52"/>
    <p:sldId id="573" r:id="rId53"/>
    <p:sldId id="574" r:id="rId54"/>
    <p:sldId id="575" r:id="rId55"/>
    <p:sldId id="586" r:id="rId56"/>
    <p:sldId id="576" r:id="rId57"/>
    <p:sldId id="577" r:id="rId58"/>
    <p:sldId id="546" r:id="rId59"/>
    <p:sldId id="595" r:id="rId60"/>
    <p:sldId id="596" r:id="rId61"/>
    <p:sldId id="594" r:id="rId62"/>
    <p:sldId id="587" r:id="rId63"/>
    <p:sldId id="588" r:id="rId64"/>
    <p:sldId id="591" r:id="rId65"/>
    <p:sldId id="590" r:id="rId66"/>
    <p:sldId id="592" r:id="rId67"/>
    <p:sldId id="637" r:id="rId68"/>
    <p:sldId id="636" r:id="rId69"/>
    <p:sldId id="542" r:id="rId70"/>
    <p:sldId id="544" r:id="rId71"/>
    <p:sldId id="382"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00FFCC"/>
    <a:srgbClr val="66FF33"/>
    <a:srgbClr val="0066FF"/>
    <a:srgbClr val="0083E6"/>
    <a:srgbClr val="ECF3AB"/>
    <a:srgbClr val="CCECFF"/>
    <a:srgbClr val="010101"/>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7" autoAdjust="0"/>
    <p:restoredTop sz="95658" autoAdjust="0"/>
  </p:normalViewPr>
  <p:slideViewPr>
    <p:cSldViewPr snapToGrid="0">
      <p:cViewPr varScale="1">
        <p:scale>
          <a:sx n="91" d="100"/>
          <a:sy n="91" d="100"/>
        </p:scale>
        <p:origin x="1338" y="90"/>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9197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228244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2243586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84321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Grand Rapids, Michigan</a:t>
            </a:r>
          </a:p>
        </p:txBody>
      </p:sp>
      <p:sp>
        <p:nvSpPr>
          <p:cNvPr id="4" name="Slide Number Placeholder 3"/>
          <p:cNvSpPr>
            <a:spLocks noGrp="1"/>
          </p:cNvSpPr>
          <p:nvPr>
            <p:ph type="sldNum" sz="quarter" idx="5"/>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75537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Troubled times call for honest hearts</a:t>
            </a:r>
          </a:p>
        </p:txBody>
      </p:sp>
      <p:sp>
        <p:nvSpPr>
          <p:cNvPr id="4" name="Slide Number Placeholder 3"/>
          <p:cNvSpPr>
            <a:spLocks noGrp="1"/>
          </p:cNvSpPr>
          <p:nvPr>
            <p:ph type="sldNum" sz="quarter" idx="10"/>
          </p:nvPr>
        </p:nvSpPr>
        <p:spPr/>
        <p:txBody>
          <a:bodyPr/>
          <a:lstStyle/>
          <a:p>
            <a:fld id="{934C9568-E3D6-45BA-A626-EF0F78B9350D}" type="slidenum">
              <a:rPr lang="en-US" smtClean="0"/>
              <a:t>69</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71</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26190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16548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68740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72313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878605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Vail, Colorado</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295562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Billy Preston &amp; George </a:t>
            </a:r>
            <a:r>
              <a:rPr lang="en-US" dirty="0" err="1"/>
              <a:t>Hrrison</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024526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93164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eg"/><Relationship Id="rId3" Type="http://schemas.openxmlformats.org/officeDocument/2006/relationships/image" Target="../media/image6.jpg"/><Relationship Id="rId7" Type="http://schemas.openxmlformats.org/officeDocument/2006/relationships/image" Target="../media/image4.gif"/><Relationship Id="rId12" Type="http://schemas.openxmlformats.org/officeDocument/2006/relationships/image" Target="../media/image14.jpg"/><Relationship Id="rId17" Type="http://schemas.openxmlformats.org/officeDocument/2006/relationships/image" Target="../media/image20.jpg"/><Relationship Id="rId2" Type="http://schemas.openxmlformats.org/officeDocument/2006/relationships/image" Target="../media/image5.jpg"/><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3.jpg"/><Relationship Id="rId5" Type="http://schemas.openxmlformats.org/officeDocument/2006/relationships/image" Target="../media/image8.jpg"/><Relationship Id="rId15" Type="http://schemas.openxmlformats.org/officeDocument/2006/relationships/image" Target="../media/image18.jpg"/><Relationship Id="rId10" Type="http://schemas.openxmlformats.org/officeDocument/2006/relationships/image" Target="../media/image12.jpg"/><Relationship Id="rId4" Type="http://schemas.openxmlformats.org/officeDocument/2006/relationships/image" Target="../media/image7.jpg"/><Relationship Id="rId9" Type="http://schemas.openxmlformats.org/officeDocument/2006/relationships/image" Target="../media/image11.jpg"/><Relationship Id="rId14" Type="http://schemas.openxmlformats.org/officeDocument/2006/relationships/image" Target="../media/image16.jpg"/></Relationships>
</file>

<file path=ppt/slides/_rels/slide37.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14.jpg"/><Relationship Id="rId18"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4.jpeg"/><Relationship Id="rId12" Type="http://schemas.openxmlformats.org/officeDocument/2006/relationships/image" Target="../media/image13.jpg"/><Relationship Id="rId17" Type="http://schemas.openxmlformats.org/officeDocument/2006/relationships/image" Target="../media/image30.jpeg"/><Relationship Id="rId2" Type="http://schemas.openxmlformats.org/officeDocument/2006/relationships/notesSlide" Target="../notesSlides/notesSlide9.xml"/><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12.jpg"/><Relationship Id="rId5" Type="http://schemas.openxmlformats.org/officeDocument/2006/relationships/image" Target="../media/image22.jpeg"/><Relationship Id="rId15" Type="http://schemas.openxmlformats.org/officeDocument/2006/relationships/image" Target="../media/image28.jpeg"/><Relationship Id="rId10" Type="http://schemas.openxmlformats.org/officeDocument/2006/relationships/image" Target="../media/image26.jpeg"/><Relationship Id="rId19" Type="http://schemas.openxmlformats.org/officeDocument/2006/relationships/image" Target="../media/image20.jpg"/><Relationship Id="rId4" Type="http://schemas.openxmlformats.org/officeDocument/2006/relationships/image" Target="../media/image6.jpg"/><Relationship Id="rId9" Type="http://schemas.openxmlformats.org/officeDocument/2006/relationships/image" Target="../media/image25.jpeg"/><Relationship Id="rId1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43.jpg"/><Relationship Id="rId17" Type="http://schemas.openxmlformats.org/officeDocument/2006/relationships/image" Target="../media/image48.jpg"/><Relationship Id="rId2" Type="http://schemas.openxmlformats.org/officeDocument/2006/relationships/image" Target="../media/image33.jpg"/><Relationship Id="rId16"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5" Type="http://schemas.openxmlformats.org/officeDocument/2006/relationships/image" Target="../media/image4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jpg"/></Relationships>
</file>

<file path=ppt/slides/_rels/slide6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44.jp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54.jpeg"/><Relationship Id="rId17" Type="http://schemas.openxmlformats.org/officeDocument/2006/relationships/image" Target="../media/image58.jpeg"/><Relationship Id="rId2" Type="http://schemas.openxmlformats.org/officeDocument/2006/relationships/image" Target="../media/image33.jpg"/><Relationship Id="rId16"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53.jpeg"/><Relationship Id="rId5" Type="http://schemas.openxmlformats.org/officeDocument/2006/relationships/image" Target="../media/image49.jpeg"/><Relationship Id="rId15" Type="http://schemas.openxmlformats.org/officeDocument/2006/relationships/image" Target="../media/image56.jpeg"/><Relationship Id="rId10" Type="http://schemas.openxmlformats.org/officeDocument/2006/relationships/image" Target="../media/image52.jpeg"/><Relationship Id="rId4" Type="http://schemas.openxmlformats.org/officeDocument/2006/relationships/image" Target="../media/image35.jpg"/><Relationship Id="rId9" Type="http://schemas.openxmlformats.org/officeDocument/2006/relationships/image" Target="../media/image51.jpeg"/><Relationship Id="rId14" Type="http://schemas.openxmlformats.org/officeDocument/2006/relationships/image" Target="../media/image55.jpeg"/></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48899"/>
            <a:ext cx="8229600" cy="41602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do believe, with all my heart and mind and spirit, that I, not as President but as a humble servant of God, will receive justice without mercy if I fail to          show mercy.”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5343E003-60D0-4734-9035-26A612815EEA}"/>
              </a:ext>
            </a:extLst>
          </p:cNvPr>
          <p:cNvSpPr txBox="1">
            <a:spLocks noChangeArrowheads="1"/>
          </p:cNvSpPr>
          <p:nvPr/>
        </p:nvSpPr>
        <p:spPr bwMode="auto">
          <a:xfrm>
            <a:off x="6691312" y="1401534"/>
            <a:ext cx="1669937"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heart</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F95F2BA4-7929-4E5E-9E04-8C332230C5F5}"/>
              </a:ext>
            </a:extLst>
          </p:cNvPr>
          <p:cNvSpPr txBox="1">
            <a:spLocks noChangeArrowheads="1"/>
          </p:cNvSpPr>
          <p:nvPr/>
        </p:nvSpPr>
        <p:spPr bwMode="auto">
          <a:xfrm>
            <a:off x="3620282" y="4087647"/>
            <a:ext cx="1681926"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mercy</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3EE35083-6BB2-4DFF-8C70-8D809788A718}"/>
              </a:ext>
            </a:extLst>
          </p:cNvPr>
          <p:cNvSpPr txBox="1">
            <a:spLocks noChangeArrowheads="1"/>
          </p:cNvSpPr>
          <p:nvPr/>
        </p:nvSpPr>
        <p:spPr bwMode="auto">
          <a:xfrm>
            <a:off x="4217545" y="4759809"/>
            <a:ext cx="1681926"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mercy</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0008A27D-7217-4181-A305-934603B3297A}"/>
              </a:ext>
            </a:extLst>
          </p:cNvPr>
          <p:cNvSpPr txBox="1">
            <a:spLocks noChangeArrowheads="1"/>
          </p:cNvSpPr>
          <p:nvPr/>
        </p:nvSpPr>
        <p:spPr bwMode="auto">
          <a:xfrm>
            <a:off x="6840816" y="2777091"/>
            <a:ext cx="1681926"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mercy</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F8BA5BFC-4E25-4A33-8D99-95A097948D7D}"/>
              </a:ext>
            </a:extLst>
          </p:cNvPr>
          <p:cNvSpPr txBox="1">
            <a:spLocks noChangeArrowheads="1"/>
          </p:cNvSpPr>
          <p:nvPr/>
        </p:nvSpPr>
        <p:spPr bwMode="auto">
          <a:xfrm>
            <a:off x="6272780" y="2100169"/>
            <a:ext cx="1681926"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mercy</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38440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42" presetClass="path" presetSubtype="0" accel="50000" decel="50000" fill="hold" grpId="1" nodeType="withEffect">
                                  <p:stCondLst>
                                    <p:cond delay="0"/>
                                  </p:stCondLst>
                                  <p:childTnLst>
                                    <p:animMotion origin="layout" path="M 5E-6 4.07407E-6 L 0.28698 -0.28889 " pathEditMode="relative" rAng="0" ptsTypes="AA">
                                      <p:cBhvr>
                                        <p:cTn id="22" dur="2000" fill="hold"/>
                                        <p:tgtEl>
                                          <p:spTgt spid="6"/>
                                        </p:tgtEl>
                                        <p:attrNameLst>
                                          <p:attrName>ppt_x</p:attrName>
                                          <p:attrName>ppt_y</p:attrName>
                                        </p:attrNameLst>
                                      </p:cBhvr>
                                      <p:rCtr x="14340" y="-14444"/>
                                    </p:animMotion>
                                  </p:childTnLst>
                                </p:cTn>
                              </p:par>
                              <p:par>
                                <p:cTn id="23" presetID="42" presetClass="path" presetSubtype="0" accel="50000" decel="50000" fill="hold" grpId="1" nodeType="withEffect">
                                  <p:stCondLst>
                                    <p:cond delay="0"/>
                                  </p:stCondLst>
                                  <p:childTnLst>
                                    <p:animMotion origin="layout" path="M 2.77778E-6 7.40741E-7 L 0.29028 -0.29028 " pathEditMode="relative" rAng="0" ptsTypes="AA">
                                      <p:cBhvr>
                                        <p:cTn id="24" dur="2000" fill="hold"/>
                                        <p:tgtEl>
                                          <p:spTgt spid="5"/>
                                        </p:tgtEl>
                                        <p:attrNameLst>
                                          <p:attrName>ppt_x</p:attrName>
                                          <p:attrName>ppt_y</p:attrName>
                                        </p:attrNameLst>
                                      </p:cBhvr>
                                      <p:rCtr x="14514" y="-14514"/>
                                    </p:animMotion>
                                  </p:childTnLst>
                                </p:cTn>
                              </p:par>
                              <p:par>
                                <p:cTn id="25" presetID="3" presetClass="emph" presetSubtype="2" fill="hold" grpId="2" nodeType="withEffect">
                                  <p:stCondLst>
                                    <p:cond delay="0"/>
                                  </p:stCondLst>
                                  <p:childTnLst>
                                    <p:animClr clrSpc="rgb" dir="cw">
                                      <p:cBhvr override="childStyle">
                                        <p:cTn id="26" dur="2000" fill="hold"/>
                                        <p:tgtEl>
                                          <p:spTgt spid="5"/>
                                        </p:tgtEl>
                                        <p:attrNameLst>
                                          <p:attrName>style.color</p:attrName>
                                        </p:attrNameLst>
                                      </p:cBhvr>
                                      <p:to>
                                        <a:srgbClr val="FF9900"/>
                                      </p:to>
                                    </p:animClr>
                                  </p:childTnLst>
                                </p:cTn>
                              </p:par>
                              <p:par>
                                <p:cTn id="27" presetID="3" presetClass="emph" presetSubtype="2" fill="hold" grpId="2" nodeType="withEffect">
                                  <p:stCondLst>
                                    <p:cond delay="0"/>
                                  </p:stCondLst>
                                  <p:childTnLst>
                                    <p:animClr clrSpc="rgb" dir="cw">
                                      <p:cBhvr override="childStyle">
                                        <p:cTn id="28" dur="2000" fill="hold"/>
                                        <p:tgtEl>
                                          <p:spTgt spid="6"/>
                                        </p:tgtEl>
                                        <p:attrNameLst>
                                          <p:attrName>style.color</p:attrName>
                                        </p:attrNameLst>
                                      </p:cBhvr>
                                      <p:to>
                                        <a:srgbClr val="FF9900"/>
                                      </p:to>
                                    </p:animClr>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2"/>
      <p:bldP spid="5" grpId="0"/>
      <p:bldP spid="5" grpId="1"/>
      <p:bldP spid="5" grpId="2"/>
      <p:bldP spid="6" grpId="0"/>
      <p:bldP spid="6" grpId="1"/>
      <p:bldP spid="6"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42319"/>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judgment is without mercy to the one who has shown no mercy. Mercy triumphs over judgment.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James 2:13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4DCCA2D0-15D8-40B8-9613-4431488672D5}"/>
              </a:ext>
            </a:extLst>
          </p:cNvPr>
          <p:cNvSpPr txBox="1">
            <a:spLocks noChangeArrowheads="1"/>
          </p:cNvSpPr>
          <p:nvPr/>
        </p:nvSpPr>
        <p:spPr bwMode="auto">
          <a:xfrm>
            <a:off x="6840816" y="2777091"/>
            <a:ext cx="1681926"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mercy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E3960F1C-295F-426F-A929-793B85F8638A}"/>
              </a:ext>
            </a:extLst>
          </p:cNvPr>
          <p:cNvSpPr txBox="1">
            <a:spLocks noChangeArrowheads="1"/>
          </p:cNvSpPr>
          <p:nvPr/>
        </p:nvSpPr>
        <p:spPr bwMode="auto">
          <a:xfrm>
            <a:off x="6272780" y="2100169"/>
            <a:ext cx="1681926"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mercy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19387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08EFF2-5BF2-4C29-9532-F53C55CF5B51}"/>
              </a:ext>
            </a:extLst>
          </p:cNvPr>
          <p:cNvSpPr txBox="1">
            <a:spLocks/>
          </p:cNvSpPr>
          <p:nvPr/>
        </p:nvSpPr>
        <p:spPr>
          <a:xfrm>
            <a:off x="4407695" y="3082422"/>
            <a:ext cx="3332016" cy="693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absolute pardon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therefore, I, Gerald R. Ford, President of the United States, pursuant to the pardon power conferred upon me by Article II, Section 2, of the Constitution, have granted and by these presents do grant a full, free, and absolute pardon unto Richard Nixon for all offenses against the United States which he, Richard Nixon, has committed or may have committed or taken part in during the period from January 20, 1969 through August 9, 1974.”</a:t>
            </a:r>
          </a:p>
        </p:txBody>
      </p:sp>
      <p:sp>
        <p:nvSpPr>
          <p:cNvPr id="4" name="Rectangle 2">
            <a:extLst>
              <a:ext uri="{FF2B5EF4-FFF2-40B4-BE49-F238E27FC236}">
                <a16:creationId xmlns:a16="http://schemas.microsoft.com/office/drawing/2014/main" id="{4BB32EB8-B13C-4881-A908-92010CF5317B}"/>
              </a:ext>
            </a:extLst>
          </p:cNvPr>
          <p:cNvSpPr txBox="1">
            <a:spLocks noChangeArrowheads="1"/>
          </p:cNvSpPr>
          <p:nvPr/>
        </p:nvSpPr>
        <p:spPr bwMode="auto">
          <a:xfrm>
            <a:off x="4132577" y="3035504"/>
            <a:ext cx="38790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00FFCC"/>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absolute pardon</a:t>
            </a:r>
            <a:endParaRPr kumimoji="0" lang="en-US" altLang="en-US" sz="3500" b="1" i="1" u="none" strike="noStrike" kern="0" cap="none" spc="0" normalizeH="0" baseline="0" noProof="0" dirty="0">
              <a:ln w="3175" cmpd="sng">
                <a:solidFill>
                  <a:srgbClr val="FFFFFF"/>
                </a:solidFill>
                <a:prstDash val="solid"/>
                <a:miter lim="800000"/>
              </a:ln>
              <a:solidFill>
                <a:srgbClr val="00FFCC"/>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4485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4EEEE4-3DC8-482F-8F89-8AAFCD8BDB2E}"/>
              </a:ext>
            </a:extLst>
          </p:cNvPr>
          <p:cNvSpPr txBox="1">
            <a:spLocks/>
          </p:cNvSpPr>
          <p:nvPr/>
        </p:nvSpPr>
        <p:spPr>
          <a:xfrm>
            <a:off x="3306046" y="2461375"/>
            <a:ext cx="3673141" cy="6997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can forgive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When He saw their faith, He said to him, "Man, your sins are forgiven you." And the scribes and the Pharisees began to reason, saying, "Who is this who speaks blasphemies? Who can forgive sins but God alone?" But when Jesus perceived their thoughts, He answered and said to them, "Why are you reasoning in your hearts? Which is easier, to say, 'Your sins are forgiven you,' or to say, 'Rise up     and walk'?"</a:t>
            </a:r>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5:20-23 </a:t>
            </a:r>
          </a:p>
        </p:txBody>
      </p:sp>
      <p:sp>
        <p:nvSpPr>
          <p:cNvPr id="4" name="Rectangle 2">
            <a:extLst>
              <a:ext uri="{FF2B5EF4-FFF2-40B4-BE49-F238E27FC236}">
                <a16:creationId xmlns:a16="http://schemas.microsoft.com/office/drawing/2014/main" id="{935D5513-C93E-4AF0-A7D4-C9FCB335428D}"/>
              </a:ext>
            </a:extLst>
          </p:cNvPr>
          <p:cNvSpPr txBox="1">
            <a:spLocks noChangeArrowheads="1"/>
          </p:cNvSpPr>
          <p:nvPr/>
        </p:nvSpPr>
        <p:spPr bwMode="auto">
          <a:xfrm>
            <a:off x="3382299" y="2414145"/>
            <a:ext cx="35297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can forgive</a:t>
            </a:r>
            <a:endParaRPr kumimoji="0" lang="en-US" altLang="en-US" sz="37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7572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012DBF-5D17-4F8D-BDF2-EE310770F71D}"/>
              </a:ext>
            </a:extLst>
          </p:cNvPr>
          <p:cNvSpPr txBox="1">
            <a:spLocks/>
          </p:cNvSpPr>
          <p:nvPr/>
        </p:nvSpPr>
        <p:spPr>
          <a:xfrm>
            <a:off x="1987043" y="828457"/>
            <a:ext cx="6338455" cy="7204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power on earth to forgive sins</a:t>
            </a:r>
          </a:p>
        </p:txBody>
      </p:sp>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that you may know that the Son of Man has power on earth to forgive sins" -- He said to the man who was paralyzed, "I say to you, arise, take up your bed, and go to your house." Immediately he rose up before them, took up what he had been lying on, and departed to his own house, glorifying God. And they were all amazed, and they glorified God and were filled with fear, saying, "We have seen strange things today!"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5:24-26 </a:t>
            </a:r>
          </a:p>
        </p:txBody>
      </p:sp>
      <p:sp>
        <p:nvSpPr>
          <p:cNvPr id="4" name="Rectangle 2">
            <a:extLst>
              <a:ext uri="{FF2B5EF4-FFF2-40B4-BE49-F238E27FC236}">
                <a16:creationId xmlns:a16="http://schemas.microsoft.com/office/drawing/2014/main" id="{BA48B1D5-3ADD-48E4-B7ED-C7DE683EB221}"/>
              </a:ext>
            </a:extLst>
          </p:cNvPr>
          <p:cNvSpPr txBox="1">
            <a:spLocks noChangeArrowheads="1"/>
          </p:cNvSpPr>
          <p:nvPr/>
        </p:nvSpPr>
        <p:spPr bwMode="auto">
          <a:xfrm>
            <a:off x="1811224" y="789217"/>
            <a:ext cx="67066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power on earth to forgive sins</a:t>
            </a:r>
            <a:endParaRPr kumimoji="0" lang="en-US" altLang="en-US" sz="37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95551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B0BCF2-9370-4DF3-B321-5F80FC464B38}"/>
              </a:ext>
            </a:extLst>
          </p:cNvPr>
          <p:cNvSpPr txBox="1">
            <a:spLocks/>
          </p:cNvSpPr>
          <p:nvPr/>
        </p:nvSpPr>
        <p:spPr>
          <a:xfrm>
            <a:off x="3477253" y="348789"/>
            <a:ext cx="2835076" cy="613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truth is the glue</a:t>
            </a:r>
          </a:p>
        </p:txBody>
      </p:sp>
      <p:sp>
        <p:nvSpPr>
          <p:cNvPr id="4" name="Title 1">
            <a:extLst>
              <a:ext uri="{FF2B5EF4-FFF2-40B4-BE49-F238E27FC236}">
                <a16:creationId xmlns:a16="http://schemas.microsoft.com/office/drawing/2014/main" id="{51FBFB62-7186-4699-8E8A-D72FAE07B0D8}"/>
              </a:ext>
            </a:extLst>
          </p:cNvPr>
          <p:cNvSpPr txBox="1">
            <a:spLocks/>
          </p:cNvSpPr>
          <p:nvPr/>
        </p:nvSpPr>
        <p:spPr>
          <a:xfrm>
            <a:off x="2936401" y="4995506"/>
            <a:ext cx="2835076" cy="613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 higher Power</a:t>
            </a:r>
          </a:p>
        </p:txBody>
      </p:sp>
      <p:sp>
        <p:nvSpPr>
          <p:cNvPr id="5" name="Title 1">
            <a:extLst>
              <a:ext uri="{FF2B5EF4-FFF2-40B4-BE49-F238E27FC236}">
                <a16:creationId xmlns:a16="http://schemas.microsoft.com/office/drawing/2014/main" id="{64FF2124-0BCE-4427-87B8-191933C0974A}"/>
              </a:ext>
            </a:extLst>
          </p:cNvPr>
          <p:cNvSpPr txBox="1">
            <a:spLocks/>
          </p:cNvSpPr>
          <p:nvPr/>
        </p:nvSpPr>
        <p:spPr>
          <a:xfrm>
            <a:off x="3492621" y="5459232"/>
            <a:ext cx="1677576" cy="613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ordains</a:t>
            </a:r>
          </a:p>
        </p:txBody>
      </p:sp>
      <p:sp>
        <p:nvSpPr>
          <p:cNvPr id="6" name="Title 1">
            <a:extLst>
              <a:ext uri="{FF2B5EF4-FFF2-40B4-BE49-F238E27FC236}">
                <a16:creationId xmlns:a16="http://schemas.microsoft.com/office/drawing/2014/main" id="{C86F69AF-511B-49D3-890C-A896AF3B42F3}"/>
              </a:ext>
            </a:extLst>
          </p:cNvPr>
          <p:cNvSpPr txBox="1">
            <a:spLocks/>
          </p:cNvSpPr>
          <p:nvPr/>
        </p:nvSpPr>
        <p:spPr>
          <a:xfrm>
            <a:off x="6143289" y="5464871"/>
            <a:ext cx="2835076" cy="613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a:t>
            </a:r>
          </a:p>
        </p:txBody>
      </p:sp>
      <p:sp>
        <p:nvSpPr>
          <p:cNvPr id="7" name="Title 1">
            <a:extLst>
              <a:ext uri="{FF2B5EF4-FFF2-40B4-BE49-F238E27FC236}">
                <a16:creationId xmlns:a16="http://schemas.microsoft.com/office/drawing/2014/main" id="{2E1D7E3B-C194-4315-BA37-BF62F0032772}"/>
              </a:ext>
            </a:extLst>
          </p:cNvPr>
          <p:cNvSpPr txBox="1">
            <a:spLocks/>
          </p:cNvSpPr>
          <p:nvPr/>
        </p:nvSpPr>
        <p:spPr>
          <a:xfrm>
            <a:off x="2072702" y="5920875"/>
            <a:ext cx="991774" cy="613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love</a:t>
            </a:r>
          </a:p>
        </p:txBody>
      </p:sp>
      <p:sp>
        <p:nvSpPr>
          <p:cNvPr id="8" name="Title 1">
            <a:extLst>
              <a:ext uri="{FF2B5EF4-FFF2-40B4-BE49-F238E27FC236}">
                <a16:creationId xmlns:a16="http://schemas.microsoft.com/office/drawing/2014/main" id="{ACC05DB3-AFC3-459D-97CC-5E1CB8FE97A3}"/>
              </a:ext>
            </a:extLst>
          </p:cNvPr>
          <p:cNvSpPr txBox="1">
            <a:spLocks/>
          </p:cNvSpPr>
          <p:nvPr/>
        </p:nvSpPr>
        <p:spPr>
          <a:xfrm>
            <a:off x="4359553" y="5929664"/>
            <a:ext cx="1361389" cy="613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justice</a:t>
            </a:r>
          </a:p>
        </p:txBody>
      </p:sp>
      <p:sp>
        <p:nvSpPr>
          <p:cNvPr id="9" name="Title 1">
            <a:extLst>
              <a:ext uri="{FF2B5EF4-FFF2-40B4-BE49-F238E27FC236}">
                <a16:creationId xmlns:a16="http://schemas.microsoft.com/office/drawing/2014/main" id="{2ABA9848-3E25-4DC4-8C70-14434EE9AF1E}"/>
              </a:ext>
            </a:extLst>
          </p:cNvPr>
          <p:cNvSpPr txBox="1">
            <a:spLocks/>
          </p:cNvSpPr>
          <p:nvPr/>
        </p:nvSpPr>
        <p:spPr>
          <a:xfrm>
            <a:off x="6191188" y="5928186"/>
            <a:ext cx="1188394" cy="613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7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mercy</a:t>
            </a:r>
          </a:p>
        </p:txBody>
      </p:sp>
      <p:sp>
        <p:nvSpPr>
          <p:cNvPr id="3074" name="Rectangle 2"/>
          <p:cNvSpPr>
            <a:spLocks noGrp="1" noChangeArrowheads="1"/>
          </p:cNvSpPr>
          <p:nvPr>
            <p:ph type="title"/>
          </p:nvPr>
        </p:nvSpPr>
        <p:spPr>
          <a:xfrm>
            <a:off x="171450" y="182959"/>
            <a:ext cx="8801100" cy="6492081"/>
          </a:xfrm>
        </p:spPr>
        <p:txBody>
          <a:bodyPr>
            <a:scene3d>
              <a:camera prst="orthographicFront"/>
              <a:lightRig rig="flat" dir="t"/>
            </a:scene3d>
            <a:sp3d extrusionH="57150" prstMaterial="plastic">
              <a:bevelT w="38100" h="38100"/>
            </a:sp3d>
          </a:bodyPr>
          <a:lstStyle/>
          <a:p>
            <a:pPr eaLnBrk="1" hangingPunct="1"/>
            <a:r>
              <a:rPr lang="en-US" altLang="en-US" sz="305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that truth is the glue that holds government together, not only our Government    but civilization itself. That bond, though strained, is unbroken at home and abroad. In all my public and private acts as your President, I expect to follow my instincts of openness and candor with full confidence that honesty is always the best policy in the end. My fellow Americans, our long national nightmare is over. Our Constitution works; our great Republic is a government of laws and not of men. Here the people rule. But there is a higher Power, by whatever name we honor Him, who ordains not only righteousness but love, not only justice but mercy.”</a:t>
            </a:r>
          </a:p>
        </p:txBody>
      </p:sp>
      <p:sp>
        <p:nvSpPr>
          <p:cNvPr id="11" name="Rectangle 2">
            <a:extLst>
              <a:ext uri="{FF2B5EF4-FFF2-40B4-BE49-F238E27FC236}">
                <a16:creationId xmlns:a16="http://schemas.microsoft.com/office/drawing/2014/main" id="{DAAA2307-BC5F-42B1-8141-63F23915FBAE}"/>
              </a:ext>
            </a:extLst>
          </p:cNvPr>
          <p:cNvSpPr txBox="1">
            <a:spLocks noChangeArrowheads="1"/>
          </p:cNvSpPr>
          <p:nvPr/>
        </p:nvSpPr>
        <p:spPr bwMode="auto">
          <a:xfrm>
            <a:off x="2976086" y="5006340"/>
            <a:ext cx="276579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50" b="1" kern="0" dirty="0">
                <a:ln w="3175" cmpd="sng">
                  <a:solidFill>
                    <a:srgbClr val="FFFFFF"/>
                  </a:solidFill>
                  <a:prstDash val="solid"/>
                  <a:miter lim="800000"/>
                </a:ln>
                <a:solidFill>
                  <a:srgbClr val="FFC000"/>
                </a:solidFill>
                <a:effectLst>
                  <a:glow rad="101600">
                    <a:schemeClr val="tx1">
                      <a:lumMod val="65000"/>
                      <a:lumOff val="35000"/>
                    </a:schemeClr>
                  </a:glow>
                  <a:outerShdw blurRad="50800" algn="tl" rotWithShape="0">
                    <a:srgbClr val="000000"/>
                  </a:outerShdw>
                </a:effectLst>
                <a:latin typeface="Calibri" panose="020F0502020204030204" pitchFamily="34" charset="0"/>
              </a:rPr>
              <a:t>a</a:t>
            </a:r>
            <a:r>
              <a:rPr kumimoji="0" lang="en-US" altLang="en-US" sz="3050" b="1" i="0" u="none" strike="noStrike" kern="0" cap="none" spc="0" normalizeH="0" baseline="0" noProof="0" dirty="0">
                <a:ln w="3175" cmpd="sng">
                  <a:solidFill>
                    <a:srgbClr val="FFFFFF"/>
                  </a:solidFill>
                  <a:prstDash val="solid"/>
                  <a:miter lim="800000"/>
                </a:ln>
                <a:solidFill>
                  <a:srgbClr val="FFC000"/>
                </a:solidFill>
                <a:effectLst>
                  <a:glow rad="101600">
                    <a:schemeClr val="tx1">
                      <a:lumMod val="65000"/>
                      <a:lumOff val="35000"/>
                    </a:schemeClr>
                  </a:glow>
                  <a:outerShdw blurRad="50800" algn="tl" rotWithShape="0">
                    <a:srgbClr val="000000"/>
                  </a:outerShdw>
                </a:effectLst>
                <a:uLnTx/>
                <a:uFillTx/>
                <a:latin typeface="Calibri" panose="020F0502020204030204" pitchFamily="34" charset="0"/>
                <a:ea typeface="+mj-ea"/>
                <a:cs typeface="+mj-cs"/>
              </a:rPr>
              <a:t> higher Power</a:t>
            </a:r>
            <a:endParaRPr kumimoji="0" lang="en-US" altLang="en-US" sz="3050" b="1" i="1" u="none" strike="noStrike" kern="0" cap="none" spc="0" normalizeH="0" baseline="0" noProof="0" dirty="0">
              <a:ln w="3175" cmpd="sng">
                <a:solidFill>
                  <a:srgbClr val="FFFFFF"/>
                </a:solidFill>
                <a:prstDash val="solid"/>
                <a:miter lim="800000"/>
              </a:ln>
              <a:solidFill>
                <a:srgbClr val="FFC000"/>
              </a:solidFill>
              <a:effectLst>
                <a:glow rad="101600">
                  <a:schemeClr val="tx1">
                    <a:lumMod val="65000"/>
                    <a:lumOff val="35000"/>
                  </a:schemeClr>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0EF0358-6D80-4E2C-94B8-7046DDB949F6}"/>
              </a:ext>
            </a:extLst>
          </p:cNvPr>
          <p:cNvSpPr txBox="1">
            <a:spLocks noChangeArrowheads="1"/>
          </p:cNvSpPr>
          <p:nvPr/>
        </p:nvSpPr>
        <p:spPr bwMode="auto">
          <a:xfrm>
            <a:off x="3579496" y="5471637"/>
            <a:ext cx="150087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50" b="1" kern="0" dirty="0">
                <a:ln w="3175" cmpd="sng">
                  <a:solidFill>
                    <a:srgbClr val="FFFFFF"/>
                  </a:solidFill>
                  <a:prstDash val="solid"/>
                  <a:miter lim="800000"/>
                </a:ln>
                <a:solidFill>
                  <a:srgbClr val="FFC000"/>
                </a:solidFill>
                <a:effectLst>
                  <a:glow rad="101600">
                    <a:schemeClr val="tx1">
                      <a:lumMod val="65000"/>
                      <a:lumOff val="35000"/>
                    </a:schemeClr>
                  </a:glow>
                  <a:outerShdw blurRad="50800" algn="tl" rotWithShape="0">
                    <a:srgbClr val="000000"/>
                  </a:outerShdw>
                </a:effectLst>
                <a:latin typeface="Calibri" panose="020F0502020204030204" pitchFamily="34" charset="0"/>
              </a:rPr>
              <a:t>ordains</a:t>
            </a:r>
            <a:endParaRPr kumimoji="0" lang="en-US" altLang="en-US" sz="3050" b="1" i="1" u="none" strike="noStrike" kern="0" cap="none" spc="0" normalizeH="0" baseline="0" noProof="0" dirty="0">
              <a:ln w="3175" cmpd="sng">
                <a:solidFill>
                  <a:srgbClr val="FFFFFF"/>
                </a:solidFill>
                <a:prstDash val="solid"/>
                <a:miter lim="800000"/>
              </a:ln>
              <a:solidFill>
                <a:srgbClr val="FFC000"/>
              </a:solidFill>
              <a:effectLst>
                <a:glow rad="101600">
                  <a:schemeClr val="tx1">
                    <a:lumMod val="65000"/>
                    <a:lumOff val="35000"/>
                  </a:schemeClr>
                </a:glow>
                <a:outerShdw blurRad="50800" algn="tl" rotWithShape="0">
                  <a:srgbClr val="000000"/>
                </a:outerShdw>
              </a:effectLst>
              <a:uLnTx/>
              <a:uFillTx/>
              <a:latin typeface="Calibri" panose="020F0502020204030204" pitchFamily="34" charset="0"/>
            </a:endParaRPr>
          </a:p>
        </p:txBody>
      </p:sp>
      <p:sp>
        <p:nvSpPr>
          <p:cNvPr id="13" name="Rectangle 2">
            <a:extLst>
              <a:ext uri="{FF2B5EF4-FFF2-40B4-BE49-F238E27FC236}">
                <a16:creationId xmlns:a16="http://schemas.microsoft.com/office/drawing/2014/main" id="{70ECA82B-A619-46CE-A230-3FEAD6920BE0}"/>
              </a:ext>
            </a:extLst>
          </p:cNvPr>
          <p:cNvSpPr txBox="1">
            <a:spLocks noChangeArrowheads="1"/>
          </p:cNvSpPr>
          <p:nvPr/>
        </p:nvSpPr>
        <p:spPr bwMode="auto">
          <a:xfrm>
            <a:off x="3365693" y="370243"/>
            <a:ext cx="3069020" cy="53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5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is the glue</a:t>
            </a:r>
            <a:endParaRPr kumimoji="0" lang="en-US" altLang="en-US" sz="305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5D87A76A-3B68-403C-B52B-F8ED7EAAA917}"/>
              </a:ext>
            </a:extLst>
          </p:cNvPr>
          <p:cNvSpPr txBox="1">
            <a:spLocks noChangeArrowheads="1"/>
          </p:cNvSpPr>
          <p:nvPr/>
        </p:nvSpPr>
        <p:spPr bwMode="auto">
          <a:xfrm>
            <a:off x="6236676" y="5493000"/>
            <a:ext cx="2648159" cy="53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50" b="1" i="0"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3050" b="1" i="1"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A57D1F90-F3C6-4625-B2FD-A208F09CCD78}"/>
              </a:ext>
            </a:extLst>
          </p:cNvPr>
          <p:cNvSpPr txBox="1">
            <a:spLocks noChangeArrowheads="1"/>
          </p:cNvSpPr>
          <p:nvPr/>
        </p:nvSpPr>
        <p:spPr bwMode="auto">
          <a:xfrm>
            <a:off x="2063262" y="5950201"/>
            <a:ext cx="1006927" cy="53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5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305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7DBA12BE-7D80-47C5-91B2-D3CB6B02B9E8}"/>
              </a:ext>
            </a:extLst>
          </p:cNvPr>
          <p:cNvSpPr txBox="1">
            <a:spLocks noChangeArrowheads="1"/>
          </p:cNvSpPr>
          <p:nvPr/>
        </p:nvSpPr>
        <p:spPr bwMode="auto">
          <a:xfrm>
            <a:off x="4314314" y="5957278"/>
            <a:ext cx="1452404" cy="53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50" b="1" i="0" u="none" strike="noStrike" kern="0" cap="none" spc="0" normalizeH="0" baseline="0" noProof="0" dirty="0">
                <a:ln w="3175" cmpd="sng">
                  <a:solidFill>
                    <a:srgbClr val="FFFFFF"/>
                  </a:solidFill>
                  <a:prstDash val="solid"/>
                  <a:miter lim="800000"/>
                </a:ln>
                <a:solidFill>
                  <a:srgbClr val="00FFCC"/>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justice</a:t>
            </a:r>
            <a:endParaRPr kumimoji="0" lang="en-US" altLang="en-US" sz="3050" b="1" i="1" u="none" strike="noStrike" kern="0" cap="none" spc="0" normalizeH="0" baseline="0" noProof="0" dirty="0">
              <a:ln w="3175" cmpd="sng">
                <a:solidFill>
                  <a:srgbClr val="FFFFFF"/>
                </a:solidFill>
                <a:prstDash val="solid"/>
                <a:miter lim="800000"/>
              </a:ln>
              <a:solidFill>
                <a:srgbClr val="00FFCC"/>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333208CD-4D51-460B-8FC6-EF07BBF68C3C}"/>
              </a:ext>
            </a:extLst>
          </p:cNvPr>
          <p:cNvSpPr txBox="1">
            <a:spLocks noChangeArrowheads="1"/>
          </p:cNvSpPr>
          <p:nvPr/>
        </p:nvSpPr>
        <p:spPr bwMode="auto">
          <a:xfrm>
            <a:off x="6124756" y="5956173"/>
            <a:ext cx="1311727" cy="53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50" b="1" i="0"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mercy</a:t>
            </a:r>
            <a:endParaRPr kumimoji="0" lang="en-US" altLang="en-US" sz="3050" b="1" i="1"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05144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40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400"/>
                                  </p:stCondLst>
                                  <p:childTnLst>
                                    <p:set>
                                      <p:cBhvr override="childStyle">
                                        <p:cTn id="27" dur="500" fill="hold"/>
                                        <p:tgtEl>
                                          <p:spTgt spid="4"/>
                                        </p:tgtEl>
                                        <p:attrNameLst>
                                          <p:attrName>style.textDecorationUnderline</p:attrName>
                                        </p:attrNameLst>
                                      </p:cBhvr>
                                      <p:to>
                                        <p:strVal val="true"/>
                                      </p:to>
                                    </p:set>
                                  </p:childTnLst>
                                </p:cTn>
                              </p:par>
                              <p:par>
                                <p:cTn id="28" presetID="10" presetClass="entr" presetSubtype="0" fill="hold" grpId="0" nodeType="withEffect">
                                  <p:stCondLst>
                                    <p:cond delay="4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xit" presetSubtype="8" fill="hold" grpId="2" nodeType="withEffect">
                                  <p:stCondLst>
                                    <p:cond delay="0"/>
                                  </p:stCondLst>
                                  <p:childTnLst>
                                    <p:animEffect transition="out" filter="wipe(left)">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22" presetClass="entr" presetSubtype="8" fill="hold" grpId="0" nodeType="withEffect">
                                  <p:stCondLst>
                                    <p:cond delay="80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10" presetClass="entr" presetSubtype="0" fill="hold" grpId="0" nodeType="withEffect">
                                  <p:stCondLst>
                                    <p:cond delay="8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8" presetClass="emph" presetSubtype="0" fill="hold" grpId="1" nodeType="withEffect">
                                  <p:stCondLst>
                                    <p:cond delay="800"/>
                                  </p:stCondLst>
                                  <p:childTnLst>
                                    <p:set>
                                      <p:cBhvr override="childStyle">
                                        <p:cTn id="44" dur="500" fill="hold"/>
                                        <p:tgtEl>
                                          <p:spTgt spid="5"/>
                                        </p:tgtEl>
                                        <p:attrNameLst>
                                          <p:attrName>style.textDecorationUnderline</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par>
                                <p:cTn id="50" presetID="18" presetClass="emph" presetSubtype="0" fill="hold" grpId="1" nodeType="withEffect">
                                  <p:stCondLst>
                                    <p:cond delay="0"/>
                                  </p:stCondLst>
                                  <p:childTnLst>
                                    <p:set>
                                      <p:cBhvr override="childStyle">
                                        <p:cTn id="51" dur="500" fill="hold"/>
                                        <p:tgtEl>
                                          <p:spTgt spid="6"/>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par>
                                <p:cTn id="55" presetID="22" presetClass="entr" presetSubtype="8" fill="hold" grpId="0" nodeType="withEffect">
                                  <p:stCondLst>
                                    <p:cond delay="40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par>
                                <p:cTn id="58" presetID="18" presetClass="emph" presetSubtype="0" fill="hold" grpId="1" nodeType="withEffect">
                                  <p:stCondLst>
                                    <p:cond delay="400"/>
                                  </p:stCondLst>
                                  <p:childTnLst>
                                    <p:set>
                                      <p:cBhvr override="childStyle">
                                        <p:cTn id="59" dur="500" fill="hold"/>
                                        <p:tgtEl>
                                          <p:spTgt spid="7"/>
                                        </p:tgtEl>
                                        <p:attrNameLst>
                                          <p:attrName>style.textDecorationUnderline</p:attrName>
                                        </p:attrNameLst>
                                      </p:cBhvr>
                                      <p:to>
                                        <p:strVal val="true"/>
                                      </p:to>
                                    </p:set>
                                  </p:childTnLst>
                                </p:cTn>
                              </p:par>
                              <p:par>
                                <p:cTn id="60" presetID="22" presetClass="entr" presetSubtype="8" fill="hold" grpId="0" nodeType="withEffect">
                                  <p:stCondLst>
                                    <p:cond delay="40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par>
                                <p:cTn id="63" presetID="22" presetClass="entr" presetSubtype="8" fill="hold" grpId="0" nodeType="withEffect">
                                  <p:stCondLst>
                                    <p:cond delay="80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500"/>
                                        <p:tgtEl>
                                          <p:spTgt spid="8"/>
                                        </p:tgtEl>
                                      </p:cBhvr>
                                    </p:animEffect>
                                  </p:childTnLst>
                                </p:cTn>
                              </p:par>
                              <p:par>
                                <p:cTn id="66" presetID="18" presetClass="emph" presetSubtype="0" fill="hold" grpId="1" nodeType="withEffect">
                                  <p:stCondLst>
                                    <p:cond delay="800"/>
                                  </p:stCondLst>
                                  <p:childTnLst>
                                    <p:set>
                                      <p:cBhvr override="childStyle">
                                        <p:cTn id="67" dur="500" fill="hold"/>
                                        <p:tgtEl>
                                          <p:spTgt spid="8"/>
                                        </p:tgtEl>
                                        <p:attrNameLst>
                                          <p:attrName>style.textDecorationUnderline</p:attrName>
                                        </p:attrNameLst>
                                      </p:cBhvr>
                                      <p:to>
                                        <p:strVal val="true"/>
                                      </p:to>
                                    </p:set>
                                  </p:childTnLst>
                                </p:cTn>
                              </p:par>
                              <p:par>
                                <p:cTn id="68" presetID="22" presetClass="entr" presetSubtype="8" fill="hold" grpId="0" nodeType="withEffect">
                                  <p:stCondLst>
                                    <p:cond delay="80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par>
                                <p:cTn id="71" presetID="22" presetClass="entr" presetSubtype="8" fill="hold" grpId="0" nodeType="withEffect">
                                  <p:stCondLst>
                                    <p:cond delay="120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par>
                                <p:cTn id="74" presetID="18" presetClass="emph" presetSubtype="0" fill="hold" grpId="1" nodeType="withEffect">
                                  <p:stCondLst>
                                    <p:cond delay="1200"/>
                                  </p:stCondLst>
                                  <p:childTnLst>
                                    <p:set>
                                      <p:cBhvr override="childStyle">
                                        <p:cTn id="75" dur="500" fill="hold"/>
                                        <p:tgtEl>
                                          <p:spTgt spid="9"/>
                                        </p:tgtEl>
                                        <p:attrNameLst>
                                          <p:attrName>style.textDecorationUnderline</p:attrName>
                                        </p:attrNameLst>
                                      </p:cBhvr>
                                      <p:to>
                                        <p:strVal val="true"/>
                                      </p:to>
                                    </p:set>
                                  </p:childTnLst>
                                </p:cTn>
                              </p:par>
                              <p:par>
                                <p:cTn id="76" presetID="22" presetClass="entr" presetSubtype="8" fill="hold" grpId="0" nodeType="withEffect">
                                  <p:stCondLst>
                                    <p:cond delay="120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5" grpId="0"/>
      <p:bldP spid="5" grpId="1"/>
      <p:bldP spid="6" grpId="0"/>
      <p:bldP spid="6" grpId="1"/>
      <p:bldP spid="7" grpId="0"/>
      <p:bldP spid="7" grpId="1"/>
      <p:bldP spid="8" grpId="0"/>
      <p:bldP spid="8" grpId="1"/>
      <p:bldP spid="9" grpId="0"/>
      <p:bldP spid="9" grpId="1"/>
      <p:bldP spid="3074" grpId="0"/>
      <p:bldP spid="11" grpId="0"/>
      <p:bldP spid="12" grpId="0"/>
      <p:bldP spid="13" grpId="0"/>
      <p:bldP spid="13" grpId="1"/>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“America now is stumbling through the darkness of hatred and divisiveness. Our values, our principles, and our determination to succeed as a free and democratic people will give us a torch to light the way. And we will survive and become the stronger - not only because of a patriotism that stands for love of country, but a patriotism that stands for love of people.”</a:t>
            </a:r>
          </a:p>
        </p:txBody>
      </p:sp>
    </p:spTree>
    <p:extLst>
      <p:ext uri="{BB962C8B-B14F-4D97-AF65-F5344CB8AC3E}">
        <p14:creationId xmlns:p14="http://schemas.microsoft.com/office/powerpoint/2010/main" val="78959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71600"/>
            <a:ext cx="8229600" cy="34896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feels like getting a back massage from the Grim Reaper: one must get comfortable with the most horrifying things                    in the world.”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8800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81200"/>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have no fellowship with the unfruitful works of darkness, but rather expose them.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Ephesians 5:11 </a:t>
            </a:r>
          </a:p>
        </p:txBody>
      </p:sp>
    </p:spTree>
    <p:extLst>
      <p:ext uri="{BB962C8B-B14F-4D97-AF65-F5344CB8AC3E}">
        <p14:creationId xmlns:p14="http://schemas.microsoft.com/office/powerpoint/2010/main" val="1569879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81200"/>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cannot stand still or slip backwards. We must go forward now together.”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85525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78082" y="3835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31</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March 1, 2020</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3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39" presetClass="entr" presetSubtype="0" accel="100000" fill="hold" grpId="0" nodeType="withEffect">
                                  <p:stCondLst>
                                    <p:cond delay="75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par>
                                <p:cTn id="20" presetID="39" presetClass="entr" presetSubtype="0" accel="100000" fill="hold" grpId="0" nodeType="withEffect">
                                  <p:stCondLst>
                                    <p:cond delay="125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13599E-6 L 3.33333E-6 0.23034 " pathEditMode="relative" rAng="0" ptsTypes="AA">
                                      <p:cBhvr>
                                        <p:cTn id="37" dur="1500" fill="hold"/>
                                        <p:tgtEl>
                                          <p:spTgt spid="5"/>
                                        </p:tgtEl>
                                        <p:attrNameLst>
                                          <p:attrName>ppt_x</p:attrName>
                                          <p:attrName>ppt_y</p:attrName>
                                        </p:attrNameLst>
                                      </p:cBhvr>
                                      <p:rCtr x="0" y="11517"/>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0" presetClass="path" presetSubtype="0" accel="50000" decel="50000" fill="hold" grpId="2" nodeType="withEffect">
                                  <p:stCondLst>
                                    <p:cond delay="1250"/>
                                  </p:stCondLst>
                                  <p:childTnLst>
                                    <p:animMotion origin="layout" path="M -1.38889E-6 2.22222E-6 L -0.175 -0.11482 " pathEditMode="relative" rAng="0" ptsTypes="AA">
                                      <p:cBhvr>
                                        <p:cTn id="45" dur="1000" fill="hold"/>
                                        <p:tgtEl>
                                          <p:spTgt spid="6"/>
                                        </p:tgtEl>
                                        <p:attrNameLst>
                                          <p:attrName>ppt_x</p:attrName>
                                          <p:attrName>ppt_y</p:attrName>
                                        </p:attrNameLst>
                                      </p:cBhvr>
                                      <p:rCtr x="-8750" y="-5741"/>
                                    </p:animMotion>
                                  </p:childTnLst>
                                </p:cTn>
                              </p:par>
                              <p:par>
                                <p:cTn id="46" presetID="2" presetClass="exit" presetSubtype="4" fill="hold" grpId="1" nodeType="withEffect">
                                  <p:stCondLst>
                                    <p:cond delay="1500"/>
                                  </p:stCondLst>
                                  <p:childTnLst>
                                    <p:anim calcmode="lin" valueType="num">
                                      <p:cBhvr additive="base">
                                        <p:cTn id="47" dur="1250"/>
                                        <p:tgtEl>
                                          <p:spTgt spid="7"/>
                                        </p:tgtEl>
                                        <p:attrNameLst>
                                          <p:attrName>ppt_x</p:attrName>
                                        </p:attrNameLst>
                                      </p:cBhvr>
                                      <p:tavLst>
                                        <p:tav tm="0">
                                          <p:val>
                                            <p:strVal val="ppt_x"/>
                                          </p:val>
                                        </p:tav>
                                        <p:tav tm="100000">
                                          <p:val>
                                            <p:strVal val="ppt_x"/>
                                          </p:val>
                                        </p:tav>
                                      </p:tavLst>
                                    </p:anim>
                                    <p:anim calcmode="lin" valueType="num">
                                      <p:cBhvr additive="base">
                                        <p:cTn id="48" dur="1250"/>
                                        <p:tgtEl>
                                          <p:spTgt spid="7"/>
                                        </p:tgtEl>
                                        <p:attrNameLst>
                                          <p:attrName>ppt_y</p:attrName>
                                        </p:attrNameLst>
                                      </p:cBhvr>
                                      <p:tavLst>
                                        <p:tav tm="0">
                                          <p:val>
                                            <p:strVal val="ppt_y"/>
                                          </p:val>
                                        </p:tav>
                                        <p:tav tm="100000">
                                          <p:val>
                                            <p:strVal val="1+ppt_h/2"/>
                                          </p:val>
                                        </p:tav>
                                      </p:tavLst>
                                    </p:anim>
                                    <p:set>
                                      <p:cBhvr>
                                        <p:cTn id="49"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8B9902-C7BF-4B4A-AC8E-CE527C665C27}"/>
              </a:ext>
            </a:extLst>
          </p:cNvPr>
          <p:cNvSpPr txBox="1">
            <a:spLocks/>
          </p:cNvSpPr>
          <p:nvPr/>
        </p:nvSpPr>
        <p:spPr>
          <a:xfrm>
            <a:off x="5177790" y="3443286"/>
            <a:ext cx="1269768" cy="6743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is fit</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Jesus said to him, "No one, having put his hand to the plow, and looking back, is fit for the kingdom of God."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Luke 9:62 </a:t>
            </a:r>
          </a:p>
        </p:txBody>
      </p:sp>
      <p:sp>
        <p:nvSpPr>
          <p:cNvPr id="4" name="Rectangle 2">
            <a:extLst>
              <a:ext uri="{FF2B5EF4-FFF2-40B4-BE49-F238E27FC236}">
                <a16:creationId xmlns:a16="http://schemas.microsoft.com/office/drawing/2014/main" id="{E49A4530-F608-4C58-90D3-34B65BDFEF50}"/>
              </a:ext>
            </a:extLst>
          </p:cNvPr>
          <p:cNvSpPr txBox="1">
            <a:spLocks noChangeArrowheads="1"/>
          </p:cNvSpPr>
          <p:nvPr/>
        </p:nvSpPr>
        <p:spPr bwMode="auto">
          <a:xfrm>
            <a:off x="4190733" y="4629150"/>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solidFill>
                    <a:srgbClr val="FFFFFF"/>
                  </a:solidFill>
                  <a:prstDash val="solid"/>
                  <a:miter lim="800000"/>
                </a:ln>
                <a:solidFill>
                  <a:schemeClr val="bg1"/>
                </a:solidFill>
                <a:effectLst>
                  <a:glow rad="63500">
                    <a:srgbClr val="7030A0"/>
                  </a:glow>
                  <a:outerShdw blurRad="50800" algn="tl" rotWithShape="0">
                    <a:srgbClr val="000000"/>
                  </a:outerShdw>
                </a:effectLst>
                <a:uLnTx/>
                <a:uFillTx/>
                <a:latin typeface="Calibri" panose="020F0502020204030204" pitchFamily="34" charset="0"/>
                <a:ea typeface="+mj-ea"/>
                <a:cs typeface="+mj-cs"/>
              </a:rPr>
              <a:t>accountable</a:t>
            </a:r>
            <a:endParaRPr kumimoji="0" lang="en-US" altLang="en-US" sz="3600" b="1" i="1" u="none" strike="noStrike" kern="0" cap="none" spc="0" normalizeH="0" baseline="0" noProof="0" dirty="0">
              <a:ln w="17780" cmpd="sng">
                <a:solidFill>
                  <a:srgbClr val="FFFFFF"/>
                </a:solidFill>
                <a:prstDash val="solid"/>
                <a:miter lim="800000"/>
              </a:ln>
              <a:solidFill>
                <a:schemeClr val="bg1"/>
              </a:solidFill>
              <a:effectLst>
                <a:glow rad="63500">
                  <a:srgbClr val="7030A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940B655C-D477-4F93-80CE-8FD1F5CCD6AB}"/>
              </a:ext>
            </a:extLst>
          </p:cNvPr>
          <p:cNvSpPr txBox="1">
            <a:spLocks noChangeArrowheads="1"/>
          </p:cNvSpPr>
          <p:nvPr/>
        </p:nvSpPr>
        <p:spPr bwMode="auto">
          <a:xfrm>
            <a:off x="5033830" y="3347358"/>
            <a:ext cx="1553727" cy="83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fit</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973634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250" fill="hold"/>
                                        <p:tgtEl>
                                          <p:spTgt spid="4"/>
                                        </p:tgtEl>
                                        <p:attrNameLst>
                                          <p:attrName>ppt_w</p:attrName>
                                        </p:attrNameLst>
                                      </p:cBhvr>
                                      <p:tavLst>
                                        <p:tav tm="0">
                                          <p:val>
                                            <p:fltVal val="0"/>
                                          </p:val>
                                        </p:tav>
                                        <p:tav tm="100000">
                                          <p:val>
                                            <p:strVal val="#ppt_w"/>
                                          </p:val>
                                        </p:tav>
                                      </p:tavLst>
                                    </p:anim>
                                    <p:anim calcmode="lin" valueType="num">
                                      <p:cBhvr>
                                        <p:cTn id="24" dur="1250" fill="hold"/>
                                        <p:tgtEl>
                                          <p:spTgt spid="4"/>
                                        </p:tgtEl>
                                        <p:attrNameLst>
                                          <p:attrName>ppt_h</p:attrName>
                                        </p:attrNameLst>
                                      </p:cBhvr>
                                      <p:tavLst>
                                        <p:tav tm="0">
                                          <p:val>
                                            <p:fltVal val="0"/>
                                          </p:val>
                                        </p:tav>
                                        <p:tav tm="100000">
                                          <p:val>
                                            <p:strVal val="#ppt_h"/>
                                          </p:val>
                                        </p:tav>
                                      </p:tavLst>
                                    </p:anim>
                                  </p:childTnLst>
                                </p:cTn>
                              </p:par>
                              <p:par>
                                <p:cTn id="25" presetID="42" presetClass="path" presetSubtype="0" accel="50000" decel="50000" fill="hold" grpId="1" nodeType="withEffect">
                                  <p:stCondLst>
                                    <p:cond delay="0"/>
                                  </p:stCondLst>
                                  <p:childTnLst>
                                    <p:animMotion origin="layout" path="M 3.33333E-6 3.7037E-6 L -0.00261 -0.18727 " pathEditMode="relative" rAng="0" ptsTypes="AA">
                                      <p:cBhvr>
                                        <p:cTn id="26" dur="1250" spd="-100000" fill="hold"/>
                                        <p:tgtEl>
                                          <p:spTgt spid="4"/>
                                        </p:tgtEl>
                                        <p:attrNameLst>
                                          <p:attrName>ppt_x</p:attrName>
                                          <p:attrName>ppt_y</p:attrName>
                                        </p:attrNameLst>
                                      </p:cBhvr>
                                      <p:rCtr x="-1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4" grpId="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6A8FB-D716-488E-8DEA-A72AA9940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1443037"/>
            <a:ext cx="5715000" cy="3971925"/>
          </a:xfrm>
          <a:prstGeom prst="rect">
            <a:avLst/>
          </a:prstGeom>
        </p:spPr>
      </p:pic>
      <p:pic>
        <p:nvPicPr>
          <p:cNvPr id="5" name="Picture 4">
            <a:extLst>
              <a:ext uri="{FF2B5EF4-FFF2-40B4-BE49-F238E27FC236}">
                <a16:creationId xmlns:a16="http://schemas.microsoft.com/office/drawing/2014/main" id="{16395411-B107-4E7D-B8DE-541D624AA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25913697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74F0B-94F7-4203-B7DA-5A4C337EC971}"/>
              </a:ext>
            </a:extLst>
          </p:cNvPr>
          <p:cNvPicPr>
            <a:picLocks noChangeAspect="1"/>
          </p:cNvPicPr>
          <p:nvPr/>
        </p:nvPicPr>
        <p:blipFill rotWithShape="1">
          <a:blip r:embed="rId3">
            <a:extLst>
              <a:ext uri="{28A0092B-C50C-407E-A947-70E740481C1C}">
                <a14:useLocalDpi xmlns:a14="http://schemas.microsoft.com/office/drawing/2010/main" val="0"/>
              </a:ext>
            </a:extLst>
          </a:blip>
          <a:srcRect l="12959" r="26152"/>
          <a:stretch/>
        </p:blipFill>
        <p:spPr>
          <a:xfrm>
            <a:off x="-1" y="0"/>
            <a:ext cx="9144001" cy="6858000"/>
          </a:xfrm>
          <a:prstGeom prst="rect">
            <a:avLst/>
          </a:prstGeom>
        </p:spPr>
      </p:pic>
    </p:spTree>
    <p:extLst>
      <p:ext uri="{BB962C8B-B14F-4D97-AF65-F5344CB8AC3E}">
        <p14:creationId xmlns:p14="http://schemas.microsoft.com/office/powerpoint/2010/main" val="25358204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713BC-058E-4F76-A956-44BAB5F5E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11" y="0"/>
            <a:ext cx="10287000" cy="6858000"/>
          </a:xfrm>
          <a:prstGeom prst="rect">
            <a:avLst/>
          </a:prstGeom>
        </p:spPr>
      </p:pic>
    </p:spTree>
    <p:extLst>
      <p:ext uri="{BB962C8B-B14F-4D97-AF65-F5344CB8AC3E}">
        <p14:creationId xmlns:p14="http://schemas.microsoft.com/office/powerpoint/2010/main" val="9510268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5ACFEE-FCB5-40DD-AD38-6D3E89578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110" y="0"/>
            <a:ext cx="10327999" cy="6858000"/>
          </a:xfrm>
          <a:prstGeom prst="rect">
            <a:avLst/>
          </a:prstGeom>
        </p:spPr>
      </p:pic>
    </p:spTree>
    <p:extLst>
      <p:ext uri="{BB962C8B-B14F-4D97-AF65-F5344CB8AC3E}">
        <p14:creationId xmlns:p14="http://schemas.microsoft.com/office/powerpoint/2010/main" val="164655182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22183D-155D-41F1-A989-B339FBD23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987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DF104E-1B45-4735-8B47-78F0EA9B0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5" y="-107245"/>
            <a:ext cx="9618133" cy="7106355"/>
          </a:xfrm>
          <a:prstGeom prst="rect">
            <a:avLst/>
          </a:prstGeom>
        </p:spPr>
      </p:pic>
    </p:spTree>
    <p:extLst>
      <p:ext uri="{BB962C8B-B14F-4D97-AF65-F5344CB8AC3E}">
        <p14:creationId xmlns:p14="http://schemas.microsoft.com/office/powerpoint/2010/main" val="8291807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DB695A-EF02-40C9-A018-A90CCA4C6F9A}"/>
              </a:ext>
            </a:extLst>
          </p:cNvPr>
          <p:cNvPicPr>
            <a:picLocks noChangeAspect="1"/>
          </p:cNvPicPr>
          <p:nvPr/>
        </p:nvPicPr>
        <p:blipFill rotWithShape="1">
          <a:blip r:embed="rId2">
            <a:extLst>
              <a:ext uri="{28A0092B-C50C-407E-A947-70E740481C1C}">
                <a14:useLocalDpi xmlns:a14="http://schemas.microsoft.com/office/drawing/2010/main" val="0"/>
              </a:ext>
            </a:extLst>
          </a:blip>
          <a:srcRect t="12345"/>
          <a:stretch/>
        </p:blipFill>
        <p:spPr>
          <a:xfrm>
            <a:off x="0" y="0"/>
            <a:ext cx="9144000" cy="6858000"/>
          </a:xfrm>
          <a:prstGeom prst="rect">
            <a:avLst/>
          </a:prstGeom>
        </p:spPr>
      </p:pic>
    </p:spTree>
    <p:extLst>
      <p:ext uri="{BB962C8B-B14F-4D97-AF65-F5344CB8AC3E}">
        <p14:creationId xmlns:p14="http://schemas.microsoft.com/office/powerpoint/2010/main" val="3416667330"/>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4C193-85FC-4343-A30F-4F8918642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12" y="0"/>
            <a:ext cx="9644063" cy="6858000"/>
          </a:xfrm>
          <a:prstGeom prst="rect">
            <a:avLst/>
          </a:prstGeom>
        </p:spPr>
      </p:pic>
    </p:spTree>
    <p:extLst>
      <p:ext uri="{BB962C8B-B14F-4D97-AF65-F5344CB8AC3E}">
        <p14:creationId xmlns:p14="http://schemas.microsoft.com/office/powerpoint/2010/main" val="15241045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38A3C-D2A3-438E-B750-5D33EE8377E6}"/>
              </a:ext>
            </a:extLst>
          </p:cNvPr>
          <p:cNvPicPr>
            <a:picLocks noChangeAspect="1"/>
          </p:cNvPicPr>
          <p:nvPr/>
        </p:nvPicPr>
        <p:blipFill rotWithShape="1">
          <a:blip r:embed="rId2">
            <a:extLst>
              <a:ext uri="{28A0092B-C50C-407E-A947-70E740481C1C}">
                <a14:useLocalDpi xmlns:a14="http://schemas.microsoft.com/office/drawing/2010/main" val="0"/>
              </a:ext>
            </a:extLst>
          </a:blip>
          <a:srcRect r="11000"/>
          <a:stretch/>
        </p:blipFill>
        <p:spPr>
          <a:xfrm>
            <a:off x="-1" y="0"/>
            <a:ext cx="9144001" cy="6858000"/>
          </a:xfrm>
          <a:prstGeom prst="rect">
            <a:avLst/>
          </a:prstGeom>
        </p:spPr>
      </p:pic>
    </p:spTree>
    <p:extLst>
      <p:ext uri="{BB962C8B-B14F-4D97-AF65-F5344CB8AC3E}">
        <p14:creationId xmlns:p14="http://schemas.microsoft.com/office/powerpoint/2010/main" val="342738664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38. Gerald Ford (1974-1977)</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01956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C0AC4A-EDC4-4797-9A26-7F5B44385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23725" cy="6858000"/>
          </a:xfrm>
          <a:prstGeom prst="rect">
            <a:avLst/>
          </a:prstGeom>
        </p:spPr>
      </p:pic>
    </p:spTree>
    <p:extLst>
      <p:ext uri="{BB962C8B-B14F-4D97-AF65-F5344CB8AC3E}">
        <p14:creationId xmlns:p14="http://schemas.microsoft.com/office/powerpoint/2010/main" val="186777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18063-C921-4B43-97C6-8A5468730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0765730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95FD62-6915-4B8F-BD38-91C60345A7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97859"/>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0D50E1-E899-4B50-8AE2-4E89B238C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3199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A4CC2-9921-4353-8BB5-C085431A1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677611"/>
      </p:ext>
    </p:extLst>
  </p:cSld>
  <p:clrMapOvr>
    <a:masterClrMapping/>
  </p:clrMapOvr>
  <p:transition spd="slow">
    <p:strips dir="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538770-8913-470D-8101-6943472DE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B3A607E3-A0B7-4B03-A2BB-645A651F2798}"/>
              </a:ext>
            </a:extLst>
          </p:cNvPr>
          <p:cNvPicPr>
            <a:picLocks noChangeAspect="1"/>
          </p:cNvPicPr>
          <p:nvPr/>
        </p:nvPicPr>
        <p:blipFill>
          <a:blip r:embed="rId3">
            <a:clrChange>
              <a:clrFrom>
                <a:srgbClr val="CCCCCC"/>
              </a:clrFrom>
              <a:clrTo>
                <a:srgbClr val="CCCCCC">
                  <a:alpha val="0"/>
                </a:srgbClr>
              </a:clrTo>
            </a:clrChange>
            <a:extLst>
              <a:ext uri="{28A0092B-C50C-407E-A947-70E740481C1C}">
                <a14:useLocalDpi xmlns:a14="http://schemas.microsoft.com/office/drawing/2010/main" val="0"/>
              </a:ext>
            </a:extLst>
          </a:blip>
          <a:stretch>
            <a:fillRect/>
          </a:stretch>
        </p:blipFill>
        <p:spPr>
          <a:xfrm>
            <a:off x="735189" y="416278"/>
            <a:ext cx="3429000" cy="3429000"/>
          </a:xfrm>
          <a:prstGeom prst="rect">
            <a:avLst/>
          </a:prstGeom>
        </p:spPr>
      </p:pic>
    </p:spTree>
    <p:extLst>
      <p:ext uri="{BB962C8B-B14F-4D97-AF65-F5344CB8AC3E}">
        <p14:creationId xmlns:p14="http://schemas.microsoft.com/office/powerpoint/2010/main" val="35234601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D2583D-32FB-4B04-BF8A-8311BC249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pic>
        <p:nvPicPr>
          <p:cNvPr id="3" name="Picture 2">
            <a:extLst>
              <a:ext uri="{FF2B5EF4-FFF2-40B4-BE49-F238E27FC236}">
                <a16:creationId xmlns:a16="http://schemas.microsoft.com/office/drawing/2014/main" id="{EE83DED0-0B82-46D4-A6BD-8AD1982CE605}"/>
              </a:ext>
            </a:extLst>
          </p:cNvPr>
          <p:cNvPicPr>
            <a:picLocks noChangeAspect="1"/>
          </p:cNvPicPr>
          <p:nvPr/>
        </p:nvPicPr>
        <p:blipFill rotWithShape="1">
          <a:blip r:embed="rId3">
            <a:extLst>
              <a:ext uri="{28A0092B-C50C-407E-A947-70E740481C1C}">
                <a14:useLocalDpi xmlns:a14="http://schemas.microsoft.com/office/drawing/2010/main" val="0"/>
              </a:ext>
            </a:extLst>
          </a:blip>
          <a:srcRect l="12959" r="26152"/>
          <a:stretch/>
        </p:blipFill>
        <p:spPr>
          <a:xfrm>
            <a:off x="-1" y="0"/>
            <a:ext cx="9144001" cy="6858000"/>
          </a:xfrm>
          <a:prstGeom prst="rect">
            <a:avLst/>
          </a:prstGeom>
        </p:spPr>
      </p:pic>
      <p:pic>
        <p:nvPicPr>
          <p:cNvPr id="4" name="Picture 3">
            <a:extLst>
              <a:ext uri="{FF2B5EF4-FFF2-40B4-BE49-F238E27FC236}">
                <a16:creationId xmlns:a16="http://schemas.microsoft.com/office/drawing/2014/main" id="{0DF6CDA9-04D1-43A7-B9E6-D04978997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11" y="0"/>
            <a:ext cx="10287000" cy="6858000"/>
          </a:xfrm>
          <a:prstGeom prst="rect">
            <a:avLst/>
          </a:prstGeom>
        </p:spPr>
      </p:pic>
      <p:pic>
        <p:nvPicPr>
          <p:cNvPr id="5" name="Picture 4">
            <a:extLst>
              <a:ext uri="{FF2B5EF4-FFF2-40B4-BE49-F238E27FC236}">
                <a16:creationId xmlns:a16="http://schemas.microsoft.com/office/drawing/2014/main" id="{2497D365-D234-4ACA-8E23-DE17989CEA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110" y="0"/>
            <a:ext cx="10327999" cy="6858000"/>
          </a:xfrm>
          <a:prstGeom prst="rect">
            <a:avLst/>
          </a:prstGeom>
        </p:spPr>
      </p:pic>
      <p:pic>
        <p:nvPicPr>
          <p:cNvPr id="6" name="Picture 5">
            <a:extLst>
              <a:ext uri="{FF2B5EF4-FFF2-40B4-BE49-F238E27FC236}">
                <a16:creationId xmlns:a16="http://schemas.microsoft.com/office/drawing/2014/main" id="{A4F74D01-55C0-4724-BF81-E12BF9542F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099ECF05-98E2-48EC-9853-20431BCC50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133" y="-248355"/>
            <a:ext cx="9618133" cy="7106355"/>
          </a:xfrm>
          <a:prstGeom prst="rect">
            <a:avLst/>
          </a:prstGeom>
        </p:spPr>
      </p:pic>
      <p:pic>
        <p:nvPicPr>
          <p:cNvPr id="8" name="Picture 7">
            <a:extLst>
              <a:ext uri="{FF2B5EF4-FFF2-40B4-BE49-F238E27FC236}">
                <a16:creationId xmlns:a16="http://schemas.microsoft.com/office/drawing/2014/main" id="{BFFF857C-8AEA-45C0-93AB-83A70B34779C}"/>
              </a:ext>
            </a:extLst>
          </p:cNvPr>
          <p:cNvPicPr>
            <a:picLocks noChangeAspect="1"/>
          </p:cNvPicPr>
          <p:nvPr/>
        </p:nvPicPr>
        <p:blipFill rotWithShape="1">
          <a:blip r:embed="rId8">
            <a:extLst>
              <a:ext uri="{28A0092B-C50C-407E-A947-70E740481C1C}">
                <a14:useLocalDpi xmlns:a14="http://schemas.microsoft.com/office/drawing/2010/main" val="0"/>
              </a:ext>
            </a:extLst>
          </a:blip>
          <a:srcRect t="12345"/>
          <a:stretch/>
        </p:blipFill>
        <p:spPr>
          <a:xfrm>
            <a:off x="0" y="0"/>
            <a:ext cx="9144000" cy="6858000"/>
          </a:xfrm>
          <a:prstGeom prst="rect">
            <a:avLst/>
          </a:prstGeom>
        </p:spPr>
      </p:pic>
      <p:pic>
        <p:nvPicPr>
          <p:cNvPr id="9" name="Picture 8">
            <a:extLst>
              <a:ext uri="{FF2B5EF4-FFF2-40B4-BE49-F238E27FC236}">
                <a16:creationId xmlns:a16="http://schemas.microsoft.com/office/drawing/2014/main" id="{8038B4A3-201F-4A70-A4FC-5724540038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063" y="0"/>
            <a:ext cx="9644063" cy="6858000"/>
          </a:xfrm>
          <a:prstGeom prst="rect">
            <a:avLst/>
          </a:prstGeom>
        </p:spPr>
      </p:pic>
      <p:pic>
        <p:nvPicPr>
          <p:cNvPr id="10" name="Picture 9">
            <a:extLst>
              <a:ext uri="{FF2B5EF4-FFF2-40B4-BE49-F238E27FC236}">
                <a16:creationId xmlns:a16="http://schemas.microsoft.com/office/drawing/2014/main" id="{D7B75D75-192F-4A11-AD73-73390F3799D8}"/>
              </a:ext>
            </a:extLst>
          </p:cNvPr>
          <p:cNvPicPr>
            <a:picLocks noChangeAspect="1"/>
          </p:cNvPicPr>
          <p:nvPr/>
        </p:nvPicPr>
        <p:blipFill rotWithShape="1">
          <a:blip r:embed="rId10">
            <a:extLst>
              <a:ext uri="{28A0092B-C50C-407E-A947-70E740481C1C}">
                <a14:useLocalDpi xmlns:a14="http://schemas.microsoft.com/office/drawing/2010/main" val="0"/>
              </a:ext>
            </a:extLst>
          </a:blip>
          <a:srcRect r="11000"/>
          <a:stretch/>
        </p:blipFill>
        <p:spPr>
          <a:xfrm>
            <a:off x="0" y="0"/>
            <a:ext cx="9144001" cy="6858000"/>
          </a:xfrm>
          <a:prstGeom prst="rect">
            <a:avLst/>
          </a:prstGeom>
        </p:spPr>
      </p:pic>
      <p:pic>
        <p:nvPicPr>
          <p:cNvPr id="11" name="Picture 10">
            <a:extLst>
              <a:ext uri="{FF2B5EF4-FFF2-40B4-BE49-F238E27FC236}">
                <a16:creationId xmlns:a16="http://schemas.microsoft.com/office/drawing/2014/main" id="{09AD0E80-4D88-403E-B6F7-B9CE5D1B21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23725" cy="6858000"/>
          </a:xfrm>
          <a:prstGeom prst="rect">
            <a:avLst/>
          </a:prstGeom>
        </p:spPr>
      </p:pic>
      <p:pic>
        <p:nvPicPr>
          <p:cNvPr id="12" name="Picture 11">
            <a:extLst>
              <a:ext uri="{FF2B5EF4-FFF2-40B4-BE49-F238E27FC236}">
                <a16:creationId xmlns:a16="http://schemas.microsoft.com/office/drawing/2014/main" id="{D86DEE76-F916-4970-89AD-5B18129874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4F5BD743-9967-44C5-A6DF-79C20B535E2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5E273510-7A6F-49C4-9644-E1D82EEE7B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696BBFD5-87F1-4D0E-8FE9-C523C4DA32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3EDB1F3B-C8CD-4F2B-BABE-6D240E645D72}"/>
              </a:ext>
            </a:extLst>
          </p:cNvPr>
          <p:cNvPicPr>
            <a:picLocks noChangeAspect="1"/>
          </p:cNvPicPr>
          <p:nvPr/>
        </p:nvPicPr>
        <p:blipFill>
          <a:blip r:embed="rId16">
            <a:clrChange>
              <a:clrFrom>
                <a:srgbClr val="CCCCCC"/>
              </a:clrFrom>
              <a:clrTo>
                <a:srgbClr val="CCCCCC">
                  <a:alpha val="0"/>
                </a:srgbClr>
              </a:clrTo>
            </a:clrChange>
            <a:extLst>
              <a:ext uri="{28A0092B-C50C-407E-A947-70E740481C1C}">
                <a14:useLocalDpi xmlns:a14="http://schemas.microsoft.com/office/drawing/2010/main" val="0"/>
              </a:ext>
            </a:extLst>
          </a:blip>
          <a:stretch>
            <a:fillRect/>
          </a:stretch>
        </p:blipFill>
        <p:spPr>
          <a:xfrm>
            <a:off x="701322" y="484011"/>
            <a:ext cx="3429000" cy="3429000"/>
          </a:xfrm>
          <a:prstGeom prst="rect">
            <a:avLst/>
          </a:prstGeom>
        </p:spPr>
      </p:pic>
      <p:pic>
        <p:nvPicPr>
          <p:cNvPr id="17" name="Picture 16">
            <a:extLst>
              <a:ext uri="{FF2B5EF4-FFF2-40B4-BE49-F238E27FC236}">
                <a16:creationId xmlns:a16="http://schemas.microsoft.com/office/drawing/2014/main" id="{0B696575-4963-40E4-9416-CE7C3126D62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Tree>
    <p:extLst>
      <p:ext uri="{BB962C8B-B14F-4D97-AF65-F5344CB8AC3E}">
        <p14:creationId xmlns:p14="http://schemas.microsoft.com/office/powerpoint/2010/main" val="1407327772"/>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27F045-0C7C-46FA-AF93-5FA2D35BA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377822" cy="1794934"/>
          </a:xfrm>
          <a:prstGeom prst="rect">
            <a:avLst/>
          </a:prstGeom>
        </p:spPr>
      </p:pic>
      <p:pic>
        <p:nvPicPr>
          <p:cNvPr id="3" name="Picture 2">
            <a:extLst>
              <a:ext uri="{FF2B5EF4-FFF2-40B4-BE49-F238E27FC236}">
                <a16:creationId xmlns:a16="http://schemas.microsoft.com/office/drawing/2014/main" id="{881137EA-0ED5-40C2-8EC6-731892FBC7CB}"/>
              </a:ext>
            </a:extLst>
          </p:cNvPr>
          <p:cNvPicPr>
            <a:picLocks noChangeAspect="1"/>
          </p:cNvPicPr>
          <p:nvPr/>
        </p:nvPicPr>
        <p:blipFill rotWithShape="1">
          <a:blip r:embed="rId4">
            <a:extLst>
              <a:ext uri="{28A0092B-C50C-407E-A947-70E740481C1C}">
                <a14:useLocalDpi xmlns:a14="http://schemas.microsoft.com/office/drawing/2010/main" val="0"/>
              </a:ext>
            </a:extLst>
          </a:blip>
          <a:srcRect l="12959" r="26152"/>
          <a:stretch/>
        </p:blipFill>
        <p:spPr>
          <a:xfrm>
            <a:off x="2370665" y="0"/>
            <a:ext cx="2346240" cy="1772356"/>
          </a:xfrm>
          <a:prstGeom prst="rect">
            <a:avLst/>
          </a:prstGeom>
        </p:spPr>
      </p:pic>
      <p:pic>
        <p:nvPicPr>
          <p:cNvPr id="4" name="Picture 3">
            <a:extLst>
              <a:ext uri="{FF2B5EF4-FFF2-40B4-BE49-F238E27FC236}">
                <a16:creationId xmlns:a16="http://schemas.microsoft.com/office/drawing/2014/main" id="{27E5E6C7-69D3-4001-A19C-492057FF64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692"/>
          <a:stretch/>
        </p:blipFill>
        <p:spPr>
          <a:xfrm>
            <a:off x="4707465" y="-1882"/>
            <a:ext cx="2325513" cy="1761068"/>
          </a:xfrm>
          <a:prstGeom prst="rect">
            <a:avLst/>
          </a:prstGeom>
        </p:spPr>
      </p:pic>
      <p:pic>
        <p:nvPicPr>
          <p:cNvPr id="5" name="Picture 4">
            <a:extLst>
              <a:ext uri="{FF2B5EF4-FFF2-40B4-BE49-F238E27FC236}">
                <a16:creationId xmlns:a16="http://schemas.microsoft.com/office/drawing/2014/main" id="{BDF22DAF-0560-45F5-A859-927C70E18B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1688" y="0"/>
            <a:ext cx="2122311" cy="1749778"/>
          </a:xfrm>
          <a:prstGeom prst="rect">
            <a:avLst/>
          </a:prstGeom>
        </p:spPr>
      </p:pic>
      <p:pic>
        <p:nvPicPr>
          <p:cNvPr id="6" name="Picture 5">
            <a:extLst>
              <a:ext uri="{FF2B5EF4-FFF2-40B4-BE49-F238E27FC236}">
                <a16:creationId xmlns:a16="http://schemas.microsoft.com/office/drawing/2014/main" id="{1C490E58-7312-4B27-8A48-5976747503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7201" y="1749779"/>
            <a:ext cx="2336800" cy="1752600"/>
          </a:xfrm>
          <a:prstGeom prst="rect">
            <a:avLst/>
          </a:prstGeom>
        </p:spPr>
      </p:pic>
      <p:pic>
        <p:nvPicPr>
          <p:cNvPr id="7" name="Picture 6">
            <a:extLst>
              <a:ext uri="{FF2B5EF4-FFF2-40B4-BE49-F238E27FC236}">
                <a16:creationId xmlns:a16="http://schemas.microsoft.com/office/drawing/2014/main" id="{F8A0A479-BEA4-40F3-AC08-DF53AC3B76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7" t="1203" r="773"/>
          <a:stretch/>
        </p:blipFill>
        <p:spPr>
          <a:xfrm>
            <a:off x="-1" y="1771338"/>
            <a:ext cx="2373443" cy="1738746"/>
          </a:xfrm>
          <a:prstGeom prst="rect">
            <a:avLst/>
          </a:prstGeom>
        </p:spPr>
      </p:pic>
      <p:pic>
        <p:nvPicPr>
          <p:cNvPr id="8" name="Picture 7">
            <a:extLst>
              <a:ext uri="{FF2B5EF4-FFF2-40B4-BE49-F238E27FC236}">
                <a16:creationId xmlns:a16="http://schemas.microsoft.com/office/drawing/2014/main" id="{26768960-FB3F-4342-A513-E956FDF451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345"/>
          <a:stretch/>
        </p:blipFill>
        <p:spPr>
          <a:xfrm>
            <a:off x="2370664" y="1761067"/>
            <a:ext cx="2344326" cy="1758244"/>
          </a:xfrm>
          <a:prstGeom prst="rect">
            <a:avLst/>
          </a:prstGeom>
        </p:spPr>
      </p:pic>
      <p:pic>
        <p:nvPicPr>
          <p:cNvPr id="9" name="Picture 8">
            <a:extLst>
              <a:ext uri="{FF2B5EF4-FFF2-40B4-BE49-F238E27FC236}">
                <a16:creationId xmlns:a16="http://schemas.microsoft.com/office/drawing/2014/main" id="{B0BF2EDA-D316-4FBD-A0B8-222A43D1BC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7168" y="1749778"/>
            <a:ext cx="2112610" cy="1749777"/>
          </a:xfrm>
          <a:prstGeom prst="rect">
            <a:avLst/>
          </a:prstGeom>
        </p:spPr>
      </p:pic>
      <p:pic>
        <p:nvPicPr>
          <p:cNvPr id="10" name="Picture 9">
            <a:extLst>
              <a:ext uri="{FF2B5EF4-FFF2-40B4-BE49-F238E27FC236}">
                <a16:creationId xmlns:a16="http://schemas.microsoft.com/office/drawing/2014/main" id="{541E4F46-8B03-4300-8CC8-24779AD48D9D}"/>
              </a:ext>
            </a:extLst>
          </p:cNvPr>
          <p:cNvPicPr>
            <a:picLocks noChangeAspect="1"/>
          </p:cNvPicPr>
          <p:nvPr/>
        </p:nvPicPr>
        <p:blipFill rotWithShape="1">
          <a:blip r:embed="rId11">
            <a:extLst>
              <a:ext uri="{28A0092B-C50C-407E-A947-70E740481C1C}">
                <a14:useLocalDpi xmlns:a14="http://schemas.microsoft.com/office/drawing/2010/main" val="0"/>
              </a:ext>
            </a:extLst>
          </a:blip>
          <a:srcRect r="11000"/>
          <a:stretch/>
        </p:blipFill>
        <p:spPr>
          <a:xfrm>
            <a:off x="4955821" y="3502378"/>
            <a:ext cx="2167468" cy="1625601"/>
          </a:xfrm>
          <a:prstGeom prst="rect">
            <a:avLst/>
          </a:prstGeom>
        </p:spPr>
      </p:pic>
      <p:pic>
        <p:nvPicPr>
          <p:cNvPr id="11" name="Picture 10">
            <a:extLst>
              <a:ext uri="{FF2B5EF4-FFF2-40B4-BE49-F238E27FC236}">
                <a16:creationId xmlns:a16="http://schemas.microsoft.com/office/drawing/2014/main" id="{A1F11F79-FC30-48B7-826D-B0B2D162D8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74933" y="5152418"/>
            <a:ext cx="2269067" cy="1705582"/>
          </a:xfrm>
          <a:prstGeom prst="rect">
            <a:avLst/>
          </a:prstGeom>
        </p:spPr>
      </p:pic>
      <p:pic>
        <p:nvPicPr>
          <p:cNvPr id="12" name="Picture 11">
            <a:extLst>
              <a:ext uri="{FF2B5EF4-FFF2-40B4-BE49-F238E27FC236}">
                <a16:creationId xmlns:a16="http://schemas.microsoft.com/office/drawing/2014/main" id="{B9F0718A-C8C0-4891-8F95-0968BCBF7B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23289" y="3498330"/>
            <a:ext cx="2020711" cy="1649404"/>
          </a:xfrm>
          <a:prstGeom prst="rect">
            <a:avLst/>
          </a:prstGeom>
        </p:spPr>
      </p:pic>
      <p:pic>
        <p:nvPicPr>
          <p:cNvPr id="13" name="Picture 12">
            <a:extLst>
              <a:ext uri="{FF2B5EF4-FFF2-40B4-BE49-F238E27FC236}">
                <a16:creationId xmlns:a16="http://schemas.microsoft.com/office/drawing/2014/main" id="{9C6360E0-796E-4991-959D-98A8043A59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139268"/>
            <a:ext cx="2291644" cy="1718733"/>
          </a:xfrm>
          <a:prstGeom prst="rect">
            <a:avLst/>
          </a:prstGeom>
        </p:spPr>
      </p:pic>
      <p:pic>
        <p:nvPicPr>
          <p:cNvPr id="14" name="Picture 13">
            <a:extLst>
              <a:ext uri="{FF2B5EF4-FFF2-40B4-BE49-F238E27FC236}">
                <a16:creationId xmlns:a16="http://schemas.microsoft.com/office/drawing/2014/main" id="{A55108F4-FFD6-4163-A49A-278B5B1D58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0356" y="5130799"/>
            <a:ext cx="2280357" cy="1727201"/>
          </a:xfrm>
          <a:prstGeom prst="rect">
            <a:avLst/>
          </a:prstGeom>
        </p:spPr>
      </p:pic>
      <p:pic>
        <p:nvPicPr>
          <p:cNvPr id="15" name="Picture 14">
            <a:extLst>
              <a:ext uri="{FF2B5EF4-FFF2-40B4-BE49-F238E27FC236}">
                <a16:creationId xmlns:a16="http://schemas.microsoft.com/office/drawing/2014/main" id="{A9107B08-F5B9-48C0-ABC8-B34F60F083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53186" y="5125156"/>
            <a:ext cx="2310459" cy="1732844"/>
          </a:xfrm>
          <a:prstGeom prst="rect">
            <a:avLst/>
          </a:prstGeom>
        </p:spPr>
      </p:pic>
      <p:pic>
        <p:nvPicPr>
          <p:cNvPr id="16" name="Picture 15">
            <a:extLst>
              <a:ext uri="{FF2B5EF4-FFF2-40B4-BE49-F238E27FC236}">
                <a16:creationId xmlns:a16="http://schemas.microsoft.com/office/drawing/2014/main" id="{6358BB07-A88B-45F0-A15C-BB2E4A6BE36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3493912"/>
            <a:ext cx="2167467" cy="1625600"/>
          </a:xfrm>
          <a:prstGeom prst="rect">
            <a:avLst/>
          </a:prstGeom>
        </p:spPr>
      </p:pic>
      <p:pic>
        <p:nvPicPr>
          <p:cNvPr id="17" name="Picture 16">
            <a:extLst>
              <a:ext uri="{FF2B5EF4-FFF2-40B4-BE49-F238E27FC236}">
                <a16:creationId xmlns:a16="http://schemas.microsoft.com/office/drawing/2014/main" id="{DD5BE027-1EEB-4812-9487-5907777C4B0C}"/>
              </a:ext>
            </a:extLst>
          </p:cNvPr>
          <p:cNvPicPr>
            <a:picLocks noChangeAspect="1"/>
          </p:cNvPicPr>
          <p:nvPr/>
        </p:nvPicPr>
        <p:blipFill>
          <a:blip r:embed="rId18" cstate="print">
            <a:clrChange>
              <a:clrFrom>
                <a:srgbClr val="CCCCCC"/>
              </a:clrFrom>
              <a:clrTo>
                <a:srgbClr val="CCCCCC">
                  <a:alpha val="0"/>
                </a:srgbClr>
              </a:clrTo>
            </a:clrChange>
            <a:extLst>
              <a:ext uri="{28A0092B-C50C-407E-A947-70E740481C1C}">
                <a14:useLocalDpi xmlns:a14="http://schemas.microsoft.com/office/drawing/2010/main" val="0"/>
              </a:ext>
            </a:extLst>
          </a:blip>
          <a:stretch>
            <a:fillRect/>
          </a:stretch>
        </p:blipFill>
        <p:spPr>
          <a:xfrm>
            <a:off x="191911" y="3635021"/>
            <a:ext cx="740835" cy="740835"/>
          </a:xfrm>
          <a:prstGeom prst="rect">
            <a:avLst/>
          </a:prstGeom>
        </p:spPr>
      </p:pic>
      <p:pic>
        <p:nvPicPr>
          <p:cNvPr id="18" name="Picture 17">
            <a:extLst>
              <a:ext uri="{FF2B5EF4-FFF2-40B4-BE49-F238E27FC236}">
                <a16:creationId xmlns:a16="http://schemas.microsoft.com/office/drawing/2014/main" id="{125DF3B8-85CA-49A1-A25E-D9BC4AC600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67467" y="3499557"/>
            <a:ext cx="2791237" cy="1625600"/>
          </a:xfrm>
          <a:prstGeom prst="rect">
            <a:avLst/>
          </a:prstGeom>
        </p:spPr>
      </p:pic>
    </p:spTree>
    <p:extLst>
      <p:ext uri="{BB962C8B-B14F-4D97-AF65-F5344CB8AC3E}">
        <p14:creationId xmlns:p14="http://schemas.microsoft.com/office/powerpoint/2010/main" val="2339784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B3FEF-8DA4-4B1D-B6A4-584EB5698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5449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5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7F5014-07D7-42CB-B103-6F6A7D9912A6}"/>
              </a:ext>
            </a:extLst>
          </p:cNvPr>
          <p:cNvSpPr txBox="1">
            <a:spLocks/>
          </p:cNvSpPr>
          <p:nvPr/>
        </p:nvSpPr>
        <p:spPr>
          <a:xfrm>
            <a:off x="4907075" y="3450770"/>
            <a:ext cx="2890651" cy="7467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way of life</a:t>
            </a:r>
          </a:p>
        </p:txBody>
      </p:sp>
      <p:sp>
        <p:nvSpPr>
          <p:cNvPr id="3074" name="Rectangle 2"/>
          <p:cNvSpPr>
            <a:spLocks noGrp="1" noChangeArrowheads="1"/>
          </p:cNvSpPr>
          <p:nvPr>
            <p:ph type="title"/>
          </p:nvPr>
        </p:nvSpPr>
        <p:spPr>
          <a:xfrm>
            <a:off x="443933" y="1977005"/>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“Without God there could be no American form of government, nor an American way of life.”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9A36103A-4309-435B-B938-542AF971C625}"/>
              </a:ext>
            </a:extLst>
          </p:cNvPr>
          <p:cNvSpPr txBox="1">
            <a:spLocks noChangeArrowheads="1"/>
          </p:cNvSpPr>
          <p:nvPr/>
        </p:nvSpPr>
        <p:spPr bwMode="auto">
          <a:xfrm>
            <a:off x="5010993" y="3425772"/>
            <a:ext cx="268238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way of life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56046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206293" y="3875593"/>
            <a:ext cx="2712186"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31½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March 22, 2020</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3613114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39" presetClass="entr" presetSubtype="0" accel="10000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13599E-6 L 3.33333E-6 0.23034 " pathEditMode="relative" rAng="0" ptsTypes="AA">
                                      <p:cBhvr>
                                        <p:cTn id="39" dur="1500" fill="hold"/>
                                        <p:tgtEl>
                                          <p:spTgt spid="5"/>
                                        </p:tgtEl>
                                        <p:attrNameLst>
                                          <p:attrName>ppt_x</p:attrName>
                                          <p:attrName>ppt_y</p:attrName>
                                        </p:attrNameLst>
                                      </p:cBhvr>
                                      <p:rCtr x="0" y="11517"/>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0" presetClass="path" presetSubtype="0" accel="50000" decel="50000" fill="hold" grpId="2" nodeType="withEffect">
                                  <p:stCondLst>
                                    <p:cond delay="1250"/>
                                  </p:stCondLst>
                                  <p:childTnLst>
                                    <p:animMotion origin="layout" path="M -1.38889E-6 2.22222E-6 L -0.16562 -0.11389 " pathEditMode="relative" rAng="0" ptsTypes="AA">
                                      <p:cBhvr>
                                        <p:cTn id="47" dur="1000" fill="hold"/>
                                        <p:tgtEl>
                                          <p:spTgt spid="6"/>
                                        </p:tgtEl>
                                        <p:attrNameLst>
                                          <p:attrName>ppt_x</p:attrName>
                                          <p:attrName>ppt_y</p:attrName>
                                        </p:attrNameLst>
                                      </p:cBhvr>
                                      <p:rCtr x="-8281" y="-5694"/>
                                    </p:animMotion>
                                  </p:childTnLst>
                                </p:cTn>
                              </p:par>
                              <p:par>
                                <p:cTn id="48" presetID="2" presetClass="exit" presetSubtype="4" fill="hold" grpId="1" nodeType="withEffect">
                                  <p:stCondLst>
                                    <p:cond delay="1500"/>
                                  </p:stCondLst>
                                  <p:childTnLst>
                                    <p:anim calcmode="lin" valueType="num">
                                      <p:cBhvr additive="base">
                                        <p:cTn id="49" dur="1250"/>
                                        <p:tgtEl>
                                          <p:spTgt spid="7"/>
                                        </p:tgtEl>
                                        <p:attrNameLst>
                                          <p:attrName>ppt_x</p:attrName>
                                        </p:attrNameLst>
                                      </p:cBhvr>
                                      <p:tavLst>
                                        <p:tav tm="0">
                                          <p:val>
                                            <p:strVal val="ppt_x"/>
                                          </p:val>
                                        </p:tav>
                                        <p:tav tm="100000">
                                          <p:val>
                                            <p:strVal val="ppt_x"/>
                                          </p:val>
                                        </p:tav>
                                      </p:tavLst>
                                    </p:anim>
                                    <p:anim calcmode="lin" valueType="num">
                                      <p:cBhvr additive="base">
                                        <p:cTn id="50" dur="1250"/>
                                        <p:tgtEl>
                                          <p:spTgt spid="7"/>
                                        </p:tgtEl>
                                        <p:attrNameLst>
                                          <p:attrName>ppt_y</p:attrName>
                                        </p:attrNameLst>
                                      </p:cBhvr>
                                      <p:tavLst>
                                        <p:tav tm="0">
                                          <p:val>
                                            <p:strVal val="ppt_y"/>
                                          </p:val>
                                        </p:tav>
                                        <p:tav tm="100000">
                                          <p:val>
                                            <p:strVal val="1+ppt_h/2"/>
                                          </p:val>
                                        </p:tav>
                                      </p:tavLst>
                                    </p:anim>
                                    <p:set>
                                      <p:cBhvr>
                                        <p:cTn id="51"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38. Gerald Ford (1974-1977)</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a:extLst>
              <a:ext uri="{FF2B5EF4-FFF2-40B4-BE49-F238E27FC236}">
                <a16:creationId xmlns:a16="http://schemas.microsoft.com/office/drawing/2014/main" id="{18A33517-6298-427F-A8ED-3759235BD4A9}"/>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2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425217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71600"/>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“History and experience tell us that moral progress comes not in comfortable and complacent times, but out of trial and confusion.”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41112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1371600"/>
            <a:ext cx="8229600" cy="35810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millions of men and women, the church has been the hospital for the soul, the school for the mind and the safe depository for moral ideas.”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C97B3040-0F0A-41EA-A67C-24755F2B9C92}"/>
              </a:ext>
            </a:extLst>
          </p:cNvPr>
          <p:cNvSpPr txBox="1">
            <a:spLocks noChangeArrowheads="1"/>
          </p:cNvSpPr>
          <p:nvPr/>
        </p:nvSpPr>
        <p:spPr bwMode="auto">
          <a:xfrm>
            <a:off x="445169" y="2201429"/>
            <a:ext cx="8234807" cy="282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the church:</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hospital for the soul</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school for the mind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safe depository for moral ideas</a:t>
            </a:r>
            <a:endParaRPr lang="en-US" altLang="en-US" sz="32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7B7E5C6-B102-4FF9-BB6C-832D83999CFF}"/>
              </a:ext>
            </a:extLst>
          </p:cNvPr>
          <p:cNvSpPr txBox="1">
            <a:spLocks noChangeArrowheads="1"/>
          </p:cNvSpPr>
          <p:nvPr/>
        </p:nvSpPr>
        <p:spPr bwMode="auto">
          <a:xfrm>
            <a:off x="703178" y="2086365"/>
            <a:ext cx="277995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88900">
                    <a:schemeClr val="tx1"/>
                  </a:glow>
                  <a:outerShdw blurRad="50800" algn="tl" rotWithShape="0">
                    <a:srgbClr val="000000"/>
                  </a:outerShdw>
                </a:effectLst>
                <a:uLnTx/>
                <a:uFillTx/>
                <a:latin typeface="Calibri" panose="020F0502020204030204" pitchFamily="34" charset="0"/>
                <a:ea typeface="+mj-ea"/>
                <a:cs typeface="+mj-cs"/>
              </a:rPr>
              <a:t>the church</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889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FD97D411-BA1C-448C-A20D-B3D8501FB012}"/>
              </a:ext>
            </a:extLst>
          </p:cNvPr>
          <p:cNvSpPr txBox="1">
            <a:spLocks noChangeArrowheads="1"/>
          </p:cNvSpPr>
          <p:nvPr/>
        </p:nvSpPr>
        <p:spPr bwMode="auto">
          <a:xfrm>
            <a:off x="6373503" y="2088746"/>
            <a:ext cx="226133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hospital</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52F97525-CB70-4C05-9E18-A24B4AC23C3B}"/>
              </a:ext>
            </a:extLst>
          </p:cNvPr>
          <p:cNvSpPr txBox="1">
            <a:spLocks noChangeArrowheads="1"/>
          </p:cNvSpPr>
          <p:nvPr/>
        </p:nvSpPr>
        <p:spPr bwMode="auto">
          <a:xfrm>
            <a:off x="786061" y="2756210"/>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for the soul</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AEE503A6-E243-4AF2-B492-E2421C0BFB91}"/>
              </a:ext>
            </a:extLst>
          </p:cNvPr>
          <p:cNvSpPr txBox="1">
            <a:spLocks noChangeArrowheads="1"/>
          </p:cNvSpPr>
          <p:nvPr/>
        </p:nvSpPr>
        <p:spPr bwMode="auto">
          <a:xfrm>
            <a:off x="4749420" y="2756848"/>
            <a:ext cx="36397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school for the</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8E5753A-7B09-4167-899C-84DDD0445BF5}"/>
              </a:ext>
            </a:extLst>
          </p:cNvPr>
          <p:cNvSpPr txBox="1">
            <a:spLocks noChangeArrowheads="1"/>
          </p:cNvSpPr>
          <p:nvPr/>
        </p:nvSpPr>
        <p:spPr bwMode="auto">
          <a:xfrm>
            <a:off x="539405" y="3432094"/>
            <a:ext cx="179731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mind</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85801DA-DD1F-4769-A821-63D5CBE630DD}"/>
              </a:ext>
            </a:extLst>
          </p:cNvPr>
          <p:cNvSpPr txBox="1">
            <a:spLocks noChangeArrowheads="1"/>
          </p:cNvSpPr>
          <p:nvPr/>
        </p:nvSpPr>
        <p:spPr bwMode="auto">
          <a:xfrm>
            <a:off x="3910403" y="3429713"/>
            <a:ext cx="470428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safe depository for</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56684D7-F0C0-4184-87BC-73308C307B56}"/>
              </a:ext>
            </a:extLst>
          </p:cNvPr>
          <p:cNvSpPr txBox="1">
            <a:spLocks noChangeArrowheads="1"/>
          </p:cNvSpPr>
          <p:nvPr/>
        </p:nvSpPr>
        <p:spPr bwMode="auto">
          <a:xfrm>
            <a:off x="2842859" y="4100834"/>
            <a:ext cx="321668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moral ideas</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7484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42" presetClass="path" presetSubtype="0" accel="50000" decel="50000" fill="hold" grpId="1" nodeType="withEffect">
                                  <p:stCondLst>
                                    <p:cond delay="0"/>
                                  </p:stCondLst>
                                  <p:childTnLst>
                                    <p:animMotion origin="layout" path="M 5.55556E-7 -2.96296E-6 L -0.03524 0.0169 " pathEditMode="relative" rAng="0" ptsTypes="AA">
                                      <p:cBhvr>
                                        <p:cTn id="32" dur="2000" fill="hold"/>
                                        <p:tgtEl>
                                          <p:spTgt spid="4"/>
                                        </p:tgtEl>
                                        <p:attrNameLst>
                                          <p:attrName>ppt_x</p:attrName>
                                          <p:attrName>ppt_y</p:attrName>
                                        </p:attrNameLst>
                                      </p:cBhvr>
                                      <p:rCtr x="-1771" y="833"/>
                                    </p:animMotion>
                                  </p:childTnLst>
                                </p:cTn>
                              </p:par>
                              <p:par>
                                <p:cTn id="33" presetID="42" presetClass="path" presetSubtype="0" accel="50000" decel="50000" fill="hold" grpId="1" nodeType="withEffect">
                                  <p:stCondLst>
                                    <p:cond delay="0"/>
                                  </p:stCondLst>
                                  <p:childTnLst>
                                    <p:animMotion origin="layout" path="M 2.77778E-7 4.07407E-6 L -0.57413 0.11435 " pathEditMode="relative" rAng="0" ptsTypes="AA">
                                      <p:cBhvr>
                                        <p:cTn id="34" dur="2000" fill="hold"/>
                                        <p:tgtEl>
                                          <p:spTgt spid="5"/>
                                        </p:tgtEl>
                                        <p:attrNameLst>
                                          <p:attrName>ppt_x</p:attrName>
                                          <p:attrName>ppt_y</p:attrName>
                                        </p:attrNameLst>
                                      </p:cBhvr>
                                      <p:rCtr x="-28715" y="5718"/>
                                    </p:animMotion>
                                  </p:childTnLst>
                                </p:cTn>
                              </p:par>
                              <p:par>
                                <p:cTn id="35" presetID="42" presetClass="path" presetSubtype="0" accel="50000" decel="50000" fill="hold" grpId="1" nodeType="withEffect">
                                  <p:stCondLst>
                                    <p:cond delay="0"/>
                                  </p:stCondLst>
                                  <p:childTnLst>
                                    <p:animMotion origin="layout" path="M -8.33333E-7 1.85185E-6 L 0.23889 0.0169 " pathEditMode="relative" rAng="0" ptsTypes="AA">
                                      <p:cBhvr>
                                        <p:cTn id="36" dur="2000" fill="hold"/>
                                        <p:tgtEl>
                                          <p:spTgt spid="6"/>
                                        </p:tgtEl>
                                        <p:attrNameLst>
                                          <p:attrName>ppt_x</p:attrName>
                                          <p:attrName>ppt_y</p:attrName>
                                        </p:attrNameLst>
                                      </p:cBhvr>
                                      <p:rCtr x="11944" y="833"/>
                                    </p:animMotion>
                                  </p:childTnLst>
                                </p:cTn>
                              </p:par>
                              <p:par>
                                <p:cTn id="37" presetID="42" presetClass="path" presetSubtype="0" accel="50000" decel="50000" fill="hold" grpId="1" nodeType="withEffect">
                                  <p:stCondLst>
                                    <p:cond delay="0"/>
                                  </p:stCondLst>
                                  <p:childTnLst>
                                    <p:animMotion origin="layout" path="M -2.77778E-6 3.7037E-7 L -0.39878 0.11458 " pathEditMode="relative" rAng="0" ptsTypes="AA">
                                      <p:cBhvr>
                                        <p:cTn id="38" dur="2000" fill="hold"/>
                                        <p:tgtEl>
                                          <p:spTgt spid="7"/>
                                        </p:tgtEl>
                                        <p:attrNameLst>
                                          <p:attrName>ppt_x</p:attrName>
                                          <p:attrName>ppt_y</p:attrName>
                                        </p:attrNameLst>
                                      </p:cBhvr>
                                      <p:rCtr x="-19948" y="5718"/>
                                    </p:animMotion>
                                  </p:childTnLst>
                                </p:cTn>
                              </p:par>
                              <p:par>
                                <p:cTn id="39" presetID="42" presetClass="path" presetSubtype="0" accel="50000" decel="50000" fill="hold" grpId="1" nodeType="withEffect">
                                  <p:stCondLst>
                                    <p:cond delay="0"/>
                                  </p:stCondLst>
                                  <p:childTnLst>
                                    <p:animMotion origin="layout" path="M -1.66667E-6 7.40741E-7 L 0.41597 0.01597 " pathEditMode="relative" rAng="0" ptsTypes="AA">
                                      <p:cBhvr>
                                        <p:cTn id="40" dur="2000" fill="hold"/>
                                        <p:tgtEl>
                                          <p:spTgt spid="8"/>
                                        </p:tgtEl>
                                        <p:attrNameLst>
                                          <p:attrName>ppt_x</p:attrName>
                                          <p:attrName>ppt_y</p:attrName>
                                        </p:attrNameLst>
                                      </p:cBhvr>
                                      <p:rCtr x="20799" y="787"/>
                                    </p:animMotion>
                                  </p:childTnLst>
                                </p:cTn>
                              </p:par>
                              <p:par>
                                <p:cTn id="41" presetID="42" presetClass="path" presetSubtype="0" accel="50000" decel="50000" fill="hold" grpId="1" nodeType="withEffect">
                                  <p:stCondLst>
                                    <p:cond delay="0"/>
                                  </p:stCondLst>
                                  <p:childTnLst>
                                    <p:animMotion origin="layout" path="M 4.16667E-6 3.7037E-6 L -0.3007 0.11458 " pathEditMode="relative" rAng="0" ptsTypes="AA">
                                      <p:cBhvr>
                                        <p:cTn id="42" dur="2000" fill="hold"/>
                                        <p:tgtEl>
                                          <p:spTgt spid="9"/>
                                        </p:tgtEl>
                                        <p:attrNameLst>
                                          <p:attrName>ppt_x</p:attrName>
                                          <p:attrName>ppt_y</p:attrName>
                                        </p:attrNameLst>
                                      </p:cBhvr>
                                      <p:rCtr x="-15035" y="5718"/>
                                    </p:animMotion>
                                  </p:childTnLst>
                                </p:cTn>
                              </p:par>
                              <p:par>
                                <p:cTn id="43" presetID="42" presetClass="path" presetSubtype="0" accel="50000" decel="50000" fill="hold" grpId="1" nodeType="withEffect">
                                  <p:stCondLst>
                                    <p:cond delay="0"/>
                                  </p:stCondLst>
                                  <p:childTnLst>
                                    <p:animMotion origin="layout" path="M 4.44444E-6 -2.96296E-6 L 0.29947 0.01621 " pathEditMode="relative" rAng="0" ptsTypes="AA">
                                      <p:cBhvr>
                                        <p:cTn id="44" dur="2000" fill="hold"/>
                                        <p:tgtEl>
                                          <p:spTgt spid="10"/>
                                        </p:tgtEl>
                                        <p:attrNameLst>
                                          <p:attrName>ppt_x</p:attrName>
                                          <p:attrName>ppt_y</p:attrName>
                                        </p:attrNameLst>
                                      </p:cBhvr>
                                      <p:rCtr x="14965" y="810"/>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250"/>
                                        <p:tgtEl>
                                          <p:spTgt spid="3"/>
                                        </p:tgtEl>
                                      </p:cBhvr>
                                    </p:animEffect>
                                  </p:childTnLst>
                                </p:cTn>
                              </p:par>
                            </p:childTnLst>
                          </p:cTn>
                        </p:par>
                        <p:par>
                          <p:cTn id="52" fill="hold">
                            <p:stCondLst>
                              <p:cond delay="2250"/>
                            </p:stCondLst>
                            <p:childTnLst>
                              <p:par>
                                <p:cTn id="53" presetID="10" presetClass="exit" presetSubtype="0" fill="hold" grpId="2" nodeType="after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431779D-6A88-4859-B796-1C71E9C4EF0F}"/>
              </a:ext>
            </a:extLst>
          </p:cNvPr>
          <p:cNvSpPr txBox="1">
            <a:spLocks/>
          </p:cNvSpPr>
          <p:nvPr/>
        </p:nvSpPr>
        <p:spPr>
          <a:xfrm>
            <a:off x="4299118" y="745070"/>
            <a:ext cx="801138" cy="7065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a:t>
            </a:r>
          </a:p>
        </p:txBody>
      </p:sp>
      <p:sp>
        <p:nvSpPr>
          <p:cNvPr id="4" name="Title 1">
            <a:extLst>
              <a:ext uri="{FF2B5EF4-FFF2-40B4-BE49-F238E27FC236}">
                <a16:creationId xmlns:a16="http://schemas.microsoft.com/office/drawing/2014/main" id="{08740673-8C59-4DCC-9A71-D1FF41080BB3}"/>
              </a:ext>
            </a:extLst>
          </p:cNvPr>
          <p:cNvSpPr txBox="1">
            <a:spLocks/>
          </p:cNvSpPr>
          <p:nvPr/>
        </p:nvSpPr>
        <p:spPr>
          <a:xfrm>
            <a:off x="742802" y="1404369"/>
            <a:ext cx="3962400" cy="7412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substitutes for</a:t>
            </a:r>
          </a:p>
        </p:txBody>
      </p:sp>
      <p:sp>
        <p:nvSpPr>
          <p:cNvPr id="5" name="Title 1">
            <a:extLst>
              <a:ext uri="{FF2B5EF4-FFF2-40B4-BE49-F238E27FC236}">
                <a16:creationId xmlns:a16="http://schemas.microsoft.com/office/drawing/2014/main" id="{94D7EFF6-53C7-4C7D-A4AD-79B147B92BF2}"/>
              </a:ext>
            </a:extLst>
          </p:cNvPr>
          <p:cNvSpPr txBox="1">
            <a:spLocks/>
          </p:cNvSpPr>
          <p:nvPr/>
        </p:nvSpPr>
        <p:spPr>
          <a:xfrm>
            <a:off x="5323882" y="4768430"/>
            <a:ext cx="1944138" cy="7179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family</a:t>
            </a:r>
          </a:p>
        </p:txBody>
      </p:sp>
      <p:sp>
        <p:nvSpPr>
          <p:cNvPr id="3074" name="Rectangle 2"/>
          <p:cNvSpPr>
            <a:spLocks noGrp="1" noChangeArrowheads="1"/>
          </p:cNvSpPr>
          <p:nvPr>
            <p:ph type="title"/>
          </p:nvPr>
        </p:nvSpPr>
        <p:spPr>
          <a:xfrm>
            <a:off x="457200" y="800259"/>
            <a:ext cx="8229600" cy="52574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are no adequate substitutes for father, mother, and children bound together in a loving commitment to nurture and protect. No government, no matter how well-intentioned, can take the place of the family in the scheme of things.”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EB9BD4D-A01B-41FC-B28B-60C8AEABBAD1}"/>
              </a:ext>
            </a:extLst>
          </p:cNvPr>
          <p:cNvSpPr txBox="1">
            <a:spLocks noChangeArrowheads="1"/>
          </p:cNvSpPr>
          <p:nvPr/>
        </p:nvSpPr>
        <p:spPr bwMode="auto">
          <a:xfrm>
            <a:off x="4258973" y="710158"/>
            <a:ext cx="884256"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no</a:t>
            </a:r>
            <a:endParaRPr kumimoji="0" lang="en-US" altLang="en-US" b="1" i="1"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7" name="Rectangle 2">
            <a:extLst>
              <a:ext uri="{FF2B5EF4-FFF2-40B4-BE49-F238E27FC236}">
                <a16:creationId xmlns:a16="http://schemas.microsoft.com/office/drawing/2014/main" id="{4C043257-A72E-4950-964B-75EF7D0C9DB9}"/>
              </a:ext>
            </a:extLst>
          </p:cNvPr>
          <p:cNvSpPr txBox="1">
            <a:spLocks noChangeArrowheads="1"/>
          </p:cNvSpPr>
          <p:nvPr/>
        </p:nvSpPr>
        <p:spPr bwMode="auto">
          <a:xfrm>
            <a:off x="561704" y="1383439"/>
            <a:ext cx="4324223"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substitutes for</a:t>
            </a:r>
            <a:endParaRPr kumimoji="0" lang="en-US" altLang="en-US" b="1" i="1"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8" name="Rectangle 2">
            <a:extLst>
              <a:ext uri="{FF2B5EF4-FFF2-40B4-BE49-F238E27FC236}">
                <a16:creationId xmlns:a16="http://schemas.microsoft.com/office/drawing/2014/main" id="{108AE149-0717-41F3-9451-96CAF1885ED8}"/>
              </a:ext>
            </a:extLst>
          </p:cNvPr>
          <p:cNvSpPr txBox="1">
            <a:spLocks noChangeArrowheads="1"/>
          </p:cNvSpPr>
          <p:nvPr/>
        </p:nvSpPr>
        <p:spPr bwMode="auto">
          <a:xfrm>
            <a:off x="5349851" y="4740594"/>
            <a:ext cx="1894532"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family</a:t>
            </a:r>
            <a:endParaRPr kumimoji="0" lang="en-US" altLang="en-US" b="1" i="1"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1443747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300"/>
                                        <p:tgtEl>
                                          <p:spTgt spid="3"/>
                                        </p:tgtEl>
                                      </p:cBhvr>
                                    </p:animEffect>
                                  </p:childTnLst>
                                </p:cTn>
                              </p:par>
                              <p:par>
                                <p:cTn id="16" presetID="18" presetClass="emph" presetSubtype="0" fill="hold" grpId="1" nodeType="withEffect">
                                  <p:stCondLst>
                                    <p:cond delay="0"/>
                                  </p:stCondLst>
                                  <p:childTnLst>
                                    <p:set>
                                      <p:cBhvr override="childStyle">
                                        <p:cTn id="17" dur="3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300"/>
                                        <p:tgtEl>
                                          <p:spTgt spid="6"/>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40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90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900"/>
                                  </p:stCondLst>
                                  <p:childTnLst>
                                    <p:set>
                                      <p:cBhvr override="childStyle">
                                        <p:cTn id="33" dur="50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9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835C84-62E3-438C-8696-D32CA235BB41}"/>
              </a:ext>
            </a:extLst>
          </p:cNvPr>
          <p:cNvSpPr txBox="1">
            <a:spLocks/>
          </p:cNvSpPr>
          <p:nvPr/>
        </p:nvSpPr>
        <p:spPr>
          <a:xfrm>
            <a:off x="1768786" y="3106828"/>
            <a:ext cx="5239820" cy="6795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success of our nation</a:t>
            </a:r>
          </a:p>
        </p:txBody>
      </p:sp>
      <p:sp>
        <p:nvSpPr>
          <p:cNvPr id="3074" name="Rectangle 2"/>
          <p:cNvSpPr>
            <a:spLocks noGrp="1" noChangeArrowheads="1"/>
          </p:cNvSpPr>
          <p:nvPr>
            <p:ph type="title"/>
          </p:nvPr>
        </p:nvSpPr>
        <p:spPr>
          <a:xfrm>
            <a:off x="457200" y="1021239"/>
            <a:ext cx="8229600" cy="48155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“It's the quality of the ordinary, the straight, the square, that accounts for the great stability and success of our nation. It's a quality to be proud of. But it's a quality that many people seem to have neglected.”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CDEFEDB-3A31-471D-8E9F-7C8769C29799}"/>
              </a:ext>
            </a:extLst>
          </p:cNvPr>
          <p:cNvSpPr txBox="1">
            <a:spLocks noChangeArrowheads="1"/>
          </p:cNvSpPr>
          <p:nvPr/>
        </p:nvSpPr>
        <p:spPr bwMode="auto">
          <a:xfrm>
            <a:off x="1957200" y="1683151"/>
            <a:ext cx="214419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straight</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 name="Title 1">
            <a:extLst>
              <a:ext uri="{FF2B5EF4-FFF2-40B4-BE49-F238E27FC236}">
                <a16:creationId xmlns:a16="http://schemas.microsoft.com/office/drawing/2014/main" id="{CBAB13EC-0B76-42D6-B41E-C738BDB505A1}"/>
              </a:ext>
            </a:extLst>
          </p:cNvPr>
          <p:cNvSpPr txBox="1">
            <a:spLocks/>
          </p:cNvSpPr>
          <p:nvPr/>
        </p:nvSpPr>
        <p:spPr>
          <a:xfrm>
            <a:off x="6154219" y="1017141"/>
            <a:ext cx="2167847" cy="728110"/>
          </a:xfrm>
          <a:prstGeom prst="rect">
            <a:avLst/>
          </a:prstGeom>
        </p:spPr>
        <p:txBody>
          <a:bodyPr vert="horz" lIns="91440" tIns="45720" rIns="91440" bIns="45720" rtlCol="0" anchor="ctr">
            <a:prstTxWarp prst="textStop">
              <a:avLst/>
            </a:prstTxWarp>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B05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worker</a:t>
            </a:r>
          </a:p>
        </p:txBody>
      </p:sp>
      <p:sp>
        <p:nvSpPr>
          <p:cNvPr id="4" name="Title 1">
            <a:extLst>
              <a:ext uri="{FF2B5EF4-FFF2-40B4-BE49-F238E27FC236}">
                <a16:creationId xmlns:a16="http://schemas.microsoft.com/office/drawing/2014/main" id="{FCCDDCA2-5CED-48EA-A999-CA50657B2A6C}"/>
              </a:ext>
            </a:extLst>
          </p:cNvPr>
          <p:cNvSpPr txBox="1">
            <a:spLocks/>
          </p:cNvSpPr>
          <p:nvPr/>
        </p:nvSpPr>
        <p:spPr>
          <a:xfrm>
            <a:off x="2174696" y="1659276"/>
            <a:ext cx="1842499" cy="816795"/>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moral</a:t>
            </a:r>
          </a:p>
        </p:txBody>
      </p:sp>
      <p:sp>
        <p:nvSpPr>
          <p:cNvPr id="5" name="Title 1">
            <a:extLst>
              <a:ext uri="{FF2B5EF4-FFF2-40B4-BE49-F238E27FC236}">
                <a16:creationId xmlns:a16="http://schemas.microsoft.com/office/drawing/2014/main" id="{14DC773E-C10E-4FDB-9BAE-BD8C39A30ADD}"/>
              </a:ext>
            </a:extLst>
          </p:cNvPr>
          <p:cNvSpPr txBox="1">
            <a:spLocks/>
          </p:cNvSpPr>
          <p:nvPr/>
        </p:nvSpPr>
        <p:spPr>
          <a:xfrm>
            <a:off x="5082283" y="1700372"/>
            <a:ext cx="1780854" cy="765425"/>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honest</a:t>
            </a:r>
          </a:p>
        </p:txBody>
      </p:sp>
      <p:sp>
        <p:nvSpPr>
          <p:cNvPr id="7" name="Rectangle 12">
            <a:extLst>
              <a:ext uri="{FF2B5EF4-FFF2-40B4-BE49-F238E27FC236}">
                <a16:creationId xmlns:a16="http://schemas.microsoft.com/office/drawing/2014/main" id="{95AE1B47-0E07-424A-B0FE-DF9C341D3273}"/>
              </a:ext>
            </a:extLst>
          </p:cNvPr>
          <p:cNvSpPr>
            <a:spLocks noChangeArrowheads="1"/>
          </p:cNvSpPr>
          <p:nvPr/>
        </p:nvSpPr>
        <p:spPr bwMode="auto">
          <a:xfrm>
            <a:off x="3714108" y="4971836"/>
            <a:ext cx="254285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effectLst>
                  <a:glow rad="63500">
                    <a:schemeClr val="bg1"/>
                  </a:glow>
                </a:effectLst>
                <a:uLnTx/>
                <a:uFillTx/>
                <a:latin typeface="Calibri" panose="020F0502020204030204" pitchFamily="34" charset="0"/>
                <a:ea typeface="+mn-ea"/>
                <a:cs typeface="+mn-cs"/>
              </a:rPr>
              <a:t>neglected</a:t>
            </a:r>
            <a:endParaRPr kumimoji="0" lang="en-US" altLang="en-US" sz="4400" b="1" i="1" u="none" strike="noStrike" kern="1200" cap="none" spc="0" normalizeH="0" baseline="0" noProof="0" dirty="0">
              <a:ln>
                <a:noFill/>
              </a:ln>
              <a:effectLst>
                <a:glow rad="63500">
                  <a:schemeClr val="bg1"/>
                </a:glow>
              </a:effectLst>
              <a:uLnTx/>
              <a:uFillTx/>
              <a:latin typeface="Calibri" panose="020F0502020204030204" pitchFamily="34" charset="0"/>
              <a:ea typeface="+mn-ea"/>
              <a:cs typeface="+mn-cs"/>
            </a:endParaRPr>
          </a:p>
        </p:txBody>
      </p:sp>
      <p:sp>
        <p:nvSpPr>
          <p:cNvPr id="9" name="Rectangle 2" hidden="1">
            <a:extLst>
              <a:ext uri="{FF2B5EF4-FFF2-40B4-BE49-F238E27FC236}">
                <a16:creationId xmlns:a16="http://schemas.microsoft.com/office/drawing/2014/main" id="{9A205A66-D683-43B1-84F9-7A4A75AEF787}"/>
              </a:ext>
            </a:extLst>
          </p:cNvPr>
          <p:cNvSpPr txBox="1">
            <a:spLocks noChangeArrowheads="1"/>
          </p:cNvSpPr>
          <p:nvPr/>
        </p:nvSpPr>
        <p:spPr bwMode="auto">
          <a:xfrm>
            <a:off x="2653273" y="2717429"/>
            <a:ext cx="226133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straight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7CDDC43-4241-4692-9F28-262689724B58}"/>
              </a:ext>
            </a:extLst>
          </p:cNvPr>
          <p:cNvSpPr txBox="1">
            <a:spLocks noChangeArrowheads="1"/>
          </p:cNvSpPr>
          <p:nvPr/>
        </p:nvSpPr>
        <p:spPr bwMode="auto">
          <a:xfrm>
            <a:off x="1754187" y="3061019"/>
            <a:ext cx="52705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success of our nation</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36227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stCondLst>
                                            <p:cond delay="0"/>
                                          </p:stCondLst>
                                        </p:cTn>
                                        <p:tgtEl>
                                          <p:spTgt spid="5"/>
                                        </p:tgtEl>
                                      </p:cBhvr>
                                    </p:animEffect>
                                    <p:anim to="" calcmode="lin" valueType="num">
                                      <p:cBhvr>
                                        <p:cTn id="29"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750"/>
                                        <p:tgtEl>
                                          <p:spTgt spid="6"/>
                                        </p:tgtEl>
                                      </p:cBhvr>
                                    </p:animEffect>
                                  </p:childTnLst>
                                </p:cTn>
                              </p:par>
                              <p:par>
                                <p:cTn id="36" presetID="18" presetClass="emph" presetSubtype="0" fill="hold" grpId="1" nodeType="withEffect">
                                  <p:stCondLst>
                                    <p:cond delay="0"/>
                                  </p:stCondLst>
                                  <p:childTnLst>
                                    <p:set>
                                      <p:cBhvr override="childStyle">
                                        <p:cTn id="37" dur="750" fill="hold"/>
                                        <p:tgtEl>
                                          <p:spTgt spid="6"/>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46"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47"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42" presetClass="path" presetSubtype="0" accel="50000" decel="50000" fill="hold" grpId="2" nodeType="withEffect">
                                  <p:stCondLst>
                                    <p:cond delay="0"/>
                                  </p:stCondLst>
                                  <p:childTnLst>
                                    <p:animMotion origin="layout" path="M -3.05556E-6 1.11111E-6 L -0.32708 0.30278 " pathEditMode="relative" rAng="0" ptsTypes="AA">
                                      <p:cBhvr>
                                        <p:cTn id="55" dur="1000" fill="hold"/>
                                        <p:tgtEl>
                                          <p:spTgt spid="3"/>
                                        </p:tgtEl>
                                        <p:attrNameLst>
                                          <p:attrName>ppt_x</p:attrName>
                                          <p:attrName>ppt_y</p:attrName>
                                        </p:attrNameLst>
                                      </p:cBhvr>
                                      <p:rCtr x="-16354" y="15139"/>
                                    </p:animMotion>
                                  </p:childTnLst>
                                </p:cTn>
                              </p:par>
                              <p:par>
                                <p:cTn id="56" presetID="42" presetClass="path" presetSubtype="0" accel="50000" decel="50000" fill="hold" grpId="2" nodeType="withEffect">
                                  <p:stCondLst>
                                    <p:cond delay="0"/>
                                  </p:stCondLst>
                                  <p:childTnLst>
                                    <p:animMotion origin="layout" path="M 5E-6 -3.7037E-6 L -0.19011 0.19491 " pathEditMode="relative" rAng="0" ptsTypes="AA">
                                      <p:cBhvr>
                                        <p:cTn id="57" dur="1000" fill="hold"/>
                                        <p:tgtEl>
                                          <p:spTgt spid="5"/>
                                        </p:tgtEl>
                                        <p:attrNameLst>
                                          <p:attrName>ppt_x</p:attrName>
                                          <p:attrName>ppt_y</p:attrName>
                                        </p:attrNameLst>
                                      </p:cBhvr>
                                      <p:rCtr x="-9514" y="9745"/>
                                    </p:animMotion>
                                  </p:childTnLst>
                                </p:cTn>
                              </p:par>
                              <p:par>
                                <p:cTn id="58" presetID="42" presetClass="path" presetSubtype="0" accel="50000" decel="50000" fill="hold" grpId="2" nodeType="withEffect">
                                  <p:stCondLst>
                                    <p:cond delay="0"/>
                                  </p:stCondLst>
                                  <p:childTnLst>
                                    <p:animMotion origin="layout" path="M -1.66667E-6 1.11111E-6 L 0.11893 0.19907 " pathEditMode="relative" rAng="0" ptsTypes="AA">
                                      <p:cBhvr>
                                        <p:cTn id="59" dur="1000" fill="hold"/>
                                        <p:tgtEl>
                                          <p:spTgt spid="4"/>
                                        </p:tgtEl>
                                        <p:attrNameLst>
                                          <p:attrName>ppt_x</p:attrName>
                                          <p:attrName>ppt_y</p:attrName>
                                        </p:attrNameLst>
                                      </p:cBhvr>
                                      <p:rCtr x="5937" y="9954"/>
                                    </p:animMotion>
                                  </p:childTnLst>
                                </p:cTn>
                              </p:par>
                              <p:par>
                                <p:cTn id="60" presetID="0" presetClass="exit" presetSubtype="0" fill="hold" grpId="1" nodeType="withEffect">
                                  <p:stCondLst>
                                    <p:cond delay="0"/>
                                  </p:stCondLst>
                                  <p:childTnLst>
                                    <p:set>
                                      <p:cBhvr>
                                        <p:cTn id="61" dur="1" fill="hold">
                                          <p:stCondLst>
                                            <p:cond delay="999"/>
                                          </p:stCondLst>
                                        </p:cTn>
                                        <p:tgtEl>
                                          <p:spTgt spid="3"/>
                                        </p:tgtEl>
                                        <p:attrNameLst>
                                          <p:attrName>style.visibility</p:attrName>
                                        </p:attrNameLst>
                                      </p:cBhvr>
                                      <p:to>
                                        <p:strVal val="hidden"/>
                                      </p:to>
                                    </p:set>
                                    <p:animEffect transition="out" filter="dissolve">
                                      <p:cBhvr>
                                        <p:cTn id="62" dur="1000">
                                          <p:stCondLst>
                                            <p:cond delay="0"/>
                                          </p:stCondLst>
                                        </p:cTn>
                                        <p:tgtEl>
                                          <p:spTgt spid="3"/>
                                        </p:tgtEl>
                                      </p:cBhvr>
                                    </p:animEffect>
                                    <p:anim to="" calcmode="lin" valueType="num">
                                      <p:cBhvr>
                                        <p:cTn id="63"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64"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65" presetID="0" presetClass="exit" presetSubtype="0" fill="hold" grpId="1" nodeType="withEffect">
                                  <p:stCondLst>
                                    <p:cond delay="0"/>
                                  </p:stCondLst>
                                  <p:childTnLst>
                                    <p:set>
                                      <p:cBhvr>
                                        <p:cTn id="66" dur="1" fill="hold">
                                          <p:stCondLst>
                                            <p:cond delay="999"/>
                                          </p:stCondLst>
                                        </p:cTn>
                                        <p:tgtEl>
                                          <p:spTgt spid="4"/>
                                        </p:tgtEl>
                                        <p:attrNameLst>
                                          <p:attrName>style.visibility</p:attrName>
                                        </p:attrNameLst>
                                      </p:cBhvr>
                                      <p:to>
                                        <p:strVal val="hidden"/>
                                      </p:to>
                                    </p:set>
                                    <p:animEffect transition="out" filter="dissolve">
                                      <p:cBhvr>
                                        <p:cTn id="67" dur="1000">
                                          <p:stCondLst>
                                            <p:cond delay="0"/>
                                          </p:stCondLst>
                                        </p:cTn>
                                        <p:tgtEl>
                                          <p:spTgt spid="4"/>
                                        </p:tgtEl>
                                      </p:cBhvr>
                                    </p:animEffect>
                                    <p:anim to="" calcmode="lin" valueType="num">
                                      <p:cBhvr>
                                        <p:cTn id="6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6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70" presetID="0" presetClass="exit" presetSubtype="0" fill="hold" grpId="1" nodeType="withEffect">
                                  <p:stCondLst>
                                    <p:cond delay="0"/>
                                  </p:stCondLst>
                                  <p:childTnLst>
                                    <p:set>
                                      <p:cBhvr>
                                        <p:cTn id="71" dur="1" fill="hold">
                                          <p:stCondLst>
                                            <p:cond delay="999"/>
                                          </p:stCondLst>
                                        </p:cTn>
                                        <p:tgtEl>
                                          <p:spTgt spid="5"/>
                                        </p:tgtEl>
                                        <p:attrNameLst>
                                          <p:attrName>style.visibility</p:attrName>
                                        </p:attrNameLst>
                                      </p:cBhvr>
                                      <p:to>
                                        <p:strVal val="hidden"/>
                                      </p:to>
                                    </p:set>
                                    <p:animEffect transition="out" filter="dissolve">
                                      <p:cBhvr>
                                        <p:cTn id="72" dur="1000">
                                          <p:stCondLst>
                                            <p:cond delay="0"/>
                                          </p:stCondLst>
                                        </p:cTn>
                                        <p:tgtEl>
                                          <p:spTgt spid="5"/>
                                        </p:tgtEl>
                                      </p:cBhvr>
                                    </p:animEffect>
                                    <p:anim to="" calcmode="lin" valueType="num">
                                      <p:cBhvr>
                                        <p:cTn id="73"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74"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75" presetID="10" presetClass="exit" presetSubtype="0" fill="hold" grpId="1" nodeType="with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22" presetClass="exit" presetSubtype="8" fill="hold" grpId="2" nodeType="withEffect">
                                  <p:stCondLst>
                                    <p:cond delay="0"/>
                                  </p:stCondLst>
                                  <p:childTnLst>
                                    <p:animEffect transition="out" filter="wipe(left)">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250"/>
                                        <p:tgtEl>
                                          <p:spTgt spid="8"/>
                                        </p:tgtEl>
                                      </p:cBhvr>
                                    </p:animEffect>
                                  </p:childTnLst>
                                </p:cTn>
                              </p:par>
                              <p:par>
                                <p:cTn id="87" presetID="3" presetClass="emph" presetSubtype="2" fill="hold" grpId="2" nodeType="withEffect">
                                  <p:stCondLst>
                                    <p:cond delay="0"/>
                                  </p:stCondLst>
                                  <p:childTnLst>
                                    <p:animClr clrSpc="rgb" dir="cw">
                                      <p:cBhvr override="childStyle">
                                        <p:cTn id="88" dur="2000" fill="hold"/>
                                        <p:tgtEl>
                                          <p:spTgt spid="8"/>
                                        </p:tgtEl>
                                        <p:attrNameLst>
                                          <p:attrName>style.color</p:attrName>
                                        </p:attrNameLst>
                                      </p:cBhvr>
                                      <p:to>
                                        <a:srgbClr val="FF9900"/>
                                      </p:to>
                                    </p:animClr>
                                  </p:childTnLst>
                                </p:cTn>
                              </p:par>
                              <p:par>
                                <p:cTn id="89" presetID="42" presetClass="path" presetSubtype="0" accel="50000" decel="50000" fill="hold" grpId="1" nodeType="withEffect">
                                  <p:stCondLst>
                                    <p:cond delay="0"/>
                                  </p:stCondLst>
                                  <p:childTnLst>
                                    <p:animMotion origin="layout" path="M 5.55112E-17 3.33333E-6 L 0.08229 0.15115 " pathEditMode="relative" rAng="0" ptsTypes="AA">
                                      <p:cBhvr>
                                        <p:cTn id="90" dur="2000" fill="hold"/>
                                        <p:tgtEl>
                                          <p:spTgt spid="8"/>
                                        </p:tgtEl>
                                        <p:attrNameLst>
                                          <p:attrName>ppt_x</p:attrName>
                                          <p:attrName>ppt_y</p:attrName>
                                        </p:attrNameLst>
                                      </p:cBhvr>
                                      <p:rCtr x="4115" y="7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8" grpId="0"/>
      <p:bldP spid="8" grpId="1"/>
      <p:bldP spid="8" grpId="2"/>
      <p:bldP spid="3" grpId="0"/>
      <p:bldP spid="3" grpId="1"/>
      <p:bldP spid="3" grpId="2"/>
      <p:bldP spid="4" grpId="0"/>
      <p:bldP spid="4" grpId="1"/>
      <p:bldP spid="4" grpId="2"/>
      <p:bldP spid="5" grpId="0"/>
      <p:bldP spid="5" grpId="1"/>
      <p:bldP spid="5" grpId="2"/>
      <p:bldP spid="7" grpId="0"/>
      <p:bldP spid="7" grpId="1"/>
      <p:bldP spid="10" grpId="0"/>
      <p:bldP spid="10"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00100" y="1851819"/>
            <a:ext cx="75438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What is crooked cannot be made straight, And what is lacking cannot be numbered.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Ecclesiastes 1:15</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52219774-3507-4628-812D-AB558952EBB7}"/>
              </a:ext>
            </a:extLst>
          </p:cNvPr>
          <p:cNvSpPr txBox="1">
            <a:spLocks noChangeArrowheads="1"/>
          </p:cNvSpPr>
          <p:nvPr/>
        </p:nvSpPr>
        <p:spPr bwMode="auto">
          <a:xfrm>
            <a:off x="2653273" y="2717429"/>
            <a:ext cx="226133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straight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5113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2"/>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6193C1-5FC0-429C-81E2-D9BC0E07A4AF}"/>
              </a:ext>
            </a:extLst>
          </p:cNvPr>
          <p:cNvSpPr txBox="1">
            <a:spLocks/>
          </p:cNvSpPr>
          <p:nvPr/>
        </p:nvSpPr>
        <p:spPr>
          <a:xfrm>
            <a:off x="3989427" y="4656687"/>
            <a:ext cx="1951633" cy="6044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republic</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two centuries that have passed since 1776, millions upon millions of Americans have worked and taken up arms when necessary to make that dream a reality. We can be extremely proud of what they have accomplished. Today, we are the world's oldest republic. We are at peace. Our Nation and our way of life endure. We are free.”</a:t>
            </a:r>
          </a:p>
        </p:txBody>
      </p:sp>
      <p:sp>
        <p:nvSpPr>
          <p:cNvPr id="4" name="Rectangle 2">
            <a:extLst>
              <a:ext uri="{FF2B5EF4-FFF2-40B4-BE49-F238E27FC236}">
                <a16:creationId xmlns:a16="http://schemas.microsoft.com/office/drawing/2014/main" id="{2BC6B258-720E-4AB8-8424-CEF8F7442426}"/>
              </a:ext>
            </a:extLst>
          </p:cNvPr>
          <p:cNvSpPr txBox="1">
            <a:spLocks noChangeArrowheads="1"/>
          </p:cNvSpPr>
          <p:nvPr/>
        </p:nvSpPr>
        <p:spPr bwMode="auto">
          <a:xfrm>
            <a:off x="3767952" y="4576875"/>
            <a:ext cx="2387521"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kern="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republic</a:t>
            </a:r>
            <a:endParaRPr kumimoji="0" lang="en-US" altLang="en-US" sz="4000" b="1" i="1"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196099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nearly two hundred years, our nation has derived its strength from the diversity of its people and of their beliefs. That strength has been greatly enhanced by [the Islamic] religious heritage.”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5263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196499"/>
            <a:ext cx="8229600" cy="44650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commitment to the     security and future of Israel is based upon basic morality as   well as enlightened self-interest.             Our role in supporting Israel honors our own heritage.”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8905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11215F-A5C4-4023-8FB4-9DF748D462DD}"/>
              </a:ext>
            </a:extLst>
          </p:cNvPr>
          <p:cNvSpPr txBox="1">
            <a:spLocks/>
          </p:cNvSpPr>
          <p:nvPr/>
        </p:nvSpPr>
        <p:spPr>
          <a:xfrm>
            <a:off x="3286124" y="5207318"/>
            <a:ext cx="3429000" cy="714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government is</a:t>
            </a:r>
          </a:p>
        </p:txBody>
      </p:sp>
      <p:sp>
        <p:nvSpPr>
          <p:cNvPr id="4" name="Title 1">
            <a:extLst>
              <a:ext uri="{FF2B5EF4-FFF2-40B4-BE49-F238E27FC236}">
                <a16:creationId xmlns:a16="http://schemas.microsoft.com/office/drawing/2014/main" id="{0A2D6433-AD77-48AC-BBD9-C62DCAF3C3AF}"/>
              </a:ext>
            </a:extLst>
          </p:cNvPr>
          <p:cNvSpPr txBox="1">
            <a:spLocks/>
          </p:cNvSpPr>
          <p:nvPr/>
        </p:nvSpPr>
        <p:spPr>
          <a:xfrm>
            <a:off x="4235768" y="5818822"/>
            <a:ext cx="4206240" cy="714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 necessary good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Declaration [of Independence] was not a protest against government, but against the excess of government. It prescribed the proper role of government, to secure the rights of individuals and to effect their safety and happiness. In modern society, no individual can do this alone. So government is not a necessary evil but a necessary good.”</a:t>
            </a:r>
          </a:p>
        </p:txBody>
      </p:sp>
      <p:sp>
        <p:nvSpPr>
          <p:cNvPr id="5" name="Rectangle 2">
            <a:extLst>
              <a:ext uri="{FF2B5EF4-FFF2-40B4-BE49-F238E27FC236}">
                <a16:creationId xmlns:a16="http://schemas.microsoft.com/office/drawing/2014/main" id="{99E99004-824C-4B42-AA65-67641415938B}"/>
              </a:ext>
            </a:extLst>
          </p:cNvPr>
          <p:cNvSpPr txBox="1">
            <a:spLocks noChangeArrowheads="1"/>
          </p:cNvSpPr>
          <p:nvPr/>
        </p:nvSpPr>
        <p:spPr bwMode="auto">
          <a:xfrm>
            <a:off x="3068157" y="5171267"/>
            <a:ext cx="38579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government is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42D253D3-A7AB-4573-B721-5C8B9D5AB888}"/>
              </a:ext>
            </a:extLst>
          </p:cNvPr>
          <p:cNvSpPr txBox="1">
            <a:spLocks noChangeArrowheads="1"/>
          </p:cNvSpPr>
          <p:nvPr/>
        </p:nvSpPr>
        <p:spPr bwMode="auto">
          <a:xfrm>
            <a:off x="4314093" y="5778669"/>
            <a:ext cx="40561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necessary good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339276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89919"/>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Therefore, as we have opportunity, let us do good to all, especially to those who are of the household of faith.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Galatians 6:10 </a:t>
            </a:r>
          </a:p>
        </p:txBody>
      </p:sp>
    </p:spTree>
    <p:extLst>
      <p:ext uri="{BB962C8B-B14F-4D97-AF65-F5344CB8AC3E}">
        <p14:creationId xmlns:p14="http://schemas.microsoft.com/office/powerpoint/2010/main" val="247730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0A8048-F8F5-4A42-A9F4-EF98BDE7CB04}"/>
              </a:ext>
            </a:extLst>
          </p:cNvPr>
          <p:cNvSpPr txBox="1">
            <a:spLocks/>
          </p:cNvSpPr>
          <p:nvPr/>
        </p:nvSpPr>
        <p:spPr>
          <a:xfrm>
            <a:off x="3729359" y="2829697"/>
            <a:ext cx="1537292" cy="7985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unity</a:t>
            </a:r>
          </a:p>
        </p:txBody>
      </p:sp>
      <p:sp>
        <p:nvSpPr>
          <p:cNvPr id="3074" name="Rectangle 2"/>
          <p:cNvSpPr>
            <a:spLocks noGrp="1" noChangeArrowheads="1"/>
          </p:cNvSpPr>
          <p:nvPr>
            <p:ph type="title"/>
          </p:nvPr>
        </p:nvSpPr>
        <p:spPr>
          <a:xfrm>
            <a:off x="815340" y="2057400"/>
            <a:ext cx="751332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“Let us remember that our national unity is a most priceless asset.”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2B8688F7-BEC4-46B4-A8A1-B6DBB56D7BDC}"/>
              </a:ext>
            </a:extLst>
          </p:cNvPr>
          <p:cNvSpPr txBox="1">
            <a:spLocks noChangeArrowheads="1"/>
          </p:cNvSpPr>
          <p:nvPr/>
        </p:nvSpPr>
        <p:spPr bwMode="auto">
          <a:xfrm>
            <a:off x="3733800" y="2849881"/>
            <a:ext cx="1533489"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unity</a:t>
            </a:r>
            <a:endParaRPr kumimoji="0" lang="en-US" altLang="en-US" b="1" i="1"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1464820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42ED0F-EEF0-4333-AEC8-E85F1BC26161}"/>
              </a:ext>
            </a:extLst>
          </p:cNvPr>
          <p:cNvSpPr txBox="1">
            <a:spLocks/>
          </p:cNvSpPr>
          <p:nvPr/>
        </p:nvSpPr>
        <p:spPr>
          <a:xfrm>
            <a:off x="1795562" y="3448441"/>
            <a:ext cx="3962400" cy="6630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never intended</a:t>
            </a:r>
          </a:p>
        </p:txBody>
      </p:sp>
      <p:sp>
        <p:nvSpPr>
          <p:cNvPr id="4" name="Title 1">
            <a:extLst>
              <a:ext uri="{FF2B5EF4-FFF2-40B4-BE49-F238E27FC236}">
                <a16:creationId xmlns:a16="http://schemas.microsoft.com/office/drawing/2014/main" id="{1B4B47BE-163B-4F08-8851-9FF92F63A0C0}"/>
              </a:ext>
            </a:extLst>
          </p:cNvPr>
          <p:cNvSpPr txBox="1">
            <a:spLocks/>
          </p:cNvSpPr>
          <p:nvPr/>
        </p:nvSpPr>
        <p:spPr>
          <a:xfrm>
            <a:off x="929545" y="4115060"/>
            <a:ext cx="7290005" cy="6730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separate public morality </a:t>
            </a:r>
          </a:p>
        </p:txBody>
      </p:sp>
      <p:sp>
        <p:nvSpPr>
          <p:cNvPr id="5" name="Title 1">
            <a:extLst>
              <a:ext uri="{FF2B5EF4-FFF2-40B4-BE49-F238E27FC236}">
                <a16:creationId xmlns:a16="http://schemas.microsoft.com/office/drawing/2014/main" id="{A254444C-DC45-4D53-83AF-2623CB8B5204}"/>
              </a:ext>
            </a:extLst>
          </p:cNvPr>
          <p:cNvSpPr txBox="1">
            <a:spLocks/>
          </p:cNvSpPr>
          <p:nvPr/>
        </p:nvSpPr>
        <p:spPr>
          <a:xfrm>
            <a:off x="2218116" y="4807853"/>
            <a:ext cx="4566901" cy="6306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from public policy</a:t>
            </a:r>
          </a:p>
        </p:txBody>
      </p:sp>
      <p:sp>
        <p:nvSpPr>
          <p:cNvPr id="3074" name="Rectangle 2"/>
          <p:cNvSpPr>
            <a:spLocks noGrp="1" noChangeArrowheads="1"/>
          </p:cNvSpPr>
          <p:nvPr>
            <p:ph type="title"/>
          </p:nvPr>
        </p:nvSpPr>
        <p:spPr>
          <a:xfrm>
            <a:off x="457200" y="1295559"/>
            <a:ext cx="8229600" cy="4266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separation of church and state, although a fundamental principle to which I fully subscribe, was never intended in my view   to separate public morality      from public policy.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9EDB5B8-618A-4740-9DDC-77BCBD00ABBA}"/>
              </a:ext>
            </a:extLst>
          </p:cNvPr>
          <p:cNvSpPr txBox="1">
            <a:spLocks noChangeArrowheads="1"/>
          </p:cNvSpPr>
          <p:nvPr/>
        </p:nvSpPr>
        <p:spPr bwMode="auto">
          <a:xfrm>
            <a:off x="1729869" y="3397135"/>
            <a:ext cx="4095426"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never intended</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7" name="Rectangle 2">
            <a:extLst>
              <a:ext uri="{FF2B5EF4-FFF2-40B4-BE49-F238E27FC236}">
                <a16:creationId xmlns:a16="http://schemas.microsoft.com/office/drawing/2014/main" id="{59D39A18-A64C-415B-85D6-1C64F241C351}"/>
              </a:ext>
            </a:extLst>
          </p:cNvPr>
          <p:cNvSpPr txBox="1">
            <a:spLocks noChangeArrowheads="1"/>
          </p:cNvSpPr>
          <p:nvPr/>
        </p:nvSpPr>
        <p:spPr bwMode="auto">
          <a:xfrm>
            <a:off x="1100028" y="4064533"/>
            <a:ext cx="6949463"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to separate public morality</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8" name="Rectangle 2">
            <a:extLst>
              <a:ext uri="{FF2B5EF4-FFF2-40B4-BE49-F238E27FC236}">
                <a16:creationId xmlns:a16="http://schemas.microsoft.com/office/drawing/2014/main" id="{D16FAFCA-54A8-4D92-9A4E-E0AFC717A605}"/>
              </a:ext>
            </a:extLst>
          </p:cNvPr>
          <p:cNvSpPr txBox="1">
            <a:spLocks noChangeArrowheads="1"/>
          </p:cNvSpPr>
          <p:nvPr/>
        </p:nvSpPr>
        <p:spPr bwMode="auto">
          <a:xfrm>
            <a:off x="2286001" y="4741026"/>
            <a:ext cx="4433454"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from public policy</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63948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750"/>
                                        <p:tgtEl>
                                          <p:spTgt spid="4"/>
                                        </p:tgtEl>
                                      </p:cBhvr>
                                    </p:animEffect>
                                  </p:childTnLst>
                                </p:cTn>
                              </p:par>
                              <p:par>
                                <p:cTn id="22" presetID="18" presetClass="emph" presetSubtype="0" fill="hold" grpId="1" nodeType="withEffect">
                                  <p:stCondLst>
                                    <p:cond delay="0"/>
                                  </p:stCondLst>
                                  <p:childTnLst>
                                    <p:set>
                                      <p:cBhvr override="childStyle">
                                        <p:cTn id="23" dur="75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750"/>
                                        <p:tgtEl>
                                          <p:spTgt spid="7"/>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0"/>
                                  </p:stCondLst>
                                  <p:childTnLst>
                                    <p:set>
                                      <p:cBhvr override="childStyle">
                                        <p:cTn id="32" dur="500" fill="hold"/>
                                        <p:tgtEl>
                                          <p:spTgt spid="5"/>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256D3D-4689-41AF-A10C-0BF08D0712F2}"/>
              </a:ext>
            </a:extLst>
          </p:cNvPr>
          <p:cNvSpPr txBox="1">
            <a:spLocks/>
          </p:cNvSpPr>
          <p:nvPr/>
        </p:nvSpPr>
        <p:spPr>
          <a:xfrm>
            <a:off x="4933215" y="4373072"/>
            <a:ext cx="3398093" cy="5558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show any hostility</a:t>
            </a:r>
          </a:p>
        </p:txBody>
      </p:sp>
      <p:sp>
        <p:nvSpPr>
          <p:cNvPr id="4" name="Title 1">
            <a:extLst>
              <a:ext uri="{FF2B5EF4-FFF2-40B4-BE49-F238E27FC236}">
                <a16:creationId xmlns:a16="http://schemas.microsoft.com/office/drawing/2014/main" id="{2F85D8D0-ED79-4889-8627-CE363B2F403F}"/>
              </a:ext>
            </a:extLst>
          </p:cNvPr>
          <p:cNvSpPr txBox="1">
            <a:spLocks/>
          </p:cNvSpPr>
          <p:nvPr/>
        </p:nvSpPr>
        <p:spPr>
          <a:xfrm>
            <a:off x="5226111" y="3873559"/>
            <a:ext cx="877631" cy="5793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that prayer in public schools should be voluntary. It is difficult for me to see how religious exercises can be a requirement in public schools, given our Constitutional requirement of separation of church and state. I feel that the highly desirable goal of religious education must be principally the responsibility of church and home. I do not believe that public education should show any hostility toward religion, and neither should it inhibit voluntary participation, if it does not interfere with the educational process.”</a:t>
            </a:r>
          </a:p>
        </p:txBody>
      </p:sp>
      <p:sp>
        <p:nvSpPr>
          <p:cNvPr id="3" name="Rectangle 2">
            <a:extLst>
              <a:ext uri="{FF2B5EF4-FFF2-40B4-BE49-F238E27FC236}">
                <a16:creationId xmlns:a16="http://schemas.microsoft.com/office/drawing/2014/main" id="{111BFD7D-4EFE-4210-AB10-02F7C2FFBCA2}"/>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 believe that prayer in public schools should be voluntary. It is difficult for me to see how religious exercises can be a requirement in public schools, given our Constitutional requirement of separation of church and state. I feel that the highly desirable goal of religious education must be principally the responsibility of church and home. </a:t>
            </a:r>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 do not believe that public education should show any hostility toward religion, and neither should it inhibit voluntary participation, if it does not interfere with the educational process</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p>
        </p:txBody>
      </p:sp>
      <p:sp>
        <p:nvSpPr>
          <p:cNvPr id="6" name="Rectangle 2">
            <a:extLst>
              <a:ext uri="{FF2B5EF4-FFF2-40B4-BE49-F238E27FC236}">
                <a16:creationId xmlns:a16="http://schemas.microsoft.com/office/drawing/2014/main" id="{536A4E69-77FB-41D2-9590-F2CDF22E1A58}"/>
              </a:ext>
            </a:extLst>
          </p:cNvPr>
          <p:cNvSpPr txBox="1">
            <a:spLocks noChangeArrowheads="1"/>
          </p:cNvSpPr>
          <p:nvPr/>
        </p:nvSpPr>
        <p:spPr bwMode="auto">
          <a:xfrm>
            <a:off x="5225266" y="3859172"/>
            <a:ext cx="883342" cy="5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kern="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not</a:t>
            </a:r>
            <a:endParaRPr kumimoji="0" lang="en-US" altLang="en-US" sz="3200" b="1" i="1"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7" name="Rectangle 2">
            <a:extLst>
              <a:ext uri="{FF2B5EF4-FFF2-40B4-BE49-F238E27FC236}">
                <a16:creationId xmlns:a16="http://schemas.microsoft.com/office/drawing/2014/main" id="{061B329E-F0F3-43CA-A3DA-FCFB555EFD21}"/>
              </a:ext>
            </a:extLst>
          </p:cNvPr>
          <p:cNvSpPr txBox="1">
            <a:spLocks noChangeArrowheads="1"/>
          </p:cNvSpPr>
          <p:nvPr/>
        </p:nvSpPr>
        <p:spPr bwMode="auto">
          <a:xfrm>
            <a:off x="4869456" y="4351662"/>
            <a:ext cx="3527390" cy="56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kern="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rPr>
              <a:t>show any hostility</a:t>
            </a:r>
            <a:endParaRPr kumimoji="0" lang="en-US" altLang="en-US" sz="3200" b="1" i="1" u="none" strike="noStrike" kern="0" cap="none" spc="0" normalizeH="0" baseline="0" noProof="0" dirty="0">
              <a:ln w="3175"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182091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40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P spid="3074" grpId="0"/>
      <p:bldP spid="3"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057400"/>
            <a:ext cx="7772400" cy="21332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length of one's days matters less than the love of one's family and friends.”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15702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fear of the LORD is the beginning of wisdom, And the knowledge of the Holy One is understanding. For by me your days will be multiplied, And years of life will be added to you. If you are wise, you are wise for yourself, And if you scoff, you will bear it alone."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9:10-12 </a:t>
            </a:r>
          </a:p>
        </p:txBody>
      </p:sp>
      <p:sp>
        <p:nvSpPr>
          <p:cNvPr id="3" name="Text Box 6">
            <a:extLst>
              <a:ext uri="{FF2B5EF4-FFF2-40B4-BE49-F238E27FC236}">
                <a16:creationId xmlns:a16="http://schemas.microsoft.com/office/drawing/2014/main" id="{340FC171-B266-45DB-8983-64F8F0768367}"/>
              </a:ext>
            </a:extLst>
          </p:cNvPr>
          <p:cNvSpPr txBox="1">
            <a:spLocks noChangeArrowheads="1"/>
          </p:cNvSpPr>
          <p:nvPr/>
        </p:nvSpPr>
        <p:spPr bwMode="auto">
          <a:xfrm>
            <a:off x="2895599" y="5063322"/>
            <a:ext cx="207818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1" u="none" strike="noStrike" kern="1200" cap="none" spc="0" normalizeH="0" baseline="0" noProof="0" dirty="0">
                <a:ln>
                  <a:noFill/>
                </a:ln>
                <a:solidFill>
                  <a:srgbClr val="FF0000"/>
                </a:solidFill>
                <a:effectLst>
                  <a:glow rad="101600">
                    <a:schemeClr val="tx1"/>
                  </a:glow>
                  <a:outerShdw blurRad="38100" dist="38100" dir="2700000" algn="tl">
                    <a:srgbClr val="C0C0C0"/>
                  </a:outerShdw>
                </a:effectLst>
                <a:uLnTx/>
                <a:uFillTx/>
                <a:latin typeface="Calibri"/>
                <a:ea typeface="+mn-ea"/>
                <a:cs typeface="+mn-cs"/>
              </a:rPr>
              <a:t>despise</a:t>
            </a:r>
          </a:p>
        </p:txBody>
      </p:sp>
    </p:spTree>
    <p:extLst>
      <p:ext uri="{BB962C8B-B14F-4D97-AF65-F5344CB8AC3E}">
        <p14:creationId xmlns:p14="http://schemas.microsoft.com/office/powerpoint/2010/main" val="3772553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04900" y="1905000"/>
            <a:ext cx="6934200" cy="24153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remain convinced that pardoning Nixon was the right thing to do.”</a:t>
            </a:r>
          </a:p>
        </p:txBody>
      </p:sp>
    </p:spTree>
    <p:extLst>
      <p:ext uri="{BB962C8B-B14F-4D97-AF65-F5344CB8AC3E}">
        <p14:creationId xmlns:p14="http://schemas.microsoft.com/office/powerpoint/2010/main" val="1321190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1585119"/>
            <a:ext cx="83820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Repay no one evil for evil. Have regard for good things in the sight of all men. If it is possible, as much as depends on you, live peaceably with all men.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Romans 12:17-18 </a:t>
            </a:r>
          </a:p>
        </p:txBody>
      </p:sp>
    </p:spTree>
    <p:extLst>
      <p:ext uri="{BB962C8B-B14F-4D97-AF65-F5344CB8AC3E}">
        <p14:creationId xmlns:p14="http://schemas.microsoft.com/office/powerpoint/2010/main" val="210697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E8419C-9B39-4E72-ABF2-9485586B4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10287000" cy="6858000"/>
          </a:xfrm>
          <a:prstGeom prst="rect">
            <a:avLst/>
          </a:prstGeom>
        </p:spPr>
      </p:pic>
      <p:pic>
        <p:nvPicPr>
          <p:cNvPr id="3" name="Picture 2">
            <a:extLst>
              <a:ext uri="{FF2B5EF4-FFF2-40B4-BE49-F238E27FC236}">
                <a16:creationId xmlns:a16="http://schemas.microsoft.com/office/drawing/2014/main" id="{956033AF-10EA-407C-A297-BEE60B710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700" y="1449455"/>
            <a:ext cx="4091520" cy="5397659"/>
          </a:xfrm>
          <a:prstGeom prst="rect">
            <a:avLst/>
          </a:prstGeom>
        </p:spPr>
      </p:pic>
      <p:pic>
        <p:nvPicPr>
          <p:cNvPr id="4" name="Picture 3">
            <a:extLst>
              <a:ext uri="{FF2B5EF4-FFF2-40B4-BE49-F238E27FC236}">
                <a16:creationId xmlns:a16="http://schemas.microsoft.com/office/drawing/2014/main" id="{75A58B7F-AFD8-4EF3-922D-D689C2756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71" y="0"/>
            <a:ext cx="5972134" cy="6858000"/>
          </a:xfrm>
          <a:prstGeom prst="rect">
            <a:avLst/>
          </a:prstGeom>
        </p:spPr>
      </p:pic>
    </p:spTree>
    <p:extLst>
      <p:ext uri="{BB962C8B-B14F-4D97-AF65-F5344CB8AC3E}">
        <p14:creationId xmlns:p14="http://schemas.microsoft.com/office/powerpoint/2010/main" val="3576618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E4ACC4-4DAD-4B52-95C3-FDD53C7583DA}"/>
              </a:ext>
            </a:extLst>
          </p:cNvPr>
          <p:cNvPicPr>
            <a:picLocks noChangeAspect="1"/>
          </p:cNvPicPr>
          <p:nvPr/>
        </p:nvPicPr>
        <p:blipFill rotWithShape="1">
          <a:blip r:embed="rId2">
            <a:extLst>
              <a:ext uri="{28A0092B-C50C-407E-A947-70E740481C1C}">
                <a14:useLocalDpi xmlns:a14="http://schemas.microsoft.com/office/drawing/2010/main" val="0"/>
              </a:ext>
            </a:extLst>
          </a:blip>
          <a:srcRect l="7500" r="7500"/>
          <a:stretch/>
        </p:blipFill>
        <p:spPr>
          <a:xfrm>
            <a:off x="-609600" y="0"/>
            <a:ext cx="10750379" cy="6858000"/>
          </a:xfrm>
          <a:prstGeom prst="rect">
            <a:avLst/>
          </a:prstGeom>
        </p:spPr>
      </p:pic>
      <p:pic>
        <p:nvPicPr>
          <p:cNvPr id="4" name="Picture 3">
            <a:extLst>
              <a:ext uri="{FF2B5EF4-FFF2-40B4-BE49-F238E27FC236}">
                <a16:creationId xmlns:a16="http://schemas.microsoft.com/office/drawing/2014/main" id="{8B5D0886-15C0-494E-B78F-3A6D2C13A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089" y="0"/>
            <a:ext cx="6419822" cy="6858000"/>
          </a:xfrm>
          <a:prstGeom prst="rect">
            <a:avLst/>
          </a:prstGeom>
        </p:spPr>
      </p:pic>
    </p:spTree>
    <p:extLst>
      <p:ext uri="{BB962C8B-B14F-4D97-AF65-F5344CB8AC3E}">
        <p14:creationId xmlns:p14="http://schemas.microsoft.com/office/powerpoint/2010/main" val="16400412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231E8B-682C-4CAF-8202-1AB2C76AC72B}"/>
              </a:ext>
            </a:extLst>
          </p:cNvPr>
          <p:cNvSpPr txBox="1">
            <a:spLocks/>
          </p:cNvSpPr>
          <p:nvPr/>
        </p:nvSpPr>
        <p:spPr>
          <a:xfrm>
            <a:off x="3759125" y="336095"/>
            <a:ext cx="4500751" cy="7358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a terror to good</a:t>
            </a:r>
          </a:p>
        </p:txBody>
      </p:sp>
      <p:sp>
        <p:nvSpPr>
          <p:cNvPr id="3074" name="Rectangle 2"/>
          <p:cNvSpPr>
            <a:spLocks noGrp="1" noChangeArrowheads="1"/>
          </p:cNvSpPr>
          <p:nvPr>
            <p:ph type="title"/>
          </p:nvPr>
        </p:nvSpPr>
        <p:spPr>
          <a:xfrm>
            <a:off x="429491" y="324355"/>
            <a:ext cx="8229600" cy="6214990"/>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rulers are not a terror to good works, but to evil. Do you want to be unafraid of the authority? Do what is good, and you will have praise from the same. For he is God's minister to you for good. But if you do evil, be afraid; for he does not bear the sword in vain; for he is God's minister, an avenger to execute wrath on him who practices evil.</a:t>
            </a:r>
            <a:r>
              <a:rPr lang="en-US" altLang="en-US" sz="2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Romans 13:3-4</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5C23B4F-23CB-4CC3-96B0-D49E61C47C95}"/>
              </a:ext>
            </a:extLst>
          </p:cNvPr>
          <p:cNvSpPr txBox="1">
            <a:spLocks noChangeArrowheads="1"/>
          </p:cNvSpPr>
          <p:nvPr/>
        </p:nvSpPr>
        <p:spPr bwMode="auto">
          <a:xfrm>
            <a:off x="3681046" y="308571"/>
            <a:ext cx="465406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a terror to good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80650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650"/>
                                        <p:tgtEl>
                                          <p:spTgt spid="3"/>
                                        </p:tgtEl>
                                      </p:cBhvr>
                                    </p:animEffect>
                                  </p:childTnLst>
                                </p:cTn>
                              </p:par>
                              <p:par>
                                <p:cTn id="14" presetID="18" presetClass="emph" presetSubtype="0" fill="hold" grpId="1" nodeType="withEffect">
                                  <p:stCondLst>
                                    <p:cond delay="0"/>
                                  </p:stCondLst>
                                  <p:childTnLst>
                                    <p:set>
                                      <p:cBhvr override="childStyle">
                                        <p:cTn id="15" dur="65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6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C0CE69-A1F4-44A7-84B5-16B6B2E1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846437586"/>
      </p:ext>
    </p:extLst>
  </p:cSld>
  <p:clrMapOvr>
    <a:masterClrMapping/>
  </p:clrMapOvr>
  <p:transition spd="slow">
    <p:comb/>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D1392-76CC-4728-956A-0DC22EB80B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3504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CB4D70-795B-4094-8C1C-1B185F278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57"/>
            <a:ext cx="9296400" cy="6972300"/>
          </a:xfrm>
          <a:prstGeom prst="rect">
            <a:avLst/>
          </a:prstGeom>
        </p:spPr>
      </p:pic>
      <p:pic>
        <p:nvPicPr>
          <p:cNvPr id="17" name="Picture 16">
            <a:extLst>
              <a:ext uri="{FF2B5EF4-FFF2-40B4-BE49-F238E27FC236}">
                <a16:creationId xmlns:a16="http://schemas.microsoft.com/office/drawing/2014/main" id="{A43CA4FE-0FA6-4938-B321-58EEE5DA4485}"/>
              </a:ext>
            </a:extLst>
          </p:cNvPr>
          <p:cNvPicPr>
            <a:picLocks noChangeAspect="1"/>
          </p:cNvPicPr>
          <p:nvPr/>
        </p:nvPicPr>
        <p:blipFill rotWithShape="1">
          <a:blip r:embed="rId4">
            <a:extLst>
              <a:ext uri="{28A0092B-C50C-407E-A947-70E740481C1C}">
                <a14:useLocalDpi xmlns:a14="http://schemas.microsoft.com/office/drawing/2010/main" val="0"/>
              </a:ext>
            </a:extLst>
          </a:blip>
          <a:srcRect l="35000" r="24167"/>
          <a:stretch/>
        </p:blipFill>
        <p:spPr>
          <a:xfrm>
            <a:off x="0" y="0"/>
            <a:ext cx="3733800" cy="6858000"/>
          </a:xfrm>
          <a:prstGeom prst="rect">
            <a:avLst/>
          </a:prstGeom>
        </p:spPr>
      </p:pic>
    </p:spTree>
    <p:extLst>
      <p:ext uri="{BB962C8B-B14F-4D97-AF65-F5344CB8AC3E}">
        <p14:creationId xmlns:p14="http://schemas.microsoft.com/office/powerpoint/2010/main" val="1171972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2AE52-3AC6-48E6-8424-1930D4203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76200"/>
            <a:ext cx="9144000" cy="6934200"/>
          </a:xfrm>
          <a:prstGeom prst="rect">
            <a:avLst/>
          </a:prstGeom>
        </p:spPr>
      </p:pic>
    </p:spTree>
    <p:extLst>
      <p:ext uri="{BB962C8B-B14F-4D97-AF65-F5344CB8AC3E}">
        <p14:creationId xmlns:p14="http://schemas.microsoft.com/office/powerpoint/2010/main" val="146038755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512551-4C1F-4870-A29D-A18701D83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extBox 13">
            <a:extLst>
              <a:ext uri="{FF2B5EF4-FFF2-40B4-BE49-F238E27FC236}">
                <a16:creationId xmlns:a16="http://schemas.microsoft.com/office/drawing/2014/main" id="{D2A04104-0989-4F8A-81B0-BAD1076E6979}"/>
              </a:ext>
            </a:extLst>
          </p:cNvPr>
          <p:cNvSpPr txBox="1"/>
          <p:nvPr/>
        </p:nvSpPr>
        <p:spPr>
          <a:xfrm>
            <a:off x="2286000" y="4114800"/>
            <a:ext cx="4876800" cy="646331"/>
          </a:xfrm>
          <a:prstGeom prst="rect">
            <a:avLst/>
          </a:prstGeom>
          <a:noFill/>
        </p:spPr>
        <p:txBody>
          <a:bodyPr wrap="square" rtlCol="0">
            <a:spAutoFit/>
          </a:bodyPr>
          <a:lstStyle/>
          <a:p>
            <a:pPr algn="ctr"/>
            <a:r>
              <a:rPr lang="en-US" sz="3600" b="1" dirty="0">
                <a:effectLst>
                  <a:glow rad="63500">
                    <a:schemeClr val="bg1"/>
                  </a:glow>
                </a:effectLst>
              </a:rPr>
              <a:t>Married for 58 years</a:t>
            </a:r>
          </a:p>
        </p:txBody>
      </p:sp>
    </p:spTree>
    <p:extLst>
      <p:ext uri="{BB962C8B-B14F-4D97-AF65-F5344CB8AC3E}">
        <p14:creationId xmlns:p14="http://schemas.microsoft.com/office/powerpoint/2010/main" val="40169327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2F637-92BD-42A6-B70A-0D099DC51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42270E47-C107-42EF-9977-95E954CA675C}"/>
              </a:ext>
            </a:extLst>
          </p:cNvPr>
          <p:cNvSpPr txBox="1"/>
          <p:nvPr/>
        </p:nvSpPr>
        <p:spPr>
          <a:xfrm>
            <a:off x="1714500" y="2235200"/>
            <a:ext cx="3429000" cy="523220"/>
          </a:xfrm>
          <a:prstGeom prst="rect">
            <a:avLst/>
          </a:prstGeom>
          <a:noFill/>
        </p:spPr>
        <p:txBody>
          <a:bodyPr wrap="square" rtlCol="0">
            <a:spAutoFit/>
          </a:bodyPr>
          <a:lstStyle/>
          <a:p>
            <a:pPr algn="ctr"/>
            <a:r>
              <a:rPr lang="en-US" sz="2800" b="1" dirty="0">
                <a:solidFill>
                  <a:schemeClr val="bg1"/>
                </a:solidFill>
                <a:effectLst>
                  <a:glow rad="63500">
                    <a:schemeClr val="tx1"/>
                  </a:glow>
                </a:effectLst>
              </a:rPr>
              <a:t>Grand Rapids, MI</a:t>
            </a:r>
          </a:p>
        </p:txBody>
      </p:sp>
      <p:sp>
        <p:nvSpPr>
          <p:cNvPr id="4" name="TextBox 3">
            <a:extLst>
              <a:ext uri="{FF2B5EF4-FFF2-40B4-BE49-F238E27FC236}">
                <a16:creationId xmlns:a16="http://schemas.microsoft.com/office/drawing/2014/main" id="{6F788A9F-D41D-469F-9FBA-2E205DF35022}"/>
              </a:ext>
            </a:extLst>
          </p:cNvPr>
          <p:cNvSpPr txBox="1"/>
          <p:nvPr/>
        </p:nvSpPr>
        <p:spPr>
          <a:xfrm>
            <a:off x="2590800" y="5410200"/>
            <a:ext cx="3429000" cy="523220"/>
          </a:xfrm>
          <a:prstGeom prst="rect">
            <a:avLst/>
          </a:prstGeom>
          <a:noFill/>
        </p:spPr>
        <p:txBody>
          <a:bodyPr wrap="square" rtlCol="0">
            <a:spAutoFit/>
          </a:bodyPr>
          <a:lstStyle/>
          <a:p>
            <a:pPr algn="ctr"/>
            <a:r>
              <a:rPr lang="en-US" sz="2800" b="1" dirty="0">
                <a:solidFill>
                  <a:schemeClr val="bg1"/>
                </a:solidFill>
                <a:effectLst>
                  <a:glow rad="63500">
                    <a:schemeClr val="tx1"/>
                  </a:glow>
                </a:effectLst>
              </a:rPr>
              <a:t>President Bush</a:t>
            </a:r>
          </a:p>
        </p:txBody>
      </p:sp>
    </p:spTree>
    <p:extLst>
      <p:ext uri="{BB962C8B-B14F-4D97-AF65-F5344CB8AC3E}">
        <p14:creationId xmlns:p14="http://schemas.microsoft.com/office/powerpoint/2010/main" val="210944639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883DF4-336C-4C69-B230-ADF6CF7D8FC4}"/>
              </a:ext>
            </a:extLst>
          </p:cNvPr>
          <p:cNvPicPr>
            <a:picLocks noChangeAspect="1"/>
          </p:cNvPicPr>
          <p:nvPr/>
        </p:nvPicPr>
        <p:blipFill rotWithShape="1">
          <a:blip r:embed="rId2">
            <a:extLst>
              <a:ext uri="{28A0092B-C50C-407E-A947-70E740481C1C}">
                <a14:useLocalDpi xmlns:a14="http://schemas.microsoft.com/office/drawing/2010/main" val="0"/>
              </a:ext>
            </a:extLst>
          </a:blip>
          <a:srcRect l="8333" r="8333"/>
          <a:stretch/>
        </p:blipFill>
        <p:spPr>
          <a:xfrm>
            <a:off x="-1011897" y="0"/>
            <a:ext cx="10155897" cy="6858000"/>
          </a:xfrm>
          <a:prstGeom prst="rect">
            <a:avLst/>
          </a:prstGeom>
        </p:spPr>
      </p:pic>
    </p:spTree>
    <p:extLst>
      <p:ext uri="{BB962C8B-B14F-4D97-AF65-F5344CB8AC3E}">
        <p14:creationId xmlns:p14="http://schemas.microsoft.com/office/powerpoint/2010/main" val="3889155197"/>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F1DFAE-1471-4776-BE0C-EB5B1F0DF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10287000" cy="6858000"/>
          </a:xfrm>
          <a:prstGeom prst="rect">
            <a:avLst/>
          </a:prstGeom>
        </p:spPr>
      </p:pic>
      <p:pic>
        <p:nvPicPr>
          <p:cNvPr id="3" name="Picture 2">
            <a:extLst>
              <a:ext uri="{FF2B5EF4-FFF2-40B4-BE49-F238E27FC236}">
                <a16:creationId xmlns:a16="http://schemas.microsoft.com/office/drawing/2014/main" id="{B18FBC25-F081-430C-852C-D45F3952D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0" y="1449455"/>
            <a:ext cx="4091520" cy="5397659"/>
          </a:xfrm>
          <a:prstGeom prst="rect">
            <a:avLst/>
          </a:prstGeom>
        </p:spPr>
      </p:pic>
      <p:pic>
        <p:nvPicPr>
          <p:cNvPr id="4" name="Picture 3">
            <a:extLst>
              <a:ext uri="{FF2B5EF4-FFF2-40B4-BE49-F238E27FC236}">
                <a16:creationId xmlns:a16="http://schemas.microsoft.com/office/drawing/2014/main" id="{71C93B43-5D60-49D7-ABAA-314F8DFB8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 y="0"/>
            <a:ext cx="5972134" cy="6858000"/>
          </a:xfrm>
          <a:prstGeom prst="rect">
            <a:avLst/>
          </a:prstGeom>
        </p:spPr>
      </p:pic>
      <p:pic>
        <p:nvPicPr>
          <p:cNvPr id="5" name="Picture 1">
            <a:extLst>
              <a:ext uri="{FF2B5EF4-FFF2-40B4-BE49-F238E27FC236}">
                <a16:creationId xmlns:a16="http://schemas.microsoft.com/office/drawing/2014/main" id="{85B0AA5A-4636-43C2-BC71-3E66DA8C5122}"/>
              </a:ext>
            </a:extLst>
          </p:cNvPr>
          <p:cNvPicPr>
            <a:picLocks noChangeAspect="1"/>
          </p:cNvPicPr>
          <p:nvPr/>
        </p:nvPicPr>
        <p:blipFill rotWithShape="1">
          <a:blip r:embed="rId5">
            <a:extLst>
              <a:ext uri="{28A0092B-C50C-407E-A947-70E740481C1C}">
                <a14:useLocalDpi xmlns:a14="http://schemas.microsoft.com/office/drawing/2010/main" val="0"/>
              </a:ext>
            </a:extLst>
          </a:blip>
          <a:srcRect l="7500" r="7500"/>
          <a:stretch/>
        </p:blipFill>
        <p:spPr>
          <a:xfrm>
            <a:off x="-609600" y="0"/>
            <a:ext cx="10750379" cy="6858000"/>
          </a:xfrm>
          <a:prstGeom prst="rect">
            <a:avLst/>
          </a:prstGeom>
        </p:spPr>
      </p:pic>
      <p:pic>
        <p:nvPicPr>
          <p:cNvPr id="6" name="Picture 3">
            <a:extLst>
              <a:ext uri="{FF2B5EF4-FFF2-40B4-BE49-F238E27FC236}">
                <a16:creationId xmlns:a16="http://schemas.microsoft.com/office/drawing/2014/main" id="{5F126E38-6270-4A8F-8F87-E3BAA24911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2089" y="0"/>
            <a:ext cx="6419822" cy="6858000"/>
          </a:xfrm>
          <a:prstGeom prst="rect">
            <a:avLst/>
          </a:prstGeom>
        </p:spPr>
      </p:pic>
      <p:pic>
        <p:nvPicPr>
          <p:cNvPr id="7" name="Picture 1">
            <a:extLst>
              <a:ext uri="{FF2B5EF4-FFF2-40B4-BE49-F238E27FC236}">
                <a16:creationId xmlns:a16="http://schemas.microsoft.com/office/drawing/2014/main" id="{59691282-0116-4C85-B606-508B1ACFF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8" name="Picture 1">
            <a:extLst>
              <a:ext uri="{FF2B5EF4-FFF2-40B4-BE49-F238E27FC236}">
                <a16:creationId xmlns:a16="http://schemas.microsoft.com/office/drawing/2014/main" id="{B12C92F6-F6CA-4144-BE8E-AF6F80F17E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4">
            <a:extLst>
              <a:ext uri="{FF2B5EF4-FFF2-40B4-BE49-F238E27FC236}">
                <a16:creationId xmlns:a16="http://schemas.microsoft.com/office/drawing/2014/main" id="{40440596-336F-4F59-84B0-8B3EDBF42C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2657"/>
            <a:ext cx="9296400" cy="6972300"/>
          </a:xfrm>
          <a:prstGeom prst="rect">
            <a:avLst/>
          </a:prstGeom>
        </p:spPr>
      </p:pic>
      <p:pic>
        <p:nvPicPr>
          <p:cNvPr id="10" name="Picture 16">
            <a:extLst>
              <a:ext uri="{FF2B5EF4-FFF2-40B4-BE49-F238E27FC236}">
                <a16:creationId xmlns:a16="http://schemas.microsoft.com/office/drawing/2014/main" id="{045DDECB-0454-4E64-95C9-DA59ECDF3D72}"/>
              </a:ext>
            </a:extLst>
          </p:cNvPr>
          <p:cNvPicPr>
            <a:picLocks noChangeAspect="1"/>
          </p:cNvPicPr>
          <p:nvPr/>
        </p:nvPicPr>
        <p:blipFill rotWithShape="1">
          <a:blip r:embed="rId10">
            <a:extLst>
              <a:ext uri="{28A0092B-C50C-407E-A947-70E740481C1C}">
                <a14:useLocalDpi xmlns:a14="http://schemas.microsoft.com/office/drawing/2010/main" val="0"/>
              </a:ext>
            </a:extLst>
          </a:blip>
          <a:srcRect l="35000" r="24167"/>
          <a:stretch/>
        </p:blipFill>
        <p:spPr>
          <a:xfrm>
            <a:off x="0" y="0"/>
            <a:ext cx="3733800" cy="6858000"/>
          </a:xfrm>
          <a:prstGeom prst="rect">
            <a:avLst/>
          </a:prstGeom>
        </p:spPr>
      </p:pic>
      <p:pic>
        <p:nvPicPr>
          <p:cNvPr id="11" name="Picture 1">
            <a:extLst>
              <a:ext uri="{FF2B5EF4-FFF2-40B4-BE49-F238E27FC236}">
                <a16:creationId xmlns:a16="http://schemas.microsoft.com/office/drawing/2014/main" id="{4E6240F8-780F-4A14-BFFC-FEAB4B4951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86" y="-76200"/>
            <a:ext cx="9144000" cy="6934200"/>
          </a:xfrm>
          <a:prstGeom prst="rect">
            <a:avLst/>
          </a:prstGeom>
        </p:spPr>
      </p:pic>
      <p:pic>
        <p:nvPicPr>
          <p:cNvPr id="12" name="Picture 4">
            <a:extLst>
              <a:ext uri="{FF2B5EF4-FFF2-40B4-BE49-F238E27FC236}">
                <a16:creationId xmlns:a16="http://schemas.microsoft.com/office/drawing/2014/main" id="{AF934F4D-51AB-4A7A-8A63-E4D35798D5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
            <a:extLst>
              <a:ext uri="{FF2B5EF4-FFF2-40B4-BE49-F238E27FC236}">
                <a16:creationId xmlns:a16="http://schemas.microsoft.com/office/drawing/2014/main" id="{80ACF254-D562-4967-92C7-66B3F79169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DAB6A668-F2EE-47EB-9511-3E1F2DDEE499}"/>
              </a:ext>
            </a:extLst>
          </p:cNvPr>
          <p:cNvPicPr>
            <a:picLocks noChangeAspect="1"/>
          </p:cNvPicPr>
          <p:nvPr/>
        </p:nvPicPr>
        <p:blipFill rotWithShape="1">
          <a:blip r:embed="rId14">
            <a:extLst>
              <a:ext uri="{28A0092B-C50C-407E-A947-70E740481C1C}">
                <a14:useLocalDpi xmlns:a14="http://schemas.microsoft.com/office/drawing/2010/main" val="0"/>
              </a:ext>
            </a:extLst>
          </a:blip>
          <a:srcRect l="8333" r="8333"/>
          <a:stretch/>
        </p:blipFill>
        <p:spPr>
          <a:xfrm>
            <a:off x="-571630" y="0"/>
            <a:ext cx="10155897" cy="6858000"/>
          </a:xfrm>
          <a:prstGeom prst="rect">
            <a:avLst/>
          </a:prstGeom>
        </p:spPr>
      </p:pic>
      <p:pic>
        <p:nvPicPr>
          <p:cNvPr id="15" name="Picture 1">
            <a:extLst>
              <a:ext uri="{FF2B5EF4-FFF2-40B4-BE49-F238E27FC236}">
                <a16:creationId xmlns:a16="http://schemas.microsoft.com/office/drawing/2014/main" id="{B9922C4B-1B60-4BFC-BA04-43D82BBCB8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6" name="Picture 4">
            <a:extLst>
              <a:ext uri="{FF2B5EF4-FFF2-40B4-BE49-F238E27FC236}">
                <a16:creationId xmlns:a16="http://schemas.microsoft.com/office/drawing/2014/main" id="{F4E3046F-7983-44DC-BE36-75AB08DC23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40220" y="1"/>
            <a:ext cx="5143500" cy="6858000"/>
          </a:xfrm>
          <a:prstGeom prst="rect">
            <a:avLst/>
          </a:prstGeom>
        </p:spPr>
      </p:pic>
      <p:pic>
        <p:nvPicPr>
          <p:cNvPr id="17" name="Picture 3">
            <a:extLst>
              <a:ext uri="{FF2B5EF4-FFF2-40B4-BE49-F238E27FC236}">
                <a16:creationId xmlns:a16="http://schemas.microsoft.com/office/drawing/2014/main" id="{2C7A6A46-F4B9-43B2-AD5D-CEA8D2D720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71800" y="469011"/>
            <a:ext cx="3802983" cy="5919977"/>
          </a:xfrm>
          <a:prstGeom prst="rect">
            <a:avLst/>
          </a:prstGeom>
        </p:spPr>
      </p:pic>
    </p:spTree>
    <p:extLst>
      <p:ext uri="{BB962C8B-B14F-4D97-AF65-F5344CB8AC3E}">
        <p14:creationId xmlns:p14="http://schemas.microsoft.com/office/powerpoint/2010/main" val="31709276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dissolve">
                                      <p:cBhvr>
                                        <p:cTn id="14" dur="500">
                                          <p:stCondLst>
                                            <p:cond delay="0"/>
                                          </p:stCondLst>
                                        </p:cTn>
                                        <p:tgtEl>
                                          <p:spTgt spid="17"/>
                                        </p:tgtEl>
                                      </p:cBhvr>
                                    </p:animEffect>
                                    <p:anim to="" calcmode="lin" valueType="num">
                                      <p:cBhvr>
                                        <p:cTn id="15"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DAFF4B-0105-4C3B-AE57-C187E3D16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99" y="1"/>
            <a:ext cx="2743200" cy="1828800"/>
          </a:xfrm>
          <a:prstGeom prst="rect">
            <a:avLst/>
          </a:prstGeom>
        </p:spPr>
      </p:pic>
      <p:pic>
        <p:nvPicPr>
          <p:cNvPr id="3" name="Picture 2">
            <a:extLst>
              <a:ext uri="{FF2B5EF4-FFF2-40B4-BE49-F238E27FC236}">
                <a16:creationId xmlns:a16="http://schemas.microsoft.com/office/drawing/2014/main" id="{1DBC3838-77E2-4FF4-9477-38B172E4E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0"/>
            <a:ext cx="2711115" cy="3529264"/>
          </a:xfrm>
          <a:prstGeom prst="rect">
            <a:avLst/>
          </a:prstGeom>
        </p:spPr>
      </p:pic>
      <p:pic>
        <p:nvPicPr>
          <p:cNvPr id="4" name="Picture 3">
            <a:extLst>
              <a:ext uri="{FF2B5EF4-FFF2-40B4-BE49-F238E27FC236}">
                <a16:creationId xmlns:a16="http://schemas.microsoft.com/office/drawing/2014/main" id="{89ACCF74-BD86-4386-AAC1-D2D42818D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541"/>
            <a:ext cx="2440781" cy="2859036"/>
          </a:xfrm>
          <a:prstGeom prst="rect">
            <a:avLst/>
          </a:prstGeom>
        </p:spPr>
      </p:pic>
      <p:pic>
        <p:nvPicPr>
          <p:cNvPr id="5" name="Picture 1">
            <a:extLst>
              <a:ext uri="{FF2B5EF4-FFF2-40B4-BE49-F238E27FC236}">
                <a16:creationId xmlns:a16="http://schemas.microsoft.com/office/drawing/2014/main" id="{48E3274D-9042-4CE5-9A84-B62B884CCA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00" r="7500"/>
          <a:stretch/>
        </p:blipFill>
        <p:spPr>
          <a:xfrm>
            <a:off x="6384758" y="1823659"/>
            <a:ext cx="2759242" cy="1760206"/>
          </a:xfrm>
          <a:prstGeom prst="rect">
            <a:avLst/>
          </a:prstGeom>
        </p:spPr>
      </p:pic>
      <p:pic>
        <p:nvPicPr>
          <p:cNvPr id="6" name="Picture 3">
            <a:extLst>
              <a:ext uri="{FF2B5EF4-FFF2-40B4-BE49-F238E27FC236}">
                <a16:creationId xmlns:a16="http://schemas.microsoft.com/office/drawing/2014/main" id="{E45EA93A-ACB2-4060-885A-4B53C714B1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55119"/>
            <a:ext cx="2117558" cy="2222802"/>
          </a:xfrm>
          <a:prstGeom prst="rect">
            <a:avLst/>
          </a:prstGeom>
        </p:spPr>
      </p:pic>
      <p:pic>
        <p:nvPicPr>
          <p:cNvPr id="7" name="Picture 1">
            <a:extLst>
              <a:ext uri="{FF2B5EF4-FFF2-40B4-BE49-F238E27FC236}">
                <a16:creationId xmlns:a16="http://schemas.microsoft.com/office/drawing/2014/main" id="{761F50EF-0B32-4B9D-B83B-EDA8FA8025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3289" y="3578428"/>
            <a:ext cx="2020711" cy="1515533"/>
          </a:xfrm>
          <a:prstGeom prst="rect">
            <a:avLst/>
          </a:prstGeom>
        </p:spPr>
      </p:pic>
      <p:pic>
        <p:nvPicPr>
          <p:cNvPr id="8" name="Picture 1">
            <a:extLst>
              <a:ext uri="{FF2B5EF4-FFF2-40B4-BE49-F238E27FC236}">
                <a16:creationId xmlns:a16="http://schemas.microsoft.com/office/drawing/2014/main" id="{57E57A0C-45DB-41E6-9616-32D30BCEF8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5348" y="3553921"/>
            <a:ext cx="2053388" cy="1540041"/>
          </a:xfrm>
          <a:prstGeom prst="rect">
            <a:avLst/>
          </a:prstGeom>
        </p:spPr>
      </p:pic>
      <p:pic>
        <p:nvPicPr>
          <p:cNvPr id="9" name="Picture 4">
            <a:extLst>
              <a:ext uri="{FF2B5EF4-FFF2-40B4-BE49-F238E27FC236}">
                <a16:creationId xmlns:a16="http://schemas.microsoft.com/office/drawing/2014/main" id="{A7FA7514-3404-4952-A37F-5DF392F9DA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1958" y="3551866"/>
            <a:ext cx="2059926" cy="1544945"/>
          </a:xfrm>
          <a:prstGeom prst="rect">
            <a:avLst/>
          </a:prstGeom>
        </p:spPr>
      </p:pic>
      <p:pic>
        <p:nvPicPr>
          <p:cNvPr id="10" name="Picture 16">
            <a:extLst>
              <a:ext uri="{FF2B5EF4-FFF2-40B4-BE49-F238E27FC236}">
                <a16:creationId xmlns:a16="http://schemas.microsoft.com/office/drawing/2014/main" id="{4D7D2C7B-595C-4CFD-A6BC-B5B7705AB24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000" r="24167"/>
          <a:stretch/>
        </p:blipFill>
        <p:spPr>
          <a:xfrm>
            <a:off x="2156784" y="3545305"/>
            <a:ext cx="877689" cy="1612082"/>
          </a:xfrm>
          <a:prstGeom prst="rect">
            <a:avLst/>
          </a:prstGeom>
        </p:spPr>
      </p:pic>
      <p:pic>
        <p:nvPicPr>
          <p:cNvPr id="11" name="Picture 1">
            <a:extLst>
              <a:ext uri="{FF2B5EF4-FFF2-40B4-BE49-F238E27FC236}">
                <a16:creationId xmlns:a16="http://schemas.microsoft.com/office/drawing/2014/main" id="{9667385F-84A4-406D-8CDA-8460A7874A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101389"/>
            <a:ext cx="1892968" cy="1756611"/>
          </a:xfrm>
          <a:prstGeom prst="rect">
            <a:avLst/>
          </a:prstGeom>
        </p:spPr>
      </p:pic>
      <p:pic>
        <p:nvPicPr>
          <p:cNvPr id="12" name="Picture 4">
            <a:extLst>
              <a:ext uri="{FF2B5EF4-FFF2-40B4-BE49-F238E27FC236}">
                <a16:creationId xmlns:a16="http://schemas.microsoft.com/office/drawing/2014/main" id="{12461997-5933-4CCB-A68D-68C7CF46B4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9073" y="5091114"/>
            <a:ext cx="2342147" cy="1766886"/>
          </a:xfrm>
          <a:prstGeom prst="rect">
            <a:avLst/>
          </a:prstGeom>
        </p:spPr>
      </p:pic>
      <p:pic>
        <p:nvPicPr>
          <p:cNvPr id="13" name="Picture 1">
            <a:extLst>
              <a:ext uri="{FF2B5EF4-FFF2-40B4-BE49-F238E27FC236}">
                <a16:creationId xmlns:a16="http://schemas.microsoft.com/office/drawing/2014/main" id="{A3F964A8-D78E-42B8-B7EF-005C38A2CA1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6926" y="5093813"/>
            <a:ext cx="2352248" cy="1764187"/>
          </a:xfrm>
          <a:prstGeom prst="rect">
            <a:avLst/>
          </a:prstGeom>
        </p:spPr>
      </p:pic>
      <p:pic>
        <p:nvPicPr>
          <p:cNvPr id="14" name="Picture 2">
            <a:extLst>
              <a:ext uri="{FF2B5EF4-FFF2-40B4-BE49-F238E27FC236}">
                <a16:creationId xmlns:a16="http://schemas.microsoft.com/office/drawing/2014/main" id="{32D165AE-2A37-4FE6-B934-D82F03D42FA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33" r="8333"/>
          <a:stretch/>
        </p:blipFill>
        <p:spPr>
          <a:xfrm>
            <a:off x="6544425" y="5091113"/>
            <a:ext cx="2599575" cy="1766887"/>
          </a:xfrm>
          <a:prstGeom prst="rect">
            <a:avLst/>
          </a:prstGeom>
        </p:spPr>
      </p:pic>
      <p:pic>
        <p:nvPicPr>
          <p:cNvPr id="15" name="Picture 1">
            <a:extLst>
              <a:ext uri="{FF2B5EF4-FFF2-40B4-BE49-F238E27FC236}">
                <a16:creationId xmlns:a16="http://schemas.microsoft.com/office/drawing/2014/main" id="{2A096C1A-632F-494F-B059-D0E5535ECDE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6359" y="1800225"/>
            <a:ext cx="1404213" cy="1053160"/>
          </a:xfrm>
          <a:prstGeom prst="rect">
            <a:avLst/>
          </a:prstGeom>
        </p:spPr>
      </p:pic>
      <p:pic>
        <p:nvPicPr>
          <p:cNvPr id="16" name="Picture 4">
            <a:extLst>
              <a:ext uri="{FF2B5EF4-FFF2-40B4-BE49-F238E27FC236}">
                <a16:creationId xmlns:a16="http://schemas.microsoft.com/office/drawing/2014/main" id="{EAC470DF-B8E0-4B01-8844-002758837E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65558" y="1973179"/>
            <a:ext cx="1224213" cy="1569042"/>
          </a:xfrm>
          <a:prstGeom prst="rect">
            <a:avLst/>
          </a:prstGeom>
        </p:spPr>
      </p:pic>
      <p:pic>
        <p:nvPicPr>
          <p:cNvPr id="17" name="Picture 3">
            <a:extLst>
              <a:ext uri="{FF2B5EF4-FFF2-40B4-BE49-F238E27FC236}">
                <a16:creationId xmlns:a16="http://schemas.microsoft.com/office/drawing/2014/main" id="{7F30FA79-1A7E-4FB2-9469-6341DC5713A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64931" y="-71465"/>
            <a:ext cx="1231108" cy="2022748"/>
          </a:xfrm>
          <a:prstGeom prst="rect">
            <a:avLst/>
          </a:prstGeom>
        </p:spPr>
      </p:pic>
    </p:spTree>
    <p:extLst>
      <p:ext uri="{BB962C8B-B14F-4D97-AF65-F5344CB8AC3E}">
        <p14:creationId xmlns:p14="http://schemas.microsoft.com/office/powerpoint/2010/main" val="221435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forms the foundation for American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Pain exposes endurance where mercy questions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God can truly forgive sins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honest truth no hope could endure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in the light of His love darkness is defeated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Darkness cannot be overcome if ignored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Establishing good character takes extreme effort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Nations only find might in the godly over rebellious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our duty to stand with faithful God fearing souls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moral social consensus unity is all but lost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Dooming is public policy absent of public morality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is the one breath that is remembered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Forgiveness is what emboldens a people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16020">
            <a:off x="982311" y="1631249"/>
            <a:ext cx="7379227" cy="377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Troubled times call for honest hearts</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72222E-6 3.7037E-6 L 0.1073 0.4287 " pathEditMode="relative" rAng="0" ptsTypes="AA">
                                      <p:cBhvr>
                                        <p:cTn id="189" dur="1750" fill="hold"/>
                                        <p:tgtEl>
                                          <p:spTgt spid="4">
                                            <p:txEl>
                                              <p:pRg st="0" end="0"/>
                                            </p:txEl>
                                          </p:spTgt>
                                        </p:tgtEl>
                                        <p:attrNameLst>
                                          <p:attrName>ppt_x</p:attrName>
                                          <p:attrName>ppt_y</p:attrName>
                                        </p:attrNameLst>
                                      </p:cBhvr>
                                      <p:rCtr x="5365" y="21435"/>
                                    </p:animMotion>
                                  </p:childTnLst>
                                </p:cTn>
                              </p:par>
                              <p:par>
                                <p:cTn id="190" presetID="0" presetClass="path" presetSubtype="0" accel="50000" decel="50000" fill="hold" nodeType="withEffect">
                                  <p:stCondLst>
                                    <p:cond delay="0"/>
                                  </p:stCondLst>
                                  <p:childTnLst>
                                    <p:animMotion origin="layout" path="M 2.77778E-7 -2.96296E-6 L 0.06597 0.36204 " pathEditMode="relative" rAng="0" ptsTypes="AA">
                                      <p:cBhvr>
                                        <p:cTn id="191" dur="1750" fill="hold"/>
                                        <p:tgtEl>
                                          <p:spTgt spid="4">
                                            <p:txEl>
                                              <p:pRg st="1" end="1"/>
                                            </p:txEl>
                                          </p:spTgt>
                                        </p:tgtEl>
                                        <p:attrNameLst>
                                          <p:attrName>ppt_x</p:attrName>
                                          <p:attrName>ppt_y</p:attrName>
                                        </p:attrNameLst>
                                      </p:cBhvr>
                                      <p:rCtr x="3299" y="18102"/>
                                    </p:animMotion>
                                  </p:childTnLst>
                                </p:cTn>
                              </p:par>
                              <p:par>
                                <p:cTn id="192" presetID="0" presetClass="path" presetSubtype="0" accel="50000" decel="50000" fill="hold" nodeType="withEffect">
                                  <p:stCondLst>
                                    <p:cond delay="0"/>
                                  </p:stCondLst>
                                  <p:childTnLst>
                                    <p:animMotion origin="layout" path="M 4.72222E-6 0.00023 L 0.21701 0.28843 " pathEditMode="relative" rAng="0" ptsTypes="AA">
                                      <p:cBhvr>
                                        <p:cTn id="193" dur="1750" fill="hold"/>
                                        <p:tgtEl>
                                          <p:spTgt spid="4">
                                            <p:txEl>
                                              <p:pRg st="2" end="2"/>
                                            </p:txEl>
                                          </p:spTgt>
                                        </p:tgtEl>
                                        <p:attrNameLst>
                                          <p:attrName>ppt_x</p:attrName>
                                          <p:attrName>ppt_y</p:attrName>
                                        </p:attrNameLst>
                                      </p:cBhvr>
                                      <p:rCtr x="10851" y="14398"/>
                                    </p:animMotion>
                                  </p:childTnLst>
                                </p:cTn>
                              </p:par>
                              <p:par>
                                <p:cTn id="194" presetID="0" presetClass="path" presetSubtype="0" accel="50000" decel="50000" fill="hold" nodeType="withEffect">
                                  <p:stCondLst>
                                    <p:cond delay="0"/>
                                  </p:stCondLst>
                                  <p:childTnLst>
                                    <p:animMotion origin="layout" path="M -4.72222E-6 0.00023 L 0.10018 0.21412 " pathEditMode="relative" rAng="0" ptsTypes="AA">
                                      <p:cBhvr>
                                        <p:cTn id="195" dur="1750" fill="hold"/>
                                        <p:tgtEl>
                                          <p:spTgt spid="4">
                                            <p:txEl>
                                              <p:pRg st="3" end="3"/>
                                            </p:txEl>
                                          </p:spTgt>
                                        </p:tgtEl>
                                        <p:attrNameLst>
                                          <p:attrName>ppt_x</p:attrName>
                                          <p:attrName>ppt_y</p:attrName>
                                        </p:attrNameLst>
                                      </p:cBhvr>
                                      <p:rCtr x="5000" y="10694"/>
                                    </p:animMotion>
                                  </p:childTnLst>
                                </p:cTn>
                              </p:par>
                              <p:par>
                                <p:cTn id="196" presetID="0" presetClass="path" presetSubtype="0" accel="50000" decel="50000" fill="hold" nodeType="withEffect">
                                  <p:stCondLst>
                                    <p:cond delay="0"/>
                                  </p:stCondLst>
                                  <p:childTnLst>
                                    <p:animMotion origin="layout" path="M -4.16667E-6 0.00093 L 0.06528 0.1419 " pathEditMode="relative" rAng="0" ptsTypes="AA">
                                      <p:cBhvr>
                                        <p:cTn id="197" dur="1750" fill="hold"/>
                                        <p:tgtEl>
                                          <p:spTgt spid="4">
                                            <p:txEl>
                                              <p:pRg st="4" end="4"/>
                                            </p:txEl>
                                          </p:spTgt>
                                        </p:tgtEl>
                                        <p:attrNameLst>
                                          <p:attrName>ppt_x</p:attrName>
                                          <p:attrName>ppt_y</p:attrName>
                                        </p:attrNameLst>
                                      </p:cBhvr>
                                      <p:rCtr x="3264" y="7037"/>
                                    </p:animMotion>
                                  </p:childTnLst>
                                </p:cTn>
                              </p:par>
                              <p:par>
                                <p:cTn id="198" presetID="0" presetClass="path" presetSubtype="0" accel="50000" decel="50000" fill="hold" nodeType="withEffect">
                                  <p:stCondLst>
                                    <p:cond delay="0"/>
                                  </p:stCondLst>
                                  <p:childTnLst>
                                    <p:animMotion origin="layout" path="M -2.77778E-7 0.00069 L 0.13212 0.06574 " pathEditMode="relative" rAng="0" ptsTypes="AA">
                                      <p:cBhvr>
                                        <p:cTn id="199" dur="1750" fill="hold"/>
                                        <p:tgtEl>
                                          <p:spTgt spid="4">
                                            <p:txEl>
                                              <p:pRg st="5" end="5"/>
                                            </p:txEl>
                                          </p:spTgt>
                                        </p:tgtEl>
                                        <p:attrNameLst>
                                          <p:attrName>ppt_x</p:attrName>
                                          <p:attrName>ppt_y</p:attrName>
                                        </p:attrNameLst>
                                      </p:cBhvr>
                                      <p:rCtr x="6597" y="3241"/>
                                    </p:animMotion>
                                  </p:childTnLst>
                                </p:cTn>
                              </p:par>
                              <p:par>
                                <p:cTn id="200" presetID="0" presetClass="path" presetSubtype="0" accel="50000" decel="50000" fill="hold" nodeType="withEffect">
                                  <p:stCondLst>
                                    <p:cond delay="0"/>
                                  </p:stCondLst>
                                  <p:childTnLst>
                                    <p:animMotion origin="layout" path="M -1.11111E-6 0.00046 L 0.06285 -0.0044 " pathEditMode="relative" rAng="0" ptsTypes="AA">
                                      <p:cBhvr>
                                        <p:cTn id="201" dur="1750" fill="hold"/>
                                        <p:tgtEl>
                                          <p:spTgt spid="4">
                                            <p:txEl>
                                              <p:pRg st="6" end="6"/>
                                            </p:txEl>
                                          </p:spTgt>
                                        </p:tgtEl>
                                        <p:attrNameLst>
                                          <p:attrName>ppt_x</p:attrName>
                                          <p:attrName>ppt_y</p:attrName>
                                        </p:attrNameLst>
                                      </p:cBhvr>
                                      <p:rCtr x="3142" y="-255"/>
                                    </p:animMotion>
                                  </p:childTnLst>
                                </p:cTn>
                              </p:par>
                              <p:par>
                                <p:cTn id="202" presetID="0" presetClass="path" presetSubtype="0" accel="50000" decel="50000" fill="hold" nodeType="withEffect">
                                  <p:stCondLst>
                                    <p:cond delay="0"/>
                                  </p:stCondLst>
                                  <p:childTnLst>
                                    <p:animMotion origin="layout" path="M 8.33333E-7 0.00046 L 0.0368 -0.08056 " pathEditMode="relative" rAng="0" ptsTypes="AA">
                                      <p:cBhvr>
                                        <p:cTn id="203" dur="1750" fill="hold"/>
                                        <p:tgtEl>
                                          <p:spTgt spid="4">
                                            <p:txEl>
                                              <p:pRg st="7" end="7"/>
                                            </p:txEl>
                                          </p:spTgt>
                                        </p:tgtEl>
                                        <p:attrNameLst>
                                          <p:attrName>ppt_x</p:attrName>
                                          <p:attrName>ppt_y</p:attrName>
                                        </p:attrNameLst>
                                      </p:cBhvr>
                                      <p:rCtr x="1840" y="-4051"/>
                                    </p:animMotion>
                                  </p:childTnLst>
                                </p:cTn>
                              </p:par>
                              <p:par>
                                <p:cTn id="204" presetID="0" presetClass="path" presetSubtype="0" accel="50000" decel="50000" fill="hold" nodeType="withEffect">
                                  <p:stCondLst>
                                    <p:cond delay="0"/>
                                  </p:stCondLst>
                                  <p:childTnLst>
                                    <p:animMotion origin="layout" path="M 1.11111E-6 0.00092 L 0.02899 -0.15139 " pathEditMode="relative" rAng="0" ptsTypes="AA">
                                      <p:cBhvr>
                                        <p:cTn id="205" dur="1750" fill="hold"/>
                                        <p:tgtEl>
                                          <p:spTgt spid="4">
                                            <p:txEl>
                                              <p:pRg st="8" end="8"/>
                                            </p:txEl>
                                          </p:spTgt>
                                        </p:tgtEl>
                                        <p:attrNameLst>
                                          <p:attrName>ppt_x</p:attrName>
                                          <p:attrName>ppt_y</p:attrName>
                                        </p:attrNameLst>
                                      </p:cBhvr>
                                      <p:rCtr x="1441" y="-7616"/>
                                    </p:animMotion>
                                  </p:childTnLst>
                                </p:cTn>
                              </p:par>
                              <p:par>
                                <p:cTn id="206" presetID="0" presetClass="path" presetSubtype="0" accel="50000" decel="50000" fill="hold" nodeType="withEffect">
                                  <p:stCondLst>
                                    <p:cond delay="0"/>
                                  </p:stCondLst>
                                  <p:childTnLst>
                                    <p:animMotion origin="layout" path="M -8.33333E-7 0.00046 L 0.04219 -0.22593 " pathEditMode="relative" rAng="0" ptsTypes="AA">
                                      <p:cBhvr>
                                        <p:cTn id="207" dur="1750" fill="hold"/>
                                        <p:tgtEl>
                                          <p:spTgt spid="4">
                                            <p:txEl>
                                              <p:pRg st="9" end="9"/>
                                            </p:txEl>
                                          </p:spTgt>
                                        </p:tgtEl>
                                        <p:attrNameLst>
                                          <p:attrName>ppt_x</p:attrName>
                                          <p:attrName>ppt_y</p:attrName>
                                        </p:attrNameLst>
                                      </p:cBhvr>
                                      <p:rCtr x="2101" y="-11319"/>
                                    </p:animMotion>
                                  </p:childTnLst>
                                </p:cTn>
                              </p:par>
                              <p:par>
                                <p:cTn id="208" presetID="0" presetClass="path" presetSubtype="0" accel="50000" decel="50000" fill="hold" nodeType="withEffect">
                                  <p:stCondLst>
                                    <p:cond delay="0"/>
                                  </p:stCondLst>
                                  <p:childTnLst>
                                    <p:animMotion origin="layout" path="M 8.33333E-7 0.00046 L 0.04983 -0.29792 " pathEditMode="relative" rAng="0" ptsTypes="AA">
                                      <p:cBhvr>
                                        <p:cTn id="209" dur="1750" fill="hold"/>
                                        <p:tgtEl>
                                          <p:spTgt spid="4">
                                            <p:txEl>
                                              <p:pRg st="10" end="10"/>
                                            </p:txEl>
                                          </p:spTgt>
                                        </p:tgtEl>
                                        <p:attrNameLst>
                                          <p:attrName>ppt_x</p:attrName>
                                          <p:attrName>ppt_y</p:attrName>
                                        </p:attrNameLst>
                                      </p:cBhvr>
                                      <p:rCtr x="2483" y="-14931"/>
                                    </p:animMotion>
                                  </p:childTnLst>
                                </p:cTn>
                              </p:par>
                              <p:par>
                                <p:cTn id="210" presetID="0" presetClass="path" presetSubtype="0" accel="50000" decel="50000" fill="hold" nodeType="withEffect">
                                  <p:stCondLst>
                                    <p:cond delay="0"/>
                                  </p:stCondLst>
                                  <p:childTnLst>
                                    <p:animMotion origin="layout" path="M -1.94444E-6 0.00069 L 0.11233 -0.37199 " pathEditMode="relative" rAng="0" ptsTypes="AA">
                                      <p:cBhvr>
                                        <p:cTn id="211" dur="1750" fill="hold"/>
                                        <p:tgtEl>
                                          <p:spTgt spid="4">
                                            <p:txEl>
                                              <p:pRg st="11" end="11"/>
                                            </p:txEl>
                                          </p:spTgt>
                                        </p:tgtEl>
                                        <p:attrNameLst>
                                          <p:attrName>ppt_x</p:attrName>
                                          <p:attrName>ppt_y</p:attrName>
                                        </p:attrNameLst>
                                      </p:cBhvr>
                                      <p:rCtr x="5608" y="-18634"/>
                                    </p:animMotion>
                                  </p:childTnLst>
                                </p:cTn>
                              </p:par>
                              <p:par>
                                <p:cTn id="212" presetID="0" presetClass="path" presetSubtype="0" accel="50000" decel="50000" fill="hold" nodeType="withEffect">
                                  <p:stCondLst>
                                    <p:cond delay="0"/>
                                  </p:stCondLst>
                                  <p:childTnLst>
                                    <p:animMotion origin="layout" path="M 1.66667E-6 0.00069 L 0.13142 -0.44468 " pathEditMode="relative" rAng="0" ptsTypes="AA">
                                      <p:cBhvr>
                                        <p:cTn id="213" dur="1750" fill="hold"/>
                                        <p:tgtEl>
                                          <p:spTgt spid="4">
                                            <p:txEl>
                                              <p:pRg st="12" end="12"/>
                                            </p:txEl>
                                          </p:spTgt>
                                        </p:tgtEl>
                                        <p:attrNameLst>
                                          <p:attrName>ppt_x</p:attrName>
                                          <p:attrName>ppt_y</p:attrName>
                                        </p:attrNameLst>
                                      </p:cBhvr>
                                      <p:rCtr x="6562" y="-2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government big enough to give you everything you want is a government big enough to take from you everything you have.”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1132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they bind heavy burdens, hard to bear, and lay them on men's shoulders; but they themselves will not move them with one of their fingers."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Matthew 23:4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201654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211580" y="1981200"/>
            <a:ext cx="672084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an hour of history that troubles our minds and hurts our hearts.”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F4D7873-E237-4EFD-AE68-0978BD267DEE}"/>
              </a:ext>
            </a:extLst>
          </p:cNvPr>
          <p:cNvSpPr txBox="1">
            <a:spLocks noChangeArrowheads="1"/>
          </p:cNvSpPr>
          <p:nvPr/>
        </p:nvSpPr>
        <p:spPr bwMode="auto">
          <a:xfrm>
            <a:off x="4557629" y="3465057"/>
            <a:ext cx="1681926"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heart</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hidden="1">
            <a:extLst>
              <a:ext uri="{FF2B5EF4-FFF2-40B4-BE49-F238E27FC236}">
                <a16:creationId xmlns:a16="http://schemas.microsoft.com/office/drawing/2014/main" id="{259EF9CF-4115-45B9-8ED6-8DC9CC64DEFE}"/>
              </a:ext>
            </a:extLst>
          </p:cNvPr>
          <p:cNvSpPr txBox="1">
            <a:spLocks noChangeArrowheads="1"/>
          </p:cNvSpPr>
          <p:nvPr/>
        </p:nvSpPr>
        <p:spPr bwMode="auto">
          <a:xfrm>
            <a:off x="6691312" y="1401534"/>
            <a:ext cx="1669937" cy="69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01324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par>
                                <p:cTn id="20" presetID="42" presetClass="path" presetSubtype="0" accel="50000" decel="50000" fill="hold" grpId="1" nodeType="withEffect">
                                  <p:stCondLst>
                                    <p:cond delay="0"/>
                                  </p:stCondLst>
                                  <p:childTnLst>
                                    <p:animMotion origin="layout" path="M 2.22222E-6 1.48148E-6 L 0.23264 -0.3007 " pathEditMode="relative" rAng="0" ptsTypes="AA">
                                      <p:cBhvr>
                                        <p:cTn id="21" dur="2000" fill="hold"/>
                                        <p:tgtEl>
                                          <p:spTgt spid="3"/>
                                        </p:tgtEl>
                                        <p:attrNameLst>
                                          <p:attrName>ppt_x</p:attrName>
                                          <p:attrName>ppt_y</p:attrName>
                                        </p:attrNameLst>
                                      </p:cBhvr>
                                      <p:rCtr x="11632" y="-15046"/>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4395</TotalTime>
  <Words>1995</Words>
  <Application>Microsoft Office PowerPoint</Application>
  <PresentationFormat>On-screen Show (4:3)</PresentationFormat>
  <Paragraphs>167</Paragraphs>
  <Slides>71</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Franklin Gothic Demi</vt:lpstr>
      <vt:lpstr>Default Design</vt:lpstr>
      <vt:lpstr>PowerPoint Presentation</vt:lpstr>
      <vt:lpstr>PowerPoint Presentation</vt:lpstr>
      <vt:lpstr>PowerPoint Presentation</vt:lpstr>
      <vt:lpstr> “Without God there could be no American form of government, nor an American way of life.”</vt:lpstr>
      <vt:lpstr>“The Declaration [of Independence] was not a protest against government, but against the excess of government. It prescribed the proper role of government, to secure the rights of individuals and to effect their safety and happiness. In modern society, no individual can do this alone. So government is not a necessary evil but a necessary good.”</vt:lpstr>
      <vt:lpstr>For rulers are not a terror to good works, but to evil. Do you want to be unafraid of the authority? Do what is good, and you will have praise from the same. For he is God's minister to you for good. But if you do evil, be afraid; for he does not bear the sword in vain; for he is God's minister, an avenger to execute wrath on him who practices evil.  — Romans 13:3-4</vt:lpstr>
      <vt:lpstr>“A government big enough to give you everything you want is a government big enough to take from you everything you have.”</vt:lpstr>
      <vt:lpstr>"For they bind heavy burdens, hard to bear, and lay them on men's shoulders; but they themselves will not move them with one of their fingers."                — Matthew 23:4  </vt:lpstr>
      <vt:lpstr>“This is an hour of history that troubles our minds and hurts our hearts.”</vt:lpstr>
      <vt:lpstr>“I do believe, with all my heart and mind and spirit, that I, not as President but as a humble servant of God, will receive justice without mercy if I fail to          show mercy.”</vt:lpstr>
      <vt:lpstr>For judgment is without mercy to the one who has shown no mercy. Mercy triumphs over judgment.   — James 2:13  </vt:lpstr>
      <vt:lpstr>“Now, therefore, I, Gerald R. Ford, President of the United States, pursuant to the pardon power conferred upon me by Article II, Section 2, of the Constitution, have granted and by these presents do grant a full, free, and absolute pardon unto Richard Nixon for all offenses against the United States which he, Richard Nixon, has committed or may have committed or taken part in during the period from January 20, 1969 through August 9, 1974.”</vt:lpstr>
      <vt:lpstr>When He saw their faith, He said to him, "Man, your sins are forgiven you." And the scribes and the Pharisees began to reason, saying, "Who is this who speaks blasphemies? Who can forgive sins but God alone?" But when Jesus perceived their thoughts, He answered and said to them, "Why are you reasoning in your hearts? Which is easier, to say, 'Your sins are forgiven you,' or to say, 'Rise up     and walk'?" — Luke 5:20-23 </vt:lpstr>
      <vt:lpstr>"But that you may know that the Son of Man has power on earth to forgive sins" -- He said to the man who was paralyzed, "I say to you, arise, take up your bed, and go to your house." Immediately he rose up before them, took up what he had been lying on, and departed to his own house, glorifying God. And they were all amazed, and they glorified God and were filled with fear, saying, "We have seen strange things today!" — Luke 5:24-26 </vt:lpstr>
      <vt:lpstr>“I believe that truth is the glue that holds government together, not only our Government    but civilization itself. That bond, though strained, is unbroken at home and abroad. In all my public and private acts as your President, I expect to follow my instincts of openness and candor with full confidence that honesty is always the best policy in the end. My fellow Americans, our long national nightmare is over. Our Constitution works; our great Republic is a government of laws and not of men. Here the people rule. But there is a higher Power, by whatever name we honor Him, who ordains not only righteousness but love, not only justice but mercy.”</vt:lpstr>
      <vt:lpstr>“America now is stumbling through the darkness of hatred and divisiveness. Our values, our principles, and our determination to succeed as a free and democratic people will give us a torch to light the way. And we will survive and become the stronger - not only because of a patriotism that stands for love of country, but a patriotism that stands for love of people.”</vt:lpstr>
      <vt:lpstr>“It feels like getting a back massage from the Grim Reaper: one must get comfortable with the most horrifying things                    in the world.”</vt:lpstr>
      <vt:lpstr>And have no fellowship with the unfruitful works of darkness, but rather expose them. — Ephesians 5:11 </vt:lpstr>
      <vt:lpstr>“We cannot stand still or slip backwards. We must go forward now together.”</vt:lpstr>
      <vt:lpstr>But Jesus said to him, "No one, having put his hand to the plow, and looking back, is fit for the kingdom of God." — Luke 9:62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and experience tell us that moral progress comes not in comfortable and complacent times, but out of trial and confusion.”</vt:lpstr>
      <vt:lpstr>“For millions of men and women, the church has been the hospital for the soul, the school for the mind and the safe depository for moral ideas.”</vt:lpstr>
      <vt:lpstr>“There are no adequate substitutes for father, mother, and children bound together in a loving commitment to nurture and protect. No government, no matter how well-intentioned, can take the place of the family in the scheme of things.”</vt:lpstr>
      <vt:lpstr>“It's the quality of the ordinary, the straight, the square, that accounts for the great stability and success of our nation. It's a quality to be proud of. But it's a quality that many people seem to have neglected.”</vt:lpstr>
      <vt:lpstr>What is crooked cannot be made straight, And what is lacking cannot be numbered.  — Ecclesiastes 1:15  </vt:lpstr>
      <vt:lpstr>“In the two centuries that have passed since 1776, millions upon millions of Americans have worked and taken up arms when necessary to make that dream a reality. We can be extremely proud of what they have accomplished. Today, we are the world's oldest republic. We are at peace. Our Nation and our way of life endure. We are free.”</vt:lpstr>
      <vt:lpstr>“For nearly two hundred years, our nation has derived its strength from the diversity of its people and of their beliefs. That strength has been greatly enhanced by [the Islamic] religious heritage.”</vt:lpstr>
      <vt:lpstr>“My commitment to the     security and future of Israel is based upon basic morality as   well as enlightened self-interest.             Our role in supporting Israel honors our own heritage.”</vt:lpstr>
      <vt:lpstr>Therefore, as we have opportunity, let us do good to all, especially to those who are of the household of faith. — Galatians 6:10 </vt:lpstr>
      <vt:lpstr> “Let us remember that our national unity is a most priceless asset.”</vt:lpstr>
      <vt:lpstr>“But the separation of church and state, although a fundamental principle to which I fully subscribe, was never intended in my view   to separate public morality      from public policy.</vt:lpstr>
      <vt:lpstr>“I believe that prayer in public schools should be voluntary. It is difficult for me to see how religious exercises can be a requirement in public schools, given our Constitutional requirement of separation of church and state. I feel that the highly desirable goal of religious education must be principally the responsibility of church and home. I do not believe that public education should show any hostility toward religion, and neither should it inhibit voluntary participation, if it does not interfere with the educational process.”</vt:lpstr>
      <vt:lpstr>“The length of one's days matters less than the love of one's family and friends.”</vt:lpstr>
      <vt:lpstr>"The fear of the LORD is the beginning of wisdom, And the knowledge of the Holy One is understanding. For by me your days will be multiplied, And years of life will be added to you. If you are wise, you are wise for yourself, And if you scoff, you will bear it alone." — Proverbs 9:10-12 </vt:lpstr>
      <vt:lpstr>“I remain convinced that pardoning Nixon was the right thing to do.”</vt:lpstr>
      <vt:lpstr>Repay no one evil for evil. Have regard for good things in the sight of all men. If it is possible, as much as depends on you, live peaceably with all men. — Romans 12:17-18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393</cp:revision>
  <dcterms:created xsi:type="dcterms:W3CDTF">2014-04-12T23:55:49Z</dcterms:created>
  <dcterms:modified xsi:type="dcterms:W3CDTF">2020-03-02T02:10:12Z</dcterms:modified>
</cp:coreProperties>
</file>