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537" r:id="rId2"/>
    <p:sldId id="538" r:id="rId3"/>
    <p:sldId id="539" r:id="rId4"/>
    <p:sldId id="555" r:id="rId5"/>
    <p:sldId id="556" r:id="rId6"/>
    <p:sldId id="557" r:id="rId7"/>
    <p:sldId id="625" r:id="rId8"/>
    <p:sldId id="609" r:id="rId9"/>
    <p:sldId id="558" r:id="rId10"/>
    <p:sldId id="559" r:id="rId11"/>
    <p:sldId id="560" r:id="rId12"/>
    <p:sldId id="611" r:id="rId13"/>
    <p:sldId id="610" r:id="rId14"/>
    <p:sldId id="561" r:id="rId15"/>
    <p:sldId id="562" r:id="rId16"/>
    <p:sldId id="563" r:id="rId17"/>
    <p:sldId id="564" r:id="rId18"/>
    <p:sldId id="612" r:id="rId19"/>
    <p:sldId id="565" r:id="rId20"/>
    <p:sldId id="566" r:id="rId21"/>
    <p:sldId id="567" r:id="rId22"/>
    <p:sldId id="568" r:id="rId23"/>
    <p:sldId id="613" r:id="rId24"/>
    <p:sldId id="569" r:id="rId25"/>
    <p:sldId id="570" r:id="rId26"/>
    <p:sldId id="571" r:id="rId27"/>
    <p:sldId id="572" r:id="rId28"/>
    <p:sldId id="614" r:id="rId29"/>
    <p:sldId id="573" r:id="rId30"/>
    <p:sldId id="615" r:id="rId31"/>
    <p:sldId id="574" r:id="rId32"/>
    <p:sldId id="575" r:id="rId33"/>
    <p:sldId id="616" r:id="rId34"/>
    <p:sldId id="576" r:id="rId35"/>
    <p:sldId id="577" r:id="rId36"/>
    <p:sldId id="630" r:id="rId37"/>
    <p:sldId id="546" r:id="rId38"/>
    <p:sldId id="627" r:id="rId39"/>
    <p:sldId id="578" r:id="rId40"/>
    <p:sldId id="581" r:id="rId41"/>
    <p:sldId id="579" r:id="rId42"/>
    <p:sldId id="629" r:id="rId43"/>
    <p:sldId id="628" r:id="rId44"/>
    <p:sldId id="580" r:id="rId45"/>
    <p:sldId id="637" r:id="rId46"/>
    <p:sldId id="636" r:id="rId47"/>
    <p:sldId id="640" r:id="rId48"/>
    <p:sldId id="545" r:id="rId49"/>
    <p:sldId id="554" r:id="rId50"/>
    <p:sldId id="553" r:id="rId51"/>
    <p:sldId id="549" r:id="rId52"/>
    <p:sldId id="618" r:id="rId53"/>
    <p:sldId id="617" r:id="rId54"/>
    <p:sldId id="550" r:id="rId55"/>
    <p:sldId id="551" r:id="rId56"/>
    <p:sldId id="582" r:id="rId57"/>
    <p:sldId id="583" r:id="rId58"/>
    <p:sldId id="584" r:id="rId59"/>
    <p:sldId id="585" r:id="rId60"/>
    <p:sldId id="586" r:id="rId61"/>
    <p:sldId id="620" r:id="rId62"/>
    <p:sldId id="619" r:id="rId63"/>
    <p:sldId id="587" r:id="rId64"/>
    <p:sldId id="588" r:id="rId65"/>
    <p:sldId id="589" r:id="rId66"/>
    <p:sldId id="623" r:id="rId67"/>
    <p:sldId id="590" r:id="rId68"/>
    <p:sldId id="621" r:id="rId69"/>
    <p:sldId id="591" r:id="rId70"/>
    <p:sldId id="626" r:id="rId71"/>
    <p:sldId id="592" r:id="rId72"/>
    <p:sldId id="622" r:id="rId73"/>
    <p:sldId id="593" r:id="rId74"/>
    <p:sldId id="594" r:id="rId75"/>
    <p:sldId id="595" r:id="rId76"/>
    <p:sldId id="596" r:id="rId77"/>
    <p:sldId id="597" r:id="rId78"/>
    <p:sldId id="624" r:id="rId79"/>
    <p:sldId id="598" r:id="rId80"/>
    <p:sldId id="599" r:id="rId81"/>
    <p:sldId id="600" r:id="rId82"/>
    <p:sldId id="601" r:id="rId83"/>
    <p:sldId id="603" r:id="rId84"/>
    <p:sldId id="604" r:id="rId85"/>
    <p:sldId id="635" r:id="rId86"/>
    <p:sldId id="633" r:id="rId87"/>
    <p:sldId id="605" r:id="rId88"/>
    <p:sldId id="632" r:id="rId89"/>
    <p:sldId id="541" r:id="rId90"/>
    <p:sldId id="634" r:id="rId91"/>
    <p:sldId id="606" r:id="rId92"/>
    <p:sldId id="608" r:id="rId93"/>
    <p:sldId id="602" r:id="rId94"/>
    <p:sldId id="639" r:id="rId95"/>
    <p:sldId id="638" r:id="rId96"/>
    <p:sldId id="542" r:id="rId97"/>
    <p:sldId id="544" r:id="rId98"/>
    <p:sldId id="382" r:id="rId9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99FF"/>
    <a:srgbClr val="33CCFF"/>
    <a:srgbClr val="99CCFF"/>
    <a:srgbClr val="CCECFF"/>
    <a:srgbClr val="FF9966"/>
    <a:srgbClr val="FFCC99"/>
    <a:srgbClr val="FF7C80"/>
    <a:srgbClr val="CC66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80" autoAdjust="0"/>
    <p:restoredTop sz="83473" autoAdjust="0"/>
  </p:normalViewPr>
  <p:slideViewPr>
    <p:cSldViewPr snapToGrid="0">
      <p:cViewPr varScale="1">
        <p:scale>
          <a:sx n="80" d="100"/>
          <a:sy n="80" d="100"/>
        </p:scale>
        <p:origin x="1596" y="7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Franklin D. Roosevelt (1933-1945) stated 4 freedoms</a:t>
            </a:r>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2587625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4131401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2301308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243058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Jealousy and envy tear down the heights all can aspire to be. When we want more than applaud, what is stolen are the mountains that build greatness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70</a:t>
            </a:fld>
            <a:endParaRPr lang="en-US"/>
          </a:p>
        </p:txBody>
      </p:sp>
    </p:spTree>
    <p:extLst>
      <p:ext uri="{BB962C8B-B14F-4D97-AF65-F5344CB8AC3E}">
        <p14:creationId xmlns:p14="http://schemas.microsoft.com/office/powerpoint/2010/main" val="10044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72</a:t>
            </a:fld>
            <a:endParaRPr lang="en-US"/>
          </a:p>
        </p:txBody>
      </p:sp>
    </p:spTree>
    <p:extLst>
      <p:ext uri="{BB962C8B-B14F-4D97-AF65-F5344CB8AC3E}">
        <p14:creationId xmlns:p14="http://schemas.microsoft.com/office/powerpoint/2010/main" val="3684078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80</a:t>
            </a:fld>
            <a:endParaRPr lang="en-US"/>
          </a:p>
        </p:txBody>
      </p:sp>
    </p:spTree>
    <p:extLst>
      <p:ext uri="{BB962C8B-B14F-4D97-AF65-F5344CB8AC3E}">
        <p14:creationId xmlns:p14="http://schemas.microsoft.com/office/powerpoint/2010/main" val="2429811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483447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83</a:t>
            </a:fld>
            <a:endParaRPr lang="en-US"/>
          </a:p>
        </p:txBody>
      </p:sp>
    </p:spTree>
    <p:extLst>
      <p:ext uri="{BB962C8B-B14F-4D97-AF65-F5344CB8AC3E}">
        <p14:creationId xmlns:p14="http://schemas.microsoft.com/office/powerpoint/2010/main" val="1548231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93</a:t>
            </a:fld>
            <a:endParaRPr lang="en-US"/>
          </a:p>
        </p:txBody>
      </p:sp>
    </p:spTree>
    <p:extLst>
      <p:ext uri="{BB962C8B-B14F-4D97-AF65-F5344CB8AC3E}">
        <p14:creationId xmlns:p14="http://schemas.microsoft.com/office/powerpoint/2010/main" val="279920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822912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Disgust can kill the heart of a servant</a:t>
            </a:r>
          </a:p>
        </p:txBody>
      </p:sp>
      <p:sp>
        <p:nvSpPr>
          <p:cNvPr id="4" name="Slide Number Placeholder 3"/>
          <p:cNvSpPr>
            <a:spLocks noGrp="1"/>
          </p:cNvSpPr>
          <p:nvPr>
            <p:ph type="sldNum" sz="quarter" idx="10"/>
          </p:nvPr>
        </p:nvSpPr>
        <p:spPr/>
        <p:txBody>
          <a:bodyPr/>
          <a:lstStyle/>
          <a:p>
            <a:fld id="{934C9568-E3D6-45BA-A626-EF0F78B9350D}" type="slidenum">
              <a:rPr lang="en-US" smtClean="0"/>
              <a:t>96</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98</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86818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48679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4111372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332555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3958139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1588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194540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7.jpg"/><Relationship Id="rId18" Type="http://schemas.openxmlformats.org/officeDocument/2006/relationships/image" Target="../media/image20.jpg"/><Relationship Id="rId3" Type="http://schemas.openxmlformats.org/officeDocument/2006/relationships/image" Target="../media/image4.png"/><Relationship Id="rId7" Type="http://schemas.openxmlformats.org/officeDocument/2006/relationships/image" Target="../media/image13.jpg"/><Relationship Id="rId12" Type="http://schemas.openxmlformats.org/officeDocument/2006/relationships/image" Target="../media/image5.png"/><Relationship Id="rId17" Type="http://schemas.openxmlformats.org/officeDocument/2006/relationships/image" Target="../media/image19.jpg"/><Relationship Id="rId2" Type="http://schemas.openxmlformats.org/officeDocument/2006/relationships/image" Target="../media/image9.jpg"/><Relationship Id="rId16" Type="http://schemas.openxmlformats.org/officeDocument/2006/relationships/image" Target="../media/image7.sv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8.jpg"/><Relationship Id="rId5" Type="http://schemas.openxmlformats.org/officeDocument/2006/relationships/image" Target="../media/image11.jpg"/><Relationship Id="rId15" Type="http://schemas.openxmlformats.org/officeDocument/2006/relationships/image" Target="../media/image6.pn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18.jpg"/></Relationships>
</file>

<file path=ppt/slides/_rels/slide46.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image" Target="../media/image22.png"/><Relationship Id="rId7" Type="http://schemas.openxmlformats.org/officeDocument/2006/relationships/image" Target="../media/image13.jpg"/><Relationship Id="rId12" Type="http://schemas.openxmlformats.org/officeDocument/2006/relationships/image" Target="../media/image27.png"/><Relationship Id="rId17" Type="http://schemas.openxmlformats.org/officeDocument/2006/relationships/image" Target="../media/image7.svg"/><Relationship Id="rId2" Type="http://schemas.openxmlformats.org/officeDocument/2006/relationships/image" Target="../media/image21.jpeg"/><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8.jpg"/><Relationship Id="rId5" Type="http://schemas.openxmlformats.org/officeDocument/2006/relationships/image" Target="../media/image24.jpeg"/><Relationship Id="rId15" Type="http://schemas.openxmlformats.org/officeDocument/2006/relationships/image" Target="../media/image19.jpg"/><Relationship Id="rId10" Type="http://schemas.openxmlformats.org/officeDocument/2006/relationships/image" Target="../media/image16.jpg"/><Relationship Id="rId4" Type="http://schemas.openxmlformats.org/officeDocument/2006/relationships/image" Target="../media/image23.jpeg"/><Relationship Id="rId9" Type="http://schemas.openxmlformats.org/officeDocument/2006/relationships/image" Target="../media/image26.jpeg"/><Relationship Id="rId1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hyperlink" Target="https://pixabay.com/en/water-drop-liquid-splash-wet-1761027/"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8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4.jpg"/><Relationship Id="rId3" Type="http://schemas.openxmlformats.org/officeDocument/2006/relationships/image" Target="../media/image34.jpg"/><Relationship Id="rId7" Type="http://schemas.openxmlformats.org/officeDocument/2006/relationships/image" Target="../media/image39.jpg"/><Relationship Id="rId12" Type="http://schemas.openxmlformats.org/officeDocument/2006/relationships/image" Target="../media/image43.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jpeg"/></Relationships>
</file>

<file path=ppt/slides/_rels/slide95.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56.jpeg"/><Relationship Id="rId3" Type="http://schemas.openxmlformats.org/officeDocument/2006/relationships/image" Target="../media/image48.jpeg"/><Relationship Id="rId7" Type="http://schemas.openxmlformats.org/officeDocument/2006/relationships/image" Target="../media/image39.jpg"/><Relationship Id="rId12" Type="http://schemas.openxmlformats.org/officeDocument/2006/relationships/image" Target="../media/image55.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4.jpeg"/><Relationship Id="rId5" Type="http://schemas.openxmlformats.org/officeDocument/2006/relationships/image" Target="../media/image50.jpeg"/><Relationship Id="rId15" Type="http://schemas.openxmlformats.org/officeDocument/2006/relationships/image" Target="../media/image58.jpeg"/><Relationship Id="rId10" Type="http://schemas.openxmlformats.org/officeDocument/2006/relationships/image" Target="../media/image53.jpeg"/><Relationship Id="rId4" Type="http://schemas.openxmlformats.org/officeDocument/2006/relationships/image" Target="../media/image49.jpeg"/><Relationship Id="rId9" Type="http://schemas.openxmlformats.org/officeDocument/2006/relationships/image" Target="../media/image52.jpeg"/><Relationship Id="rId14" Type="http://schemas.openxmlformats.org/officeDocument/2006/relationships/image" Target="../media/image57.jpeg"/></Relationships>
</file>

<file path=ppt/slides/_rels/slide9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651919"/>
            <a:ext cx="8229600" cy="1554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“Emancipation was a proclamation, but not a fact.”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56450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301543-B067-4BD9-9C6B-FE152F1ECE76}"/>
              </a:ext>
            </a:extLst>
          </p:cNvPr>
          <p:cNvSpPr txBox="1">
            <a:spLocks/>
          </p:cNvSpPr>
          <p:nvPr/>
        </p:nvSpPr>
        <p:spPr>
          <a:xfrm>
            <a:off x="3877042" y="4131467"/>
            <a:ext cx="1773299" cy="7225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disuse</a:t>
            </a:r>
          </a:p>
        </p:txBody>
      </p:sp>
      <p:sp>
        <p:nvSpPr>
          <p:cNvPr id="3" name="Title 1">
            <a:extLst>
              <a:ext uri="{FF2B5EF4-FFF2-40B4-BE49-F238E27FC236}">
                <a16:creationId xmlns:a16="http://schemas.microsoft.com/office/drawing/2014/main" id="{6EDC35B2-BD82-4E1F-BBAA-48B4342D6C4A}"/>
              </a:ext>
            </a:extLst>
          </p:cNvPr>
          <p:cNvSpPr txBox="1">
            <a:spLocks/>
          </p:cNvSpPr>
          <p:nvPr/>
        </p:nvSpPr>
        <p:spPr>
          <a:xfrm>
            <a:off x="770609" y="2016268"/>
            <a:ext cx="20767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deny it</a:t>
            </a:r>
          </a:p>
        </p:txBody>
      </p:sp>
      <p:sp>
        <p:nvSpPr>
          <p:cNvPr id="4" name="Title 1">
            <a:extLst>
              <a:ext uri="{FF2B5EF4-FFF2-40B4-BE49-F238E27FC236}">
                <a16:creationId xmlns:a16="http://schemas.microsoft.com/office/drawing/2014/main" id="{57F7C61D-5873-42F0-A68B-669CCC47A95A}"/>
              </a:ext>
            </a:extLst>
          </p:cNvPr>
          <p:cNvSpPr txBox="1">
            <a:spLocks/>
          </p:cNvSpPr>
          <p:nvPr/>
        </p:nvSpPr>
        <p:spPr>
          <a:xfrm>
            <a:off x="4168165" y="2693295"/>
            <a:ext cx="31790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use it</a:t>
            </a:r>
          </a:p>
        </p:txBody>
      </p:sp>
      <p:sp>
        <p:nvSpPr>
          <p:cNvPr id="3074" name="Rectangle 2"/>
          <p:cNvSpPr>
            <a:spLocks noGrp="1" noChangeArrowheads="1"/>
          </p:cNvSpPr>
          <p:nvPr>
            <p:ph type="title"/>
          </p:nvPr>
        </p:nvSpPr>
        <p:spPr>
          <a:xfrm>
            <a:off x="457200" y="1371600"/>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law cannot save those who deny it but neither can the law serve any who do not use it. The history of injustice and inequality is a history of disuse of the law.”</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A5A9E63-FC50-45DE-B7FF-31AAECCB9439}"/>
              </a:ext>
            </a:extLst>
          </p:cNvPr>
          <p:cNvSpPr txBox="1">
            <a:spLocks noChangeArrowheads="1"/>
          </p:cNvSpPr>
          <p:nvPr/>
        </p:nvSpPr>
        <p:spPr bwMode="auto">
          <a:xfrm>
            <a:off x="3582445" y="4079368"/>
            <a:ext cx="25753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disregard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65625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4" grpId="0"/>
      <p:bldP spid="4" grpId="1"/>
      <p:bldP spid="307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520C70-A953-4214-9C54-97C150F00817}"/>
              </a:ext>
            </a:extLst>
          </p:cNvPr>
          <p:cNvSpPr txBox="1">
            <a:spLocks/>
          </p:cNvSpPr>
          <p:nvPr/>
        </p:nvSpPr>
        <p:spPr>
          <a:xfrm>
            <a:off x="444500" y="2054860"/>
            <a:ext cx="2948708" cy="7649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receive</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the natural man does            not receive the things of the Spirit of God, for they are foolishness   to him; nor can he know them, because they are spiritually discerned.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2:14 </a:t>
            </a:r>
          </a:p>
        </p:txBody>
      </p:sp>
    </p:spTree>
    <p:extLst>
      <p:ext uri="{BB962C8B-B14F-4D97-AF65-F5344CB8AC3E}">
        <p14:creationId xmlns:p14="http://schemas.microsoft.com/office/powerpoint/2010/main" val="2201577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00100" y="1966119"/>
            <a:ext cx="75438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to him who knows to do good and does not do it, to him it is sin.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James 4:17 </a:t>
            </a:r>
          </a:p>
        </p:txBody>
      </p:sp>
    </p:spTree>
    <p:extLst>
      <p:ext uri="{BB962C8B-B14F-4D97-AF65-F5344CB8AC3E}">
        <p14:creationId xmlns:p14="http://schemas.microsoft.com/office/powerpoint/2010/main" val="3626734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937419"/>
            <a:ext cx="85344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men who have guided the destiny of the United States have found the strength for their tasks by going to their knees. This private unity of public men and their God is an enduring source of reassurance for the American people.” </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9297A01B-9A12-4B09-8A01-C27622D75E0D}"/>
              </a:ext>
            </a:extLst>
          </p:cNvPr>
          <p:cNvSpPr txBox="1">
            <a:spLocks/>
          </p:cNvSpPr>
          <p:nvPr/>
        </p:nvSpPr>
        <p:spPr>
          <a:xfrm>
            <a:off x="3230880" y="3063240"/>
            <a:ext cx="257556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prayer</a:t>
            </a:r>
          </a:p>
        </p:txBody>
      </p:sp>
    </p:spTree>
    <p:extLst>
      <p:ext uri="{BB962C8B-B14F-4D97-AF65-F5344CB8AC3E}">
        <p14:creationId xmlns:p14="http://schemas.microsoft.com/office/powerpoint/2010/main" val="2910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stCondLst>
                                            <p:cond delay="0"/>
                                          </p:stCondLst>
                                        </p:cTn>
                                        <p:tgtEl>
                                          <p:spTgt spid="3"/>
                                        </p:tgtEl>
                                      </p:cBhvr>
                                    </p:animEffect>
                                    <p:anim to="" calcmode="lin" valueType="num">
                                      <p:cBhvr>
                                        <p:cTn id="18"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BA812A-1B55-4600-BF5D-C27671EBABEA}"/>
              </a:ext>
            </a:extLst>
          </p:cNvPr>
          <p:cNvSpPr txBox="1">
            <a:spLocks/>
          </p:cNvSpPr>
          <p:nvPr/>
        </p:nvSpPr>
        <p:spPr>
          <a:xfrm>
            <a:off x="4405312" y="5423057"/>
            <a:ext cx="3977640" cy="7407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7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free of persec</a:t>
            </a:r>
            <a:r>
              <a:rPr kumimoji="0" lang="en-US" sz="357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ution</a:t>
            </a:r>
          </a:p>
        </p:txBody>
      </p:sp>
      <p:sp>
        <p:nvSpPr>
          <p:cNvPr id="3074" name="Rectangle 2"/>
          <p:cNvSpPr>
            <a:spLocks noGrp="1" noChangeArrowheads="1"/>
          </p:cNvSpPr>
          <p:nvPr>
            <p:ph type="title"/>
          </p:nvPr>
        </p:nvSpPr>
        <p:spPr>
          <a:xfrm>
            <a:off x="304800" y="274638"/>
            <a:ext cx="8610600" cy="6278562"/>
          </a:xfrm>
        </p:spPr>
        <p:txBody>
          <a:bodyPr>
            <a:scene3d>
              <a:camera prst="orthographicFront"/>
              <a:lightRig rig="flat" dir="t"/>
            </a:scene3d>
            <a:sp3d extrusionH="57150" prstMaterial="plastic">
              <a:bevelT w="38100" h="38100"/>
            </a:sp3d>
          </a:bodyPr>
          <a:lstStyle/>
          <a:p>
            <a:pPr eaLnBrk="1" hangingPunct="1"/>
            <a:r>
              <a:rPr lang="en-US" altLang="en-US" sz="345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 society is illuminated by the spiritual insights of the Hebrew prophets. America   and Israel have a common love of human freedom, and they have a common faith in a democratic way of life. ... Most, if not all of you, have very deep ties with the land and with the people of Israel, as I do; for my Christian faith sprang from yours. The Bible stories are woven into my childhood memories as the gallant struggle of        modern Jews to be free of persecution            is also woven into our souls.”</a:t>
            </a:r>
          </a:p>
        </p:txBody>
      </p:sp>
    </p:spTree>
    <p:extLst>
      <p:ext uri="{BB962C8B-B14F-4D97-AF65-F5344CB8AC3E}">
        <p14:creationId xmlns:p14="http://schemas.microsoft.com/office/powerpoint/2010/main" val="3090820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our home there was always prayer – aloud, proud and unapologetic.”</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62495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C0C7B5-244C-4183-9A4A-C37B62BBAABD}"/>
              </a:ext>
            </a:extLst>
          </p:cNvPr>
          <p:cNvSpPr txBox="1">
            <a:spLocks/>
          </p:cNvSpPr>
          <p:nvPr/>
        </p:nvSpPr>
        <p:spPr>
          <a:xfrm>
            <a:off x="5553813" y="2981415"/>
            <a:ext cx="24214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Episcopal</a:t>
            </a:r>
          </a:p>
        </p:txBody>
      </p:sp>
      <p:sp>
        <p:nvSpPr>
          <p:cNvPr id="5" name="Title 1">
            <a:extLst>
              <a:ext uri="{FF2B5EF4-FFF2-40B4-BE49-F238E27FC236}">
                <a16:creationId xmlns:a16="http://schemas.microsoft.com/office/drawing/2014/main" id="{BEACFFD5-32DA-4A88-A961-C85883012298}"/>
              </a:ext>
            </a:extLst>
          </p:cNvPr>
          <p:cNvSpPr txBox="1">
            <a:spLocks/>
          </p:cNvSpPr>
          <p:nvPr/>
        </p:nvSpPr>
        <p:spPr>
          <a:xfrm>
            <a:off x="1883732" y="3734949"/>
            <a:ext cx="1885411" cy="7693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Church</a:t>
            </a:r>
          </a:p>
        </p:txBody>
      </p:sp>
      <p:sp>
        <p:nvSpPr>
          <p:cNvPr id="3074" name="Rectangle 2"/>
          <p:cNvSpPr>
            <a:spLocks noGrp="1" noChangeArrowheads="1"/>
          </p:cNvSpPr>
          <p:nvPr>
            <p:ph type="title"/>
          </p:nvPr>
        </p:nvSpPr>
        <p:spPr>
          <a:xfrm>
            <a:off x="1028700" y="2309019"/>
            <a:ext cx="7086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“Greater love hath no man than to attend the Episcopal Church with his wife.”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557A0AE-616E-47D1-8458-FEFE99080559}"/>
              </a:ext>
            </a:extLst>
          </p:cNvPr>
          <p:cNvSpPr txBox="1">
            <a:spLocks noChangeArrowheads="1"/>
          </p:cNvSpPr>
          <p:nvPr/>
        </p:nvSpPr>
        <p:spPr bwMode="auto">
          <a:xfrm>
            <a:off x="4021144" y="2704703"/>
            <a:ext cx="5572561" cy="141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Denomination divided</a:t>
            </a:r>
            <a:r>
              <a:rPr kumimoji="0" lang="en-US" altLang="en-US" sz="4400" b="1" i="0" u="none" strike="noStrike" kern="1200" cap="none" spc="0" normalizeH="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into 9 provinces</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CD8804BB-9461-43FA-AED4-1B42F58C6FFF}"/>
              </a:ext>
            </a:extLst>
          </p:cNvPr>
          <p:cNvSpPr txBox="1">
            <a:spLocks noChangeArrowheads="1"/>
          </p:cNvSpPr>
          <p:nvPr/>
        </p:nvSpPr>
        <p:spPr bwMode="auto">
          <a:xfrm>
            <a:off x="4800636" y="3034486"/>
            <a:ext cx="411851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Founded:</a:t>
            </a:r>
            <a:r>
              <a:rPr kumimoji="0" lang="en-US" altLang="en-US" sz="4400" b="1" i="0" u="none" strike="noStrike" kern="1200" cap="none" spc="0" normalizeH="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1785</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1442C893-27D8-497A-927C-8555EE8933B2}"/>
              </a:ext>
            </a:extLst>
          </p:cNvPr>
          <p:cNvSpPr txBox="1">
            <a:spLocks noChangeArrowheads="1"/>
          </p:cNvSpPr>
          <p:nvPr/>
        </p:nvSpPr>
        <p:spPr bwMode="auto">
          <a:xfrm>
            <a:off x="4248497" y="3051973"/>
            <a:ext cx="501542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Church of England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52C34997-F1EC-4C76-8FF4-CD80A01C4C84}"/>
              </a:ext>
            </a:extLst>
          </p:cNvPr>
          <p:cNvSpPr txBox="1">
            <a:spLocks noChangeArrowheads="1"/>
          </p:cNvSpPr>
          <p:nvPr/>
        </p:nvSpPr>
        <p:spPr bwMode="auto">
          <a:xfrm>
            <a:off x="2629556" y="1403056"/>
            <a:ext cx="589984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Roman Catholic Church</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TextBox 12">
            <a:extLst>
              <a:ext uri="{FF2B5EF4-FFF2-40B4-BE49-F238E27FC236}">
                <a16:creationId xmlns:a16="http://schemas.microsoft.com/office/drawing/2014/main" id="{8A8C1364-7331-4A75-8C3B-5A9E76A58279}"/>
              </a:ext>
            </a:extLst>
          </p:cNvPr>
          <p:cNvSpPr txBox="1"/>
          <p:nvPr/>
        </p:nvSpPr>
        <p:spPr>
          <a:xfrm>
            <a:off x="4236405" y="-75971"/>
            <a:ext cx="899409" cy="1446550"/>
          </a:xfrm>
          <a:prstGeom prst="rect">
            <a:avLst/>
          </a:prstGeom>
          <a:noFill/>
        </p:spPr>
        <p:txBody>
          <a:bodyPr wrap="square" rtlCol="0">
            <a:spAutoFit/>
            <a:scene3d>
              <a:camera prst="orthographicFront"/>
              <a:lightRig rig="flat" dir="t"/>
            </a:scene3d>
            <a:sp3d extrusionH="57150" prstMaterial="plastic">
              <a:bevelT w="38100" h="38100"/>
            </a:sp3d>
          </a:bodyPr>
          <a:lstStyle/>
          <a:p>
            <a:pPr algn="ctr"/>
            <a:r>
              <a:rPr lang="en-US" sz="8800" dirty="0">
                <a:solidFill>
                  <a:srgbClr val="FF0000"/>
                </a:solidFill>
                <a:effectLst>
                  <a:glow rad="127000">
                    <a:schemeClr val="tx1"/>
                  </a:glow>
                </a:effectLst>
                <a:latin typeface="Balloon" pitchFamily="2" charset="0"/>
              </a:rPr>
              <a:t>X</a:t>
            </a:r>
          </a:p>
        </p:txBody>
      </p:sp>
      <p:sp>
        <p:nvSpPr>
          <p:cNvPr id="15" name="TextBox 14">
            <a:extLst>
              <a:ext uri="{FF2B5EF4-FFF2-40B4-BE49-F238E27FC236}">
                <a16:creationId xmlns:a16="http://schemas.microsoft.com/office/drawing/2014/main" id="{E8EF6CF9-4E6E-4940-839E-2E78BE049817}"/>
              </a:ext>
            </a:extLst>
          </p:cNvPr>
          <p:cNvSpPr txBox="1"/>
          <p:nvPr/>
        </p:nvSpPr>
        <p:spPr>
          <a:xfrm>
            <a:off x="5249057" y="1057520"/>
            <a:ext cx="899409" cy="1446550"/>
          </a:xfrm>
          <a:prstGeom prst="rect">
            <a:avLst/>
          </a:prstGeom>
          <a:noFill/>
        </p:spPr>
        <p:txBody>
          <a:bodyPr wrap="square" rtlCol="0">
            <a:spAutoFit/>
            <a:scene3d>
              <a:camera prst="orthographicFront"/>
              <a:lightRig rig="flat" dir="t"/>
            </a:scene3d>
            <a:sp3d extrusionH="57150" prstMaterial="plastic">
              <a:bevelT w="38100" h="38100"/>
            </a:sp3d>
          </a:bodyPr>
          <a:lstStyle/>
          <a:p>
            <a:pPr algn="ctr"/>
            <a:r>
              <a:rPr lang="en-US" sz="8800" dirty="0">
                <a:solidFill>
                  <a:srgbClr val="FF0000"/>
                </a:solidFill>
                <a:effectLst>
                  <a:glow rad="127000">
                    <a:schemeClr val="tx1"/>
                  </a:glow>
                </a:effectLst>
                <a:latin typeface="Balloon" pitchFamily="2" charset="0"/>
              </a:rPr>
              <a:t>X</a:t>
            </a:r>
          </a:p>
        </p:txBody>
      </p:sp>
      <p:sp>
        <p:nvSpPr>
          <p:cNvPr id="14" name="Arrow: Right 13">
            <a:extLst>
              <a:ext uri="{FF2B5EF4-FFF2-40B4-BE49-F238E27FC236}">
                <a16:creationId xmlns:a16="http://schemas.microsoft.com/office/drawing/2014/main" id="{8ADDD4B5-1CBD-4F0B-BCC5-31DD1D9CC340}"/>
              </a:ext>
            </a:extLst>
          </p:cNvPr>
          <p:cNvSpPr/>
          <p:nvPr/>
        </p:nvSpPr>
        <p:spPr>
          <a:xfrm rot="2678970">
            <a:off x="4739135" y="1042275"/>
            <a:ext cx="719528" cy="479685"/>
          </a:xfrm>
          <a:prstGeom prst="rightArrow">
            <a:avLst>
              <a:gd name="adj1" fmla="val 37500"/>
              <a:gd name="adj2" fmla="val 59375"/>
            </a:avLst>
          </a:prstGeom>
          <a:solidFill>
            <a:srgbClr val="FF0000"/>
          </a:solidFill>
          <a:ln>
            <a:solidFill>
              <a:schemeClr val="tx1"/>
            </a:solidFill>
          </a:ln>
          <a:scene3d>
            <a:camera prst="orthographicFront"/>
            <a:lightRig rig="fla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8A61DE5-A40B-4210-A0D1-B00549D13BD7}"/>
              </a:ext>
            </a:extLst>
          </p:cNvPr>
          <p:cNvSpPr/>
          <p:nvPr/>
        </p:nvSpPr>
        <p:spPr>
          <a:xfrm rot="2678970">
            <a:off x="5639721" y="2457576"/>
            <a:ext cx="1569700" cy="479685"/>
          </a:xfrm>
          <a:prstGeom prst="rightArrow">
            <a:avLst>
              <a:gd name="adj1" fmla="val 37500"/>
              <a:gd name="adj2" fmla="val 59375"/>
            </a:avLst>
          </a:prstGeom>
          <a:solidFill>
            <a:srgbClr val="FF0000"/>
          </a:solidFill>
          <a:ln>
            <a:solidFill>
              <a:schemeClr val="tx1"/>
            </a:solidFill>
          </a:ln>
          <a:scene3d>
            <a:camera prst="orthographicFront"/>
            <a:lightRig rig="fla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669972-5FED-46E9-98AA-701D752D6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91" y="787264"/>
            <a:ext cx="8128418" cy="5283472"/>
          </a:xfrm>
          <a:prstGeom prst="rect">
            <a:avLst/>
          </a:prstGeom>
        </p:spPr>
      </p:pic>
    </p:spTree>
    <p:extLst>
      <p:ext uri="{BB962C8B-B14F-4D97-AF65-F5344CB8AC3E}">
        <p14:creationId xmlns:p14="http://schemas.microsoft.com/office/powerpoint/2010/main" val="3692642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400"/>
                                  </p:stCondLst>
                                  <p:childTnLst>
                                    <p:set>
                                      <p:cBhvr override="childStyle">
                                        <p:cTn id="22" dur="500" fill="hold"/>
                                        <p:tgtEl>
                                          <p:spTgt spid="5"/>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500" fill="hold"/>
                                        <p:tgtEl>
                                          <p:spTgt spid="8"/>
                                        </p:tgtEl>
                                        <p:attrNameLst>
                                          <p:attrName>ppt_w</p:attrName>
                                        </p:attrNameLst>
                                      </p:cBhvr>
                                      <p:tavLst>
                                        <p:tav tm="0">
                                          <p:val>
                                            <p:fltVal val="0"/>
                                          </p:val>
                                        </p:tav>
                                        <p:tav tm="100000">
                                          <p:val>
                                            <p:strVal val="#ppt_w"/>
                                          </p:val>
                                        </p:tav>
                                      </p:tavLst>
                                    </p:anim>
                                    <p:anim calcmode="lin" valueType="num">
                                      <p:cBhvr>
                                        <p:cTn id="28" dur="1500" fill="hold"/>
                                        <p:tgtEl>
                                          <p:spTgt spid="8"/>
                                        </p:tgtEl>
                                        <p:attrNameLst>
                                          <p:attrName>ppt_h</p:attrName>
                                        </p:attrNameLst>
                                      </p:cBhvr>
                                      <p:tavLst>
                                        <p:tav tm="0">
                                          <p:val>
                                            <p:fltVal val="0"/>
                                          </p:val>
                                        </p:tav>
                                        <p:tav tm="100000">
                                          <p:val>
                                            <p:strVal val="#ppt_h"/>
                                          </p:val>
                                        </p:tav>
                                      </p:tavLst>
                                    </p:anim>
                                  </p:childTnLst>
                                </p:cTn>
                              </p:par>
                              <p:par>
                                <p:cTn id="29" presetID="42" presetClass="path" presetSubtype="0" accel="50000" decel="50000" fill="hold" grpId="2" nodeType="withEffect">
                                  <p:stCondLst>
                                    <p:cond delay="0"/>
                                  </p:stCondLst>
                                  <p:childTnLst>
                                    <p:animMotion origin="layout" path="M 1.11111E-6 4.81481E-6 L -0.12882 -0.2405 " pathEditMode="relative" rAng="0" ptsTypes="AA">
                                      <p:cBhvr>
                                        <p:cTn id="30" dur="1500" fill="hold"/>
                                        <p:tgtEl>
                                          <p:spTgt spid="8"/>
                                        </p:tgtEl>
                                        <p:attrNameLst>
                                          <p:attrName>ppt_x</p:attrName>
                                          <p:attrName>ppt_y</p:attrName>
                                        </p:attrNameLst>
                                      </p:cBhvr>
                                      <p:rCtr x="-6406" y="-13056"/>
                                    </p:animMotion>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500" fill="hold"/>
                                        <p:tgtEl>
                                          <p:spTgt spid="7"/>
                                        </p:tgtEl>
                                        <p:attrNameLst>
                                          <p:attrName>ppt_w</p:attrName>
                                        </p:attrNameLst>
                                      </p:cBhvr>
                                      <p:tavLst>
                                        <p:tav tm="0">
                                          <p:val>
                                            <p:fltVal val="0"/>
                                          </p:val>
                                        </p:tav>
                                        <p:tav tm="100000">
                                          <p:val>
                                            <p:strVal val="#ppt_w"/>
                                          </p:val>
                                        </p:tav>
                                      </p:tavLst>
                                    </p:anim>
                                    <p:anim calcmode="lin" valueType="num">
                                      <p:cBhvr>
                                        <p:cTn id="36" dur="1500" fill="hold"/>
                                        <p:tgtEl>
                                          <p:spTgt spid="7"/>
                                        </p:tgtEl>
                                        <p:attrNameLst>
                                          <p:attrName>ppt_h</p:attrName>
                                        </p:attrNameLst>
                                      </p:cBhvr>
                                      <p:tavLst>
                                        <p:tav tm="0">
                                          <p:val>
                                            <p:fltVal val="0"/>
                                          </p:val>
                                        </p:tav>
                                        <p:tav tm="100000">
                                          <p:val>
                                            <p:strVal val="#ppt_h"/>
                                          </p:val>
                                        </p:tav>
                                      </p:tavLst>
                                    </p:anim>
                                  </p:childTnLst>
                                </p:cTn>
                              </p:par>
                              <p:par>
                                <p:cTn id="37" presetID="42" presetClass="path" presetSubtype="0" accel="50000" decel="50000" fill="hold" grpId="2" nodeType="withEffect">
                                  <p:stCondLst>
                                    <p:cond delay="0"/>
                                  </p:stCondLst>
                                  <p:childTnLst>
                                    <p:animMotion origin="layout" path="M 5.55556E-7 4.07407E-6 L -0.10122 -0.16829 " pathEditMode="relative" rAng="0" ptsTypes="AA">
                                      <p:cBhvr>
                                        <p:cTn id="38" dur="1500" fill="hold"/>
                                        <p:tgtEl>
                                          <p:spTgt spid="7"/>
                                        </p:tgtEl>
                                        <p:attrNameLst>
                                          <p:attrName>ppt_x</p:attrName>
                                          <p:attrName>ppt_y</p:attrName>
                                        </p:attrNameLst>
                                      </p:cBhvr>
                                      <p:rCtr x="-5069" y="-8426"/>
                                    </p:animMotion>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stCondLst>
                                            <p:cond delay="0"/>
                                          </p:stCondLst>
                                        </p:cTn>
                                        <p:tgtEl>
                                          <p:spTgt spid="13"/>
                                        </p:tgtEl>
                                      </p:cBhvr>
                                    </p:animEffect>
                                    <p:anim to="" calcmode="lin" valueType="num">
                                      <p:cBhvr>
                                        <p:cTn id="44"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46" presetID="22" presetClass="entr" presetSubtype="8" fill="hold" grpId="0" nodeType="withEffect">
                                  <p:stCondLst>
                                    <p:cond delay="4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dissolve">
                                      <p:cBhvr>
                                        <p:cTn id="53" dur="500">
                                          <p:stCondLst>
                                            <p:cond delay="0"/>
                                          </p:stCondLst>
                                        </p:cTn>
                                        <p:tgtEl>
                                          <p:spTgt spid="15"/>
                                        </p:tgtEl>
                                      </p:cBhvr>
                                    </p:animEffect>
                                    <p:anim to="" calcmode="lin" valueType="num">
                                      <p:cBhvr>
                                        <p:cTn id="54"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56" presetID="22" presetClass="entr" presetSubtype="8" fill="hold" grpId="0" nodeType="withEffect">
                                  <p:stCondLst>
                                    <p:cond delay="40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6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1500" fill="hold"/>
                                        <p:tgtEl>
                                          <p:spTgt spid="3"/>
                                        </p:tgtEl>
                                        <p:attrNameLst>
                                          <p:attrName>ppt_w</p:attrName>
                                        </p:attrNameLst>
                                      </p:cBhvr>
                                      <p:tavLst>
                                        <p:tav tm="0">
                                          <p:val>
                                            <p:fltVal val="0"/>
                                          </p:val>
                                        </p:tav>
                                        <p:tav tm="100000">
                                          <p:val>
                                            <p:strVal val="#ppt_w"/>
                                          </p:val>
                                        </p:tav>
                                      </p:tavLst>
                                    </p:anim>
                                    <p:anim calcmode="lin" valueType="num">
                                      <p:cBhvr>
                                        <p:cTn id="64" dur="1500" fill="hold"/>
                                        <p:tgtEl>
                                          <p:spTgt spid="3"/>
                                        </p:tgtEl>
                                        <p:attrNameLst>
                                          <p:attrName>ppt_h</p:attrName>
                                        </p:attrNameLst>
                                      </p:cBhvr>
                                      <p:tavLst>
                                        <p:tav tm="0">
                                          <p:val>
                                            <p:fltVal val="0"/>
                                          </p:val>
                                        </p:tav>
                                        <p:tav tm="100000">
                                          <p:val>
                                            <p:strVal val="#ppt_h"/>
                                          </p:val>
                                        </p:tav>
                                      </p:tavLst>
                                    </p:anim>
                                  </p:childTnLst>
                                </p:cTn>
                              </p:par>
                              <p:par>
                                <p:cTn id="65" presetID="42" presetClass="path" presetSubtype="0" accel="50000" decel="50000" fill="hold" grpId="2" nodeType="withEffect">
                                  <p:stCondLst>
                                    <p:cond delay="0"/>
                                  </p:stCondLst>
                                  <p:childTnLst>
                                    <p:animMotion origin="layout" path="M -3.61111E-6 2.59259E-6 L -0.22222 0.20486 " pathEditMode="relative" rAng="0" ptsTypes="AA">
                                      <p:cBhvr>
                                        <p:cTn id="66" dur="1500" fill="hold"/>
                                        <p:tgtEl>
                                          <p:spTgt spid="3"/>
                                        </p:tgtEl>
                                        <p:attrNameLst>
                                          <p:attrName>ppt_x</p:attrName>
                                          <p:attrName>ppt_y</p:attrName>
                                        </p:attrNameLst>
                                      </p:cBhvr>
                                      <p:rCtr x="-11111" y="10231"/>
                                    </p:animMotion>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1500" fill="hold"/>
                                        <p:tgtEl>
                                          <p:spTgt spid="6"/>
                                        </p:tgtEl>
                                        <p:attrNameLst>
                                          <p:attrName>ppt_w</p:attrName>
                                        </p:attrNameLst>
                                      </p:cBhvr>
                                      <p:tavLst>
                                        <p:tav tm="0">
                                          <p:val>
                                            <p:fltVal val="0"/>
                                          </p:val>
                                        </p:tav>
                                        <p:tav tm="100000">
                                          <p:val>
                                            <p:strVal val="#ppt_w"/>
                                          </p:val>
                                        </p:tav>
                                      </p:tavLst>
                                    </p:anim>
                                    <p:anim calcmode="lin" valueType="num">
                                      <p:cBhvr>
                                        <p:cTn id="72" dur="1500" fill="hold"/>
                                        <p:tgtEl>
                                          <p:spTgt spid="6"/>
                                        </p:tgtEl>
                                        <p:attrNameLst>
                                          <p:attrName>ppt_h</p:attrName>
                                        </p:attrNameLst>
                                      </p:cBhvr>
                                      <p:tavLst>
                                        <p:tav tm="0">
                                          <p:val>
                                            <p:fltVal val="0"/>
                                          </p:val>
                                        </p:tav>
                                        <p:tav tm="100000">
                                          <p:val>
                                            <p:strVal val="#ppt_h"/>
                                          </p:val>
                                        </p:tav>
                                      </p:tavLst>
                                    </p:anim>
                                  </p:childTnLst>
                                </p:cTn>
                              </p:par>
                              <p:par>
                                <p:cTn id="73" presetID="42" presetClass="path" presetSubtype="0" accel="50000" decel="50000" fill="hold" grpId="2" nodeType="withEffect">
                                  <p:stCondLst>
                                    <p:cond delay="0"/>
                                  </p:stCondLst>
                                  <p:childTnLst>
                                    <p:animMotion origin="layout" path="M -4.44444E-6 4.81481E-6 L -0.20833 0.34814 " pathEditMode="relative" rAng="0" ptsTypes="AA">
                                      <p:cBhvr>
                                        <p:cTn id="74" dur="1500" fill="hold"/>
                                        <p:tgtEl>
                                          <p:spTgt spid="6"/>
                                        </p:tgtEl>
                                        <p:attrNameLst>
                                          <p:attrName>ppt_x</p:attrName>
                                          <p:attrName>ppt_y</p:attrName>
                                        </p:attrNameLst>
                                      </p:cBhvr>
                                      <p:rCtr x="-10417" y="17407"/>
                                    </p:animMotion>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childTnLst>
                                </p:cTn>
                              </p:par>
                              <p:par>
                                <p:cTn id="81" presetID="10" presetClass="exit" presetSubtype="0" fill="hold" grpId="1"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
                                        </p:tgtEl>
                                      </p:cBhvr>
                                    </p:animEffect>
                                    <p:set>
                                      <p:cBhvr>
                                        <p:cTn id="92" dur="1" fill="hold">
                                          <p:stCondLst>
                                            <p:cond delay="499"/>
                                          </p:stCondLst>
                                        </p:cTn>
                                        <p:tgtEl>
                                          <p:spTgt spid="3"/>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6" grpId="0"/>
      <p:bldP spid="6" grpId="1"/>
      <p:bldP spid="6" grpId="2"/>
      <p:bldP spid="3" grpId="0"/>
      <p:bldP spid="3" grpId="1"/>
      <p:bldP spid="3" grpId="2"/>
      <p:bldP spid="8" grpId="0"/>
      <p:bldP spid="8" grpId="1"/>
      <p:bldP spid="8" grpId="2"/>
      <p:bldP spid="7" grpId="0"/>
      <p:bldP spid="7" grpId="1"/>
      <p:bldP spid="7" grpId="2"/>
      <p:bldP spid="13" grpId="0"/>
      <p:bldP spid="13" grpId="1"/>
      <p:bldP spid="15" grpId="0"/>
      <p:bldP spid="15" grpId="1"/>
      <p:bldP spid="14"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"Greater love has no one than this, than to lay down one's life for his friends."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John 15:13 </a:t>
            </a:r>
          </a:p>
        </p:txBody>
      </p:sp>
    </p:spTree>
    <p:extLst>
      <p:ext uri="{BB962C8B-B14F-4D97-AF65-F5344CB8AC3E}">
        <p14:creationId xmlns:p14="http://schemas.microsoft.com/office/powerpoint/2010/main" val="1205298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14400" y="2613819"/>
            <a:ext cx="7315200" cy="163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noblest search is the search for excellence.”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94533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29</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December 29,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969 -0.12084 " pathEditMode="relative" rAng="0" ptsTypes="AA">
                                      <p:cBhvr>
                                        <p:cTn id="49" dur="1000" fill="hold"/>
                                        <p:tgtEl>
                                          <p:spTgt spid="6"/>
                                        </p:tgtEl>
                                        <p:attrNameLst>
                                          <p:attrName>ppt_x</p:attrName>
                                          <p:attrName>ppt_y</p:attrName>
                                        </p:attrNameLst>
                                      </p:cBhvr>
                                      <p:rCtr x="-8993" y="-6042"/>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47119"/>
            <a:ext cx="82296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“Doing the right thing is not the problem. Knowing what the right thing is, that's the challenge.”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2524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6892D0-C727-45D1-9403-D359134D9921}"/>
              </a:ext>
            </a:extLst>
          </p:cNvPr>
          <p:cNvSpPr txBox="1">
            <a:spLocks/>
          </p:cNvSpPr>
          <p:nvPr/>
        </p:nvSpPr>
        <p:spPr>
          <a:xfrm>
            <a:off x="1132661" y="4779864"/>
            <a:ext cx="2523723" cy="6825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our duty</a:t>
            </a:r>
          </a:p>
        </p:txBody>
      </p:sp>
      <p:sp>
        <p:nvSpPr>
          <p:cNvPr id="3074" name="Rectangle 2"/>
          <p:cNvSpPr>
            <a:spLocks noGrp="1" noChangeArrowheads="1"/>
          </p:cNvSpPr>
          <p:nvPr>
            <p:ph type="title"/>
          </p:nvPr>
        </p:nvSpPr>
        <p:spPr>
          <a:xfrm>
            <a:off x="457200" y="1166019"/>
            <a:ext cx="8229600" cy="4525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“Above the pyramid on the great seal of the United States it says in Latin: "God has favored our undertaking." God will not favor everything that we do. It is rather our duty to divine His will.”</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60653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0"/>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“Art is a nation's most precious heritage; for it is in our works of art that we reveal to ourselves and to others the inner vision which guides us as a nation.     And where there is no vision,      the people perish.”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A9EE1FE-911D-4E60-9692-F8D48B3BE667}"/>
              </a:ext>
            </a:extLst>
          </p:cNvPr>
          <p:cNvSpPr>
            <a:spLocks noChangeArrowheads="1"/>
          </p:cNvSpPr>
          <p:nvPr/>
        </p:nvSpPr>
        <p:spPr bwMode="auto">
          <a:xfrm>
            <a:off x="2492829" y="138248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4" name="Rectangle 3">
            <a:extLst>
              <a:ext uri="{FF2B5EF4-FFF2-40B4-BE49-F238E27FC236}">
                <a16:creationId xmlns:a16="http://schemas.microsoft.com/office/drawing/2014/main" id="{D8FF79EA-9834-44CF-9436-284A6C3C90E9}"/>
              </a:ext>
            </a:extLst>
          </p:cNvPr>
          <p:cNvSpPr>
            <a:spLocks noChangeArrowheads="1"/>
          </p:cNvSpPr>
          <p:nvPr/>
        </p:nvSpPr>
        <p:spPr bwMode="auto">
          <a:xfrm>
            <a:off x="6368142" y="4082142"/>
            <a:ext cx="157842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solidFill>
                  <a:srgbClr val="FFFFFF"/>
                </a:solidFill>
                <a:effectLst>
                  <a:glow rad="127000">
                    <a:srgbClr val="000000"/>
                  </a:glow>
                  <a:outerShdw blurRad="50800" dist="39000" dir="5460000" algn="tl">
                    <a:srgbClr val="000000">
                      <a:alpha val="38000"/>
                    </a:srgbClr>
                  </a:outerShdw>
                </a:effectLst>
                <a:uLnTx/>
                <a:uFillTx/>
                <a:latin typeface="Calibri" panose="020F0502020204030204" pitchFamily="34" charset="0"/>
                <a:ea typeface="+mn-ea"/>
                <a:cs typeface="+mn-cs"/>
              </a:rPr>
              <a:t>LAW</a:t>
            </a:r>
          </a:p>
        </p:txBody>
      </p:sp>
      <p:sp>
        <p:nvSpPr>
          <p:cNvPr id="5" name="Rectangle 2">
            <a:extLst>
              <a:ext uri="{FF2B5EF4-FFF2-40B4-BE49-F238E27FC236}">
                <a16:creationId xmlns:a16="http://schemas.microsoft.com/office/drawing/2014/main" id="{808861A7-5053-4127-99AF-32F064003DE6}"/>
              </a:ext>
            </a:extLst>
          </p:cNvPr>
          <p:cNvSpPr txBox="1">
            <a:spLocks noChangeArrowheads="1"/>
          </p:cNvSpPr>
          <p:nvPr/>
        </p:nvSpPr>
        <p:spPr bwMode="auto">
          <a:xfrm>
            <a:off x="941467" y="359229"/>
            <a:ext cx="211754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rPr>
              <a:t>Morals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02031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stCondLst>
                                            <p:cond delay="0"/>
                                          </p:stCondLst>
                                        </p:cTn>
                                        <p:tgtEl>
                                          <p:spTgt spid="3"/>
                                        </p:tgtEl>
                                      </p:cBhvr>
                                    </p:animEffect>
                                    <p:anim to="" calcmode="lin" valueType="num">
                                      <p:cBhvr>
                                        <p:cTn id="16"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childTnLst>
                                </p:cTn>
                              </p:par>
                              <p:par>
                                <p:cTn id="24" presetID="42" presetClass="path" presetSubtype="0" accel="50000" decel="50000" fill="hold" grpId="1" nodeType="withEffect">
                                  <p:stCondLst>
                                    <p:cond delay="0"/>
                                  </p:stCondLst>
                                  <p:childTnLst>
                                    <p:animMotion origin="layout" path="M 2.77556E-17 -1.11111E-6 L 0.00052 0.06296 " pathEditMode="relative" rAng="0" ptsTypes="AA">
                                      <p:cBhvr>
                                        <p:cTn id="25" dur="1000" spd="-100000" fill="hold"/>
                                        <p:tgtEl>
                                          <p:spTgt spid="5"/>
                                        </p:tgtEl>
                                        <p:attrNameLst>
                                          <p:attrName>ppt_x</p:attrName>
                                          <p:attrName>ppt_y</p:attrName>
                                        </p:attrNameLst>
                                      </p:cBhvr>
                                      <p:rCtr x="17" y="3148"/>
                                    </p:animMotion>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stCondLst>
                                            <p:cond delay="0"/>
                                          </p:stCondLst>
                                        </p:cTn>
                                        <p:tgtEl>
                                          <p:spTgt spid="4"/>
                                        </p:tgtEl>
                                      </p:cBhvr>
                                    </p:animEffect>
                                    <p:anim to="" calcmode="lin" valueType="num">
                                      <p:cBhvr>
                                        <p:cTn id="3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Where there is no revelation,    the people cast off restraint; But happy is he who keeps the law.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29:18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DCDE5206-EB2D-43D4-86D0-3709D5A6C585}"/>
              </a:ext>
            </a:extLst>
          </p:cNvPr>
          <p:cNvSpPr txBox="1">
            <a:spLocks noChangeArrowheads="1"/>
          </p:cNvSpPr>
          <p:nvPr/>
        </p:nvSpPr>
        <p:spPr bwMode="auto">
          <a:xfrm>
            <a:off x="5735551" y="2045366"/>
            <a:ext cx="180568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vision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AE3058B3-63D0-4424-AC9E-09C71AA275D6}"/>
              </a:ext>
            </a:extLst>
          </p:cNvPr>
          <p:cNvSpPr txBox="1">
            <a:spLocks noChangeArrowheads="1"/>
          </p:cNvSpPr>
          <p:nvPr/>
        </p:nvSpPr>
        <p:spPr bwMode="auto">
          <a:xfrm>
            <a:off x="3380197" y="2713186"/>
            <a:ext cx="186674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perish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1B8D0D78-AB85-470F-BD68-ADC40AE70505}"/>
              </a:ext>
            </a:extLst>
          </p:cNvPr>
          <p:cNvSpPr txBox="1">
            <a:spLocks noChangeArrowheads="1"/>
          </p:cNvSpPr>
          <p:nvPr/>
        </p:nvSpPr>
        <p:spPr bwMode="auto">
          <a:xfrm>
            <a:off x="5221707" y="2055505"/>
            <a:ext cx="337762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latin typeface="Calibri" panose="020F0502020204030204" pitchFamily="34" charset="0"/>
              </a:rPr>
              <a:t>Word of God</a:t>
            </a:r>
          </a:p>
        </p:txBody>
      </p:sp>
    </p:spTree>
    <p:extLst>
      <p:ext uri="{BB962C8B-B14F-4D97-AF65-F5344CB8AC3E}">
        <p14:creationId xmlns:p14="http://schemas.microsoft.com/office/powerpoint/2010/main" val="248892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25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par>
                                <p:cTn id="25" presetID="23" presetClass="exit" presetSubtype="32" fill="hold" grpId="1" nodeType="withEffect">
                                  <p:stCondLst>
                                    <p:cond delay="0"/>
                                  </p:stCondLst>
                                  <p:childTnLst>
                                    <p:anim calcmode="lin" valueType="num">
                                      <p:cBhvr>
                                        <p:cTn id="26" dur="500"/>
                                        <p:tgtEl>
                                          <p:spTgt spid="3"/>
                                        </p:tgtEl>
                                        <p:attrNameLst>
                                          <p:attrName>ppt_w</p:attrName>
                                        </p:attrNameLst>
                                      </p:cBhvr>
                                      <p:tavLst>
                                        <p:tav tm="0">
                                          <p:val>
                                            <p:strVal val="ppt_w"/>
                                          </p:val>
                                        </p:tav>
                                        <p:tav tm="100000">
                                          <p:val>
                                            <p:fltVal val="0"/>
                                          </p:val>
                                        </p:tav>
                                      </p:tavLst>
                                    </p:anim>
                                    <p:anim calcmode="lin" valueType="num">
                                      <p:cBhvr>
                                        <p:cTn id="27" dur="500"/>
                                        <p:tgtEl>
                                          <p:spTgt spid="3"/>
                                        </p:tgtEl>
                                        <p:attrNameLst>
                                          <p:attrName>ppt_h</p:attrName>
                                        </p:attrNameLst>
                                      </p:cBhvr>
                                      <p:tavLst>
                                        <p:tav tm="0">
                                          <p:val>
                                            <p:strVal val="ppt_h"/>
                                          </p:val>
                                        </p:tav>
                                        <p:tav tm="100000">
                                          <p:val>
                                            <p:fltVal val="0"/>
                                          </p:val>
                                        </p:tav>
                                      </p:tavLst>
                                    </p:anim>
                                    <p:set>
                                      <p:cBhvr>
                                        <p:cTn id="2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1"/>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6E84E0-066A-46C0-BF34-6C533A92C806}"/>
              </a:ext>
            </a:extLst>
          </p:cNvPr>
          <p:cNvSpPr txBox="1">
            <a:spLocks/>
          </p:cNvSpPr>
          <p:nvPr/>
        </p:nvSpPr>
        <p:spPr>
          <a:xfrm>
            <a:off x="4847079" y="4924337"/>
            <a:ext cx="2542308" cy="6379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tradition</a:t>
            </a:r>
          </a:p>
        </p:txBody>
      </p:sp>
      <p:sp>
        <p:nvSpPr>
          <p:cNvPr id="3074" name="Rectangle 2"/>
          <p:cNvSpPr>
            <a:spLocks noGrp="1" noChangeArrowheads="1"/>
          </p:cNvSpPr>
          <p:nvPr>
            <p:ph type="title"/>
          </p:nvPr>
        </p:nvSpPr>
        <p:spPr>
          <a:xfrm>
            <a:off x="457200" y="762000"/>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in the American tradition of separation of church and state which is expressed in the First Amendment to the Constitution. By my office - and by personal conviction - I am sworn to uphold that tradition.”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28786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18419"/>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separation of church and state is a source of strength, but the conscience of our nation does not call for separation between men of state and faith in the Supreme Being.”</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44BC8B6B-392B-4BF7-9F49-FC50749279A5}"/>
              </a:ext>
            </a:extLst>
          </p:cNvPr>
          <p:cNvSpPr txBox="1">
            <a:spLocks/>
          </p:cNvSpPr>
          <p:nvPr/>
        </p:nvSpPr>
        <p:spPr>
          <a:xfrm>
            <a:off x="713508" y="3388432"/>
            <a:ext cx="5527272" cy="7865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call for separation</a:t>
            </a:r>
          </a:p>
        </p:txBody>
      </p:sp>
      <p:sp>
        <p:nvSpPr>
          <p:cNvPr id="3" name="Rectangle 2">
            <a:extLst>
              <a:ext uri="{FF2B5EF4-FFF2-40B4-BE49-F238E27FC236}">
                <a16:creationId xmlns:a16="http://schemas.microsoft.com/office/drawing/2014/main" id="{74333A60-A680-4358-8793-963EED2C20A6}"/>
              </a:ext>
            </a:extLst>
          </p:cNvPr>
          <p:cNvSpPr txBox="1">
            <a:spLocks noChangeArrowheads="1"/>
          </p:cNvSpPr>
          <p:nvPr/>
        </p:nvSpPr>
        <p:spPr bwMode="auto">
          <a:xfrm>
            <a:off x="457200" y="1318419"/>
            <a:ext cx="8229600" cy="422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“The separation of church and state is a source of strength, but the conscience of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our nation does not call for separation between men of state and faith in the Supreme Being</a:t>
            </a:r>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t>
            </a:r>
            <a:endPar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61560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7FC927-6D60-46DF-9F2D-55EBD02755BC}"/>
              </a:ext>
            </a:extLst>
          </p:cNvPr>
          <p:cNvSpPr txBox="1">
            <a:spLocks/>
          </p:cNvSpPr>
          <p:nvPr/>
        </p:nvSpPr>
        <p:spPr>
          <a:xfrm>
            <a:off x="1723476" y="3747171"/>
            <a:ext cx="1545846" cy="7082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free</a:t>
            </a:r>
          </a:p>
        </p:txBody>
      </p:sp>
      <p:sp>
        <p:nvSpPr>
          <p:cNvPr id="4" name="Title 1">
            <a:extLst>
              <a:ext uri="{FF2B5EF4-FFF2-40B4-BE49-F238E27FC236}">
                <a16:creationId xmlns:a16="http://schemas.microsoft.com/office/drawing/2014/main" id="{36E218A6-1CA3-4B0D-8F45-45B2777C1BE5}"/>
              </a:ext>
            </a:extLst>
          </p:cNvPr>
          <p:cNvSpPr txBox="1">
            <a:spLocks/>
          </p:cNvSpPr>
          <p:nvPr/>
        </p:nvSpPr>
        <p:spPr>
          <a:xfrm>
            <a:off x="690062" y="4311428"/>
            <a:ext cx="42453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from the tyrants</a:t>
            </a:r>
          </a:p>
        </p:txBody>
      </p:sp>
      <p:sp>
        <p:nvSpPr>
          <p:cNvPr id="5" name="Title 1">
            <a:extLst>
              <a:ext uri="{FF2B5EF4-FFF2-40B4-BE49-F238E27FC236}">
                <a16:creationId xmlns:a16="http://schemas.microsoft.com/office/drawing/2014/main" id="{2449D006-7BD3-48D2-8AC7-CA3A5706DF18}"/>
              </a:ext>
            </a:extLst>
          </p:cNvPr>
          <p:cNvSpPr txBox="1">
            <a:spLocks/>
          </p:cNvSpPr>
          <p:nvPr/>
        </p:nvSpPr>
        <p:spPr>
          <a:xfrm>
            <a:off x="3107397" y="5765554"/>
            <a:ext cx="5230091" cy="6965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 in our hearts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need to remember that the separation of church and state must never mean the separation of religious values from the lives of public servants. ... If we who serve free men today are to differ from the tyrants of this age, we must balance the powers in our hands with God in our hearts.”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2F00B848-0831-4687-B471-4A31A2DA203F}"/>
              </a:ext>
            </a:extLst>
          </p:cNvPr>
          <p:cNvSpPr>
            <a:spLocks noChangeArrowheads="1"/>
          </p:cNvSpPr>
          <p:nvPr/>
        </p:nvSpPr>
        <p:spPr bwMode="auto">
          <a:xfrm>
            <a:off x="4655161" y="5693935"/>
            <a:ext cx="685800" cy="79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6">
            <a:extLst>
              <a:ext uri="{FF2B5EF4-FFF2-40B4-BE49-F238E27FC236}">
                <a16:creationId xmlns:a16="http://schemas.microsoft.com/office/drawing/2014/main" id="{92D17F3C-AC5D-4696-9A2D-A3106233CBCB}"/>
              </a:ext>
            </a:extLst>
          </p:cNvPr>
          <p:cNvSpPr>
            <a:spLocks noChangeArrowheads="1"/>
          </p:cNvSpPr>
          <p:nvPr/>
        </p:nvSpPr>
        <p:spPr bwMode="auto">
          <a:xfrm>
            <a:off x="3474610" y="5687158"/>
            <a:ext cx="1400908" cy="81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8" name="Rectangle 2">
            <a:extLst>
              <a:ext uri="{FF2B5EF4-FFF2-40B4-BE49-F238E27FC236}">
                <a16:creationId xmlns:a16="http://schemas.microsoft.com/office/drawing/2014/main" id="{A081721F-CB29-40B2-9AFA-FC5B47B1D54C}"/>
              </a:ext>
            </a:extLst>
          </p:cNvPr>
          <p:cNvSpPr txBox="1">
            <a:spLocks noChangeArrowheads="1"/>
          </p:cNvSpPr>
          <p:nvPr/>
        </p:nvSpPr>
        <p:spPr bwMode="auto">
          <a:xfrm>
            <a:off x="169333" y="1100666"/>
            <a:ext cx="8807189" cy="464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separation of church and state: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never mean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separation of religious values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from lives of public servants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free with God in our hearts</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Arrow: Bent-Up 9">
            <a:extLst>
              <a:ext uri="{FF2B5EF4-FFF2-40B4-BE49-F238E27FC236}">
                <a16:creationId xmlns:a16="http://schemas.microsoft.com/office/drawing/2014/main" id="{381F0719-99F7-4E1C-95A6-DA28EF453C8E}"/>
              </a:ext>
            </a:extLst>
          </p:cNvPr>
          <p:cNvSpPr/>
          <p:nvPr/>
        </p:nvSpPr>
        <p:spPr>
          <a:xfrm rot="5400000">
            <a:off x="1157215" y="2930440"/>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66FF"/>
              </a:solidFill>
              <a:effectLst>
                <a:glow rad="101600">
                  <a:schemeClr val="tx1"/>
                </a:glow>
              </a:effectLst>
              <a:uLnTx/>
              <a:uFillTx/>
              <a:latin typeface="Arial"/>
              <a:ea typeface="+mn-ea"/>
              <a:cs typeface="+mn-cs"/>
            </a:endParaRPr>
          </a:p>
        </p:txBody>
      </p:sp>
      <p:sp>
        <p:nvSpPr>
          <p:cNvPr id="10" name="Arrow: Bent-Up 9">
            <a:extLst>
              <a:ext uri="{FF2B5EF4-FFF2-40B4-BE49-F238E27FC236}">
                <a16:creationId xmlns:a16="http://schemas.microsoft.com/office/drawing/2014/main" id="{599E3B82-49C9-4D7D-85C0-4761BE26FCFD}"/>
              </a:ext>
            </a:extLst>
          </p:cNvPr>
          <p:cNvSpPr/>
          <p:nvPr/>
        </p:nvSpPr>
        <p:spPr>
          <a:xfrm rot="5400000">
            <a:off x="1820713" y="3573904"/>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66FF"/>
              </a:solidFill>
              <a:effectLst>
                <a:glow rad="101600">
                  <a:schemeClr val="tx1"/>
                </a:glow>
              </a:effectLst>
              <a:uLnTx/>
              <a:uFillTx/>
              <a:latin typeface="Arial"/>
              <a:ea typeface="+mn-ea"/>
              <a:cs typeface="+mn-cs"/>
            </a:endParaRPr>
          </a:p>
        </p:txBody>
      </p:sp>
      <p:sp>
        <p:nvSpPr>
          <p:cNvPr id="11" name="Rectangle 2">
            <a:extLst>
              <a:ext uri="{FF2B5EF4-FFF2-40B4-BE49-F238E27FC236}">
                <a16:creationId xmlns:a16="http://schemas.microsoft.com/office/drawing/2014/main" id="{85B85820-01F0-4CCC-B07B-1885812AD83B}"/>
              </a:ext>
            </a:extLst>
          </p:cNvPr>
          <p:cNvSpPr txBox="1">
            <a:spLocks noChangeArrowheads="1"/>
          </p:cNvSpPr>
          <p:nvPr/>
        </p:nvSpPr>
        <p:spPr bwMode="auto">
          <a:xfrm>
            <a:off x="805219" y="996425"/>
            <a:ext cx="753908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separation of church and state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785561F-2054-4D1D-9998-EE12409131B4}"/>
              </a:ext>
            </a:extLst>
          </p:cNvPr>
          <p:cNvSpPr txBox="1">
            <a:spLocks noChangeArrowheads="1"/>
          </p:cNvSpPr>
          <p:nvPr/>
        </p:nvSpPr>
        <p:spPr bwMode="auto">
          <a:xfrm>
            <a:off x="1789957" y="1669238"/>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never mean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D24265CE-EC17-419A-BC97-49CFBD0AF51B}"/>
              </a:ext>
            </a:extLst>
          </p:cNvPr>
          <p:cNvSpPr txBox="1">
            <a:spLocks noChangeArrowheads="1"/>
          </p:cNvSpPr>
          <p:nvPr/>
        </p:nvSpPr>
        <p:spPr bwMode="auto">
          <a:xfrm>
            <a:off x="5638324" y="1666913"/>
            <a:ext cx="296010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separation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533C92A0-8980-4F87-BFC3-C797731BF7C6}"/>
              </a:ext>
            </a:extLst>
          </p:cNvPr>
          <p:cNvSpPr txBox="1">
            <a:spLocks noChangeArrowheads="1"/>
          </p:cNvSpPr>
          <p:nvPr/>
        </p:nvSpPr>
        <p:spPr bwMode="auto">
          <a:xfrm>
            <a:off x="589442" y="2337837"/>
            <a:ext cx="464114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of religious values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59C2AE6-A2EF-4945-8C58-8092769E238D}"/>
              </a:ext>
            </a:extLst>
          </p:cNvPr>
          <p:cNvSpPr txBox="1">
            <a:spLocks noChangeArrowheads="1"/>
          </p:cNvSpPr>
          <p:nvPr/>
        </p:nvSpPr>
        <p:spPr bwMode="auto">
          <a:xfrm>
            <a:off x="4892956" y="2337618"/>
            <a:ext cx="160960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from</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4AE7EE6-CDFC-4888-ACF1-BA598C4C0533}"/>
              </a:ext>
            </a:extLst>
          </p:cNvPr>
          <p:cNvSpPr txBox="1">
            <a:spLocks noChangeArrowheads="1"/>
          </p:cNvSpPr>
          <p:nvPr/>
        </p:nvSpPr>
        <p:spPr bwMode="auto">
          <a:xfrm>
            <a:off x="7115653" y="2337619"/>
            <a:ext cx="138452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lives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98794CE5-3FAD-4156-B27B-1B9856E9A1D2}"/>
              </a:ext>
            </a:extLst>
          </p:cNvPr>
          <p:cNvSpPr txBox="1">
            <a:spLocks noChangeArrowheads="1"/>
          </p:cNvSpPr>
          <p:nvPr/>
        </p:nvSpPr>
        <p:spPr bwMode="auto">
          <a:xfrm>
            <a:off x="680773" y="3010486"/>
            <a:ext cx="464114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of</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 public servants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936901C-AC07-4B6B-B252-A97E883AEFD7}"/>
              </a:ext>
            </a:extLst>
          </p:cNvPr>
          <p:cNvSpPr txBox="1">
            <a:spLocks noChangeArrowheads="1"/>
          </p:cNvSpPr>
          <p:nvPr/>
        </p:nvSpPr>
        <p:spPr bwMode="auto">
          <a:xfrm>
            <a:off x="1848066" y="3680973"/>
            <a:ext cx="130011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free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77D2D54A-A9FA-47E9-A519-727E80DFDDFE}"/>
              </a:ext>
            </a:extLst>
          </p:cNvPr>
          <p:cNvSpPr txBox="1">
            <a:spLocks noChangeArrowheads="1"/>
          </p:cNvSpPr>
          <p:nvPr/>
        </p:nvSpPr>
        <p:spPr bwMode="auto">
          <a:xfrm>
            <a:off x="2087760" y="5695116"/>
            <a:ext cx="610418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with God in our hearts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76455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childTnLst>
                          </p:cTn>
                        </p:par>
                        <p:par>
                          <p:cTn id="27" fill="hold">
                            <p:stCondLst>
                              <p:cond delay="500"/>
                            </p:stCondLst>
                            <p:childTnLst>
                              <p:par>
                                <p:cTn id="28" presetID="0" presetClass="entr" presetSubtype="0" fill="hold" grpId="0" nodeType="afterEffect">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stCondLst>
                                            <p:cond delay="0"/>
                                          </p:stCondLst>
                                        </p:cTn>
                                        <p:tgtEl>
                                          <p:spTgt spid="7"/>
                                        </p:tgtEl>
                                      </p:cBhvr>
                                    </p:animEffect>
                                    <p:anim to="" calcmode="lin" valueType="num">
                                      <p:cBhvr>
                                        <p:cTn id="3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3" fill="hold">
                            <p:stCondLst>
                              <p:cond delay="110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7"/>
                                        </p:tgtEl>
                                      </p:cBhvr>
                                    </p:animEffect>
                                    <p:animScale>
                                      <p:cBhvr>
                                        <p:cTn id="36" dur="250" autoRev="1" fill="hold"/>
                                        <p:tgtEl>
                                          <p:spTgt spid="7"/>
                                        </p:tgtEl>
                                      </p:cBhvr>
                                      <p:by x="105000" y="105000"/>
                                    </p:animScale>
                                  </p:childTnLst>
                                </p:cTn>
                              </p:par>
                              <p:par>
                                <p:cTn id="37" presetID="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stCondLst>
                                            <p:cond delay="0"/>
                                          </p:stCondLst>
                                        </p:cTn>
                                        <p:tgtEl>
                                          <p:spTgt spid="6"/>
                                        </p:tgtEl>
                                      </p:cBhvr>
                                    </p:animEffect>
                                    <p:anim to="" calcmode="lin" valueType="num">
                                      <p:cBhvr>
                                        <p:cTn id="4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5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5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250"/>
                                        <p:tgtEl>
                                          <p:spTgt spid="1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25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5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250"/>
                                        <p:tgtEl>
                                          <p:spTgt spid="19"/>
                                        </p:tgtEl>
                                      </p:cBhvr>
                                    </p:animEffect>
                                  </p:childTnLst>
                                </p:cTn>
                              </p:par>
                              <p:par>
                                <p:cTn id="71" presetID="42" presetClass="path" presetSubtype="0" accel="50000" decel="50000" fill="hold" grpId="1" nodeType="withEffect">
                                  <p:stCondLst>
                                    <p:cond delay="0"/>
                                  </p:stCondLst>
                                  <p:childTnLst>
                                    <p:animMotion origin="layout" path="M -3.61111E-6 3.33333E-6 L -0.08454 0.05069 " pathEditMode="relative" rAng="0" ptsTypes="AA">
                                      <p:cBhvr>
                                        <p:cTn id="72" dur="2000" fill="hold"/>
                                        <p:tgtEl>
                                          <p:spTgt spid="11"/>
                                        </p:tgtEl>
                                        <p:attrNameLst>
                                          <p:attrName>ppt_x</p:attrName>
                                          <p:attrName>ppt_y</p:attrName>
                                        </p:attrNameLst>
                                      </p:cBhvr>
                                      <p:rCtr x="-4236" y="2523"/>
                                    </p:animMotion>
                                  </p:childTnLst>
                                </p:cTn>
                              </p:par>
                              <p:par>
                                <p:cTn id="73" presetID="42" presetClass="path" presetSubtype="0" accel="50000" decel="50000" fill="hold" grpId="1" nodeType="withEffect">
                                  <p:stCondLst>
                                    <p:cond delay="0"/>
                                  </p:stCondLst>
                                  <p:childTnLst>
                                    <p:animMotion origin="layout" path="M 3.33333E-6 -3.33333E-6 L -0.1165 0.05 " pathEditMode="relative" rAng="0" ptsTypes="AA">
                                      <p:cBhvr>
                                        <p:cTn id="74" dur="2000" fill="hold"/>
                                        <p:tgtEl>
                                          <p:spTgt spid="12"/>
                                        </p:tgtEl>
                                        <p:attrNameLst>
                                          <p:attrName>ppt_x</p:attrName>
                                          <p:attrName>ppt_y</p:attrName>
                                        </p:attrNameLst>
                                      </p:cBhvr>
                                      <p:rCtr x="-5833" y="2500"/>
                                    </p:animMotion>
                                  </p:childTnLst>
                                </p:cTn>
                              </p:par>
                              <p:par>
                                <p:cTn id="75" presetID="42" presetClass="path" presetSubtype="0" accel="50000" decel="50000" fill="hold" grpId="1" nodeType="withEffect">
                                  <p:stCondLst>
                                    <p:cond delay="0"/>
                                  </p:stCondLst>
                                  <p:childTnLst>
                                    <p:animMotion origin="layout" path="M -2.22222E-6 -1.85185E-6 L -0.46128 0.14884 " pathEditMode="relative" rAng="0" ptsTypes="AA">
                                      <p:cBhvr>
                                        <p:cTn id="76" dur="2000" fill="hold"/>
                                        <p:tgtEl>
                                          <p:spTgt spid="13"/>
                                        </p:tgtEl>
                                        <p:attrNameLst>
                                          <p:attrName>ppt_x</p:attrName>
                                          <p:attrName>ppt_y</p:attrName>
                                        </p:attrNameLst>
                                      </p:cBhvr>
                                      <p:rCtr x="-23073" y="7431"/>
                                    </p:animMotion>
                                  </p:childTnLst>
                                </p:cTn>
                              </p:par>
                              <p:par>
                                <p:cTn id="77" presetID="42" presetClass="path" presetSubtype="0" accel="50000" decel="50000" fill="hold" grpId="1" nodeType="withEffect">
                                  <p:stCondLst>
                                    <p:cond delay="0"/>
                                  </p:stCondLst>
                                  <p:childTnLst>
                                    <p:animMotion origin="layout" path="M 8.33333E-7 1.48148E-6 L 0.37778 0.05023 " pathEditMode="relative" rAng="0" ptsTypes="AA">
                                      <p:cBhvr>
                                        <p:cTn id="78" dur="2000" fill="hold"/>
                                        <p:tgtEl>
                                          <p:spTgt spid="14"/>
                                        </p:tgtEl>
                                        <p:attrNameLst>
                                          <p:attrName>ppt_x</p:attrName>
                                          <p:attrName>ppt_y</p:attrName>
                                        </p:attrNameLst>
                                      </p:cBhvr>
                                      <p:rCtr x="18889" y="2500"/>
                                    </p:animMotion>
                                  </p:childTnLst>
                                </p:cTn>
                              </p:par>
                              <p:par>
                                <p:cTn id="79" presetID="42" presetClass="path" presetSubtype="0" accel="50000" decel="50000" fill="hold" grpId="1" nodeType="withEffect">
                                  <p:stCondLst>
                                    <p:cond delay="0"/>
                                  </p:stCondLst>
                                  <p:childTnLst>
                                    <p:animMotion origin="layout" path="M -2.77778E-7 1.48148E-6 L -0.30799 0.14815 " pathEditMode="relative" rAng="0" ptsTypes="AA">
                                      <p:cBhvr>
                                        <p:cTn id="80" dur="2000" fill="hold"/>
                                        <p:tgtEl>
                                          <p:spTgt spid="15"/>
                                        </p:tgtEl>
                                        <p:attrNameLst>
                                          <p:attrName>ppt_x</p:attrName>
                                          <p:attrName>ppt_y</p:attrName>
                                        </p:attrNameLst>
                                      </p:cBhvr>
                                      <p:rCtr x="-15399" y="7407"/>
                                    </p:animMotion>
                                  </p:childTnLst>
                                </p:cTn>
                              </p:par>
                              <p:par>
                                <p:cTn id="81" presetID="42" presetClass="path" presetSubtype="0" accel="50000" decel="50000" fill="hold" grpId="1" nodeType="withEffect">
                                  <p:stCondLst>
                                    <p:cond delay="0"/>
                                  </p:stCondLst>
                                  <p:childTnLst>
                                    <p:animMotion origin="layout" path="M 5.55556E-7 1.48148E-6 L -0.40573 0.14838 " pathEditMode="relative" rAng="0" ptsTypes="AA">
                                      <p:cBhvr>
                                        <p:cTn id="82" dur="2000" fill="hold"/>
                                        <p:tgtEl>
                                          <p:spTgt spid="16"/>
                                        </p:tgtEl>
                                        <p:attrNameLst>
                                          <p:attrName>ppt_x</p:attrName>
                                          <p:attrName>ppt_y</p:attrName>
                                        </p:attrNameLst>
                                      </p:cBhvr>
                                      <p:rCtr x="-20295" y="7407"/>
                                    </p:animMotion>
                                  </p:childTnLst>
                                </p:cTn>
                              </p:par>
                              <p:par>
                                <p:cTn id="83" presetID="42" presetClass="path" presetSubtype="0" accel="50000" decel="50000" fill="hold" grpId="1" nodeType="withEffect">
                                  <p:stCondLst>
                                    <p:cond delay="0"/>
                                  </p:stCondLst>
                                  <p:childTnLst>
                                    <p:animMotion origin="layout" path="M 5E-6 4.81481E-6 L 0.41476 0.05023 " pathEditMode="relative" rAng="0" ptsTypes="AA">
                                      <p:cBhvr>
                                        <p:cTn id="84" dur="2000" fill="hold"/>
                                        <p:tgtEl>
                                          <p:spTgt spid="17"/>
                                        </p:tgtEl>
                                        <p:attrNameLst>
                                          <p:attrName>ppt_x</p:attrName>
                                          <p:attrName>ppt_y</p:attrName>
                                        </p:attrNameLst>
                                      </p:cBhvr>
                                      <p:rCtr x="20729" y="2500"/>
                                    </p:animMotion>
                                  </p:childTnLst>
                                </p:cTn>
                              </p:par>
                              <p:par>
                                <p:cTn id="85" presetID="42" presetClass="path" presetSubtype="0" accel="50000" decel="50000" fill="hold" grpId="1" nodeType="withEffect">
                                  <p:stCondLst>
                                    <p:cond delay="0"/>
                                  </p:stCondLst>
                                  <p:childTnLst>
                                    <p:animMotion origin="layout" path="M -2.77778E-7 -1.85185E-6 L 0.04826 0.14815 " pathEditMode="relative" rAng="0" ptsTypes="AA">
                                      <p:cBhvr>
                                        <p:cTn id="86" dur="2000" fill="hold"/>
                                        <p:tgtEl>
                                          <p:spTgt spid="18"/>
                                        </p:tgtEl>
                                        <p:attrNameLst>
                                          <p:attrName>ppt_x</p:attrName>
                                          <p:attrName>ppt_y</p:attrName>
                                        </p:attrNameLst>
                                      </p:cBhvr>
                                      <p:rCtr x="2413" y="7407"/>
                                    </p:animMotion>
                                  </p:childTnLst>
                                </p:cTn>
                              </p:par>
                              <p:par>
                                <p:cTn id="87" presetID="42" presetClass="path" presetSubtype="0" accel="50000" decel="50000" fill="hold" grpId="1" nodeType="withEffect">
                                  <p:stCondLst>
                                    <p:cond delay="0"/>
                                  </p:stCondLst>
                                  <p:childTnLst>
                                    <p:animMotion origin="layout" path="M 8.33333E-7 -3.7037E-7 L 0.11007 -0.14514 " pathEditMode="relative" rAng="0" ptsTypes="AA">
                                      <p:cBhvr>
                                        <p:cTn id="88" dur="2000" fill="hold"/>
                                        <p:tgtEl>
                                          <p:spTgt spid="19"/>
                                        </p:tgtEl>
                                        <p:attrNameLst>
                                          <p:attrName>ppt_x</p:attrName>
                                          <p:attrName>ppt_y</p:attrName>
                                        </p:attrNameLst>
                                      </p:cBhvr>
                                      <p:rCtr x="5503" y="-7269"/>
                                    </p:animMotion>
                                  </p:childTnLst>
                                </p:cTn>
                              </p:par>
                              <p:par>
                                <p:cTn id="89" presetID="10" presetClass="exit" presetSubtype="0" fill="hold" grpId="1" nodeType="withEffect">
                                  <p:stCondLst>
                                    <p:cond delay="0"/>
                                  </p:stCondLst>
                                  <p:childTnLst>
                                    <p:animEffect transition="out" filter="fade">
                                      <p:cBhvr>
                                        <p:cTn id="90" dur="1250"/>
                                        <p:tgtEl>
                                          <p:spTgt spid="3074"/>
                                        </p:tgtEl>
                                      </p:cBhvr>
                                    </p:animEffect>
                                    <p:set>
                                      <p:cBhvr>
                                        <p:cTn id="91" dur="1" fill="hold">
                                          <p:stCondLst>
                                            <p:cond delay="1249"/>
                                          </p:stCondLst>
                                        </p:cTn>
                                        <p:tgtEl>
                                          <p:spTgt spid="3074"/>
                                        </p:tgtEl>
                                        <p:attrNameLst>
                                          <p:attrName>style.visibility</p:attrName>
                                        </p:attrNameLst>
                                      </p:cBhvr>
                                      <p:to>
                                        <p:strVal val="hidden"/>
                                      </p:to>
                                    </p:set>
                                  </p:childTnLst>
                                </p:cTn>
                              </p:par>
                              <p:par>
                                <p:cTn id="92" presetID="22" presetClass="exit" presetSubtype="8" fill="hold" grpId="2" nodeType="withEffect">
                                  <p:stCondLst>
                                    <p:cond delay="0"/>
                                  </p:stCondLst>
                                  <p:childTnLst>
                                    <p:animEffect transition="out" filter="wipe(left)">
                                      <p:cBhvr>
                                        <p:cTn id="93" dur="500"/>
                                        <p:tgtEl>
                                          <p:spTgt spid="3"/>
                                        </p:tgtEl>
                                      </p:cBhvr>
                                    </p:animEffect>
                                    <p:set>
                                      <p:cBhvr>
                                        <p:cTn id="94" dur="1" fill="hold">
                                          <p:stCondLst>
                                            <p:cond delay="499"/>
                                          </p:stCondLst>
                                        </p:cTn>
                                        <p:tgtEl>
                                          <p:spTgt spid="3"/>
                                        </p:tgtEl>
                                        <p:attrNameLst>
                                          <p:attrName>style.visibility</p:attrName>
                                        </p:attrNameLst>
                                      </p:cBhvr>
                                      <p:to>
                                        <p:strVal val="hidden"/>
                                      </p:to>
                                    </p:set>
                                  </p:childTnLst>
                                </p:cTn>
                              </p:par>
                              <p:par>
                                <p:cTn id="95" presetID="22" presetClass="exit" presetSubtype="8" fill="hold" grpId="2" nodeType="withEffect">
                                  <p:stCondLst>
                                    <p:cond delay="0"/>
                                  </p:stCondLst>
                                  <p:childTnLst>
                                    <p:animEffect transition="out" filter="wipe(left)">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par>
                                <p:cTn id="98" presetID="22" presetClass="exit" presetSubtype="8" fill="hold" grpId="2" nodeType="withEffect">
                                  <p:stCondLst>
                                    <p:cond delay="0"/>
                                  </p:stCondLst>
                                  <p:childTnLst>
                                    <p:animEffect transition="out" filter="wipe(left)">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par>
                                <p:cTn id="101" presetID="10" presetClass="exit" presetSubtype="0" fill="hold" grpId="2" nodeType="withEffect">
                                  <p:stCondLst>
                                    <p:cond delay="0"/>
                                  </p:stCondLst>
                                  <p:iterate type="lt">
                                    <p:tmPct val="0"/>
                                  </p:iterate>
                                  <p:childTnLst>
                                    <p:animEffect transition="out" filter="fade">
                                      <p:cBhvr>
                                        <p:cTn id="102" dur="500"/>
                                        <p:tgtEl>
                                          <p:spTgt spid="7"/>
                                        </p:tgtEl>
                                      </p:cBhvr>
                                    </p:animEffect>
                                    <p:set>
                                      <p:cBhvr>
                                        <p:cTn id="103" dur="1" fill="hold">
                                          <p:stCondLst>
                                            <p:cond delay="499"/>
                                          </p:stCondLst>
                                        </p:cTn>
                                        <p:tgtEl>
                                          <p:spTgt spid="7"/>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2000"/>
                            </p:stCondLst>
                            <p:childTnLst>
                              <p:par>
                                <p:cTn id="108" presetID="10" presetClass="entr" presetSubtype="0" fill="hold" grpId="0" nodeType="after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fade">
                                      <p:cBhvr>
                                        <p:cTn id="110" dur="250"/>
                                        <p:tgtEl>
                                          <p:spTgt spid="8"/>
                                        </p:tgtEl>
                                      </p:cBhvr>
                                    </p:animEffect>
                                  </p:childTnLst>
                                </p:cTn>
                              </p:par>
                              <p:par>
                                <p:cTn id="111" presetID="10" presetClass="exit" presetSubtype="0" fill="hold" grpId="2" nodeType="withEffect">
                                  <p:stCondLst>
                                    <p:cond delay="0"/>
                                  </p:stCondLst>
                                  <p:childTnLst>
                                    <p:animEffect transition="out" filter="fade">
                                      <p:cBhvr>
                                        <p:cTn id="112" dur="500"/>
                                        <p:tgtEl>
                                          <p:spTgt spid="11"/>
                                        </p:tgtEl>
                                      </p:cBhvr>
                                    </p:animEffect>
                                    <p:set>
                                      <p:cBhvr>
                                        <p:cTn id="113" dur="1" fill="hold">
                                          <p:stCondLst>
                                            <p:cond delay="499"/>
                                          </p:stCondLst>
                                        </p:cTn>
                                        <p:tgtEl>
                                          <p:spTgt spid="11"/>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3"/>
                                        </p:tgtEl>
                                      </p:cBhvr>
                                    </p:animEffect>
                                    <p:set>
                                      <p:cBhvr>
                                        <p:cTn id="116" dur="1" fill="hold">
                                          <p:stCondLst>
                                            <p:cond delay="499"/>
                                          </p:stCondLst>
                                        </p:cTn>
                                        <p:tgtEl>
                                          <p:spTgt spid="13"/>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4"/>
                                        </p:tgtEl>
                                      </p:cBhvr>
                                    </p:animEffect>
                                    <p:set>
                                      <p:cBhvr>
                                        <p:cTn id="119" dur="1" fill="hold">
                                          <p:stCondLst>
                                            <p:cond delay="499"/>
                                          </p:stCondLst>
                                        </p:cTn>
                                        <p:tgtEl>
                                          <p:spTgt spid="14"/>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5"/>
                                        </p:tgtEl>
                                      </p:cBhvr>
                                    </p:animEffect>
                                    <p:set>
                                      <p:cBhvr>
                                        <p:cTn id="122" dur="1" fill="hold">
                                          <p:stCondLst>
                                            <p:cond delay="499"/>
                                          </p:stCondLst>
                                        </p:cTn>
                                        <p:tgtEl>
                                          <p:spTgt spid="15"/>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6"/>
                                        </p:tgtEl>
                                      </p:cBhvr>
                                    </p:animEffect>
                                    <p:set>
                                      <p:cBhvr>
                                        <p:cTn id="125" dur="1" fill="hold">
                                          <p:stCondLst>
                                            <p:cond delay="499"/>
                                          </p:stCondLst>
                                        </p:cTn>
                                        <p:tgtEl>
                                          <p:spTgt spid="16"/>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2"/>
                                        </p:tgtEl>
                                      </p:cBhvr>
                                    </p:animEffect>
                                    <p:set>
                                      <p:cBhvr>
                                        <p:cTn id="134" dur="1" fill="hold">
                                          <p:stCondLst>
                                            <p:cond delay="499"/>
                                          </p:stCondLst>
                                        </p:cTn>
                                        <p:tgtEl>
                                          <p:spTgt spid="12"/>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9"/>
                                        </p:tgtEl>
                                      </p:cBhvr>
                                    </p:animEffect>
                                    <p:set>
                                      <p:cBhvr>
                                        <p:cTn id="137" dur="1" fill="hold">
                                          <p:stCondLst>
                                            <p:cond delay="499"/>
                                          </p:stCondLst>
                                        </p:cTn>
                                        <p:tgtEl>
                                          <p:spTgt spid="19"/>
                                        </p:tgtEl>
                                        <p:attrNameLst>
                                          <p:attrName>style.visibility</p:attrName>
                                        </p:attrNameLst>
                                      </p:cBhvr>
                                      <p:to>
                                        <p:strVal val="hidden"/>
                                      </p:to>
                                    </p:set>
                                  </p:childTnLst>
                                </p:cTn>
                              </p:par>
                              <p:par>
                                <p:cTn id="138" presetID="22" presetClass="entr" presetSubtype="8" fill="hold" grpId="0" nodeType="withEffect">
                                  <p:stCondLst>
                                    <p:cond delay="500"/>
                                  </p:stCondLst>
                                  <p:childTnLst>
                                    <p:set>
                                      <p:cBhvr>
                                        <p:cTn id="139" dur="1" fill="hold">
                                          <p:stCondLst>
                                            <p:cond delay="0"/>
                                          </p:stCondLst>
                                        </p:cTn>
                                        <p:tgtEl>
                                          <p:spTgt spid="9"/>
                                        </p:tgtEl>
                                        <p:attrNameLst>
                                          <p:attrName>style.visibility</p:attrName>
                                        </p:attrNameLst>
                                      </p:cBhvr>
                                      <p:to>
                                        <p:strVal val="visible"/>
                                      </p:to>
                                    </p:set>
                                    <p:animEffect transition="in" filter="wipe(left)">
                                      <p:cBhvr>
                                        <p:cTn id="140" dur="500"/>
                                        <p:tgtEl>
                                          <p:spTgt spid="9"/>
                                        </p:tgtEl>
                                      </p:cBhvr>
                                    </p:animEffect>
                                  </p:childTnLst>
                                </p:cTn>
                              </p:par>
                              <p:par>
                                <p:cTn id="141" presetID="22" presetClass="entr" presetSubtype="8" fill="hold" grpId="0" nodeType="withEffect">
                                  <p:stCondLst>
                                    <p:cond delay="1000"/>
                                  </p:stCondLst>
                                  <p:childTnLst>
                                    <p:set>
                                      <p:cBhvr>
                                        <p:cTn id="142" dur="1" fill="hold">
                                          <p:stCondLst>
                                            <p:cond delay="0"/>
                                          </p:stCondLst>
                                        </p:cTn>
                                        <p:tgtEl>
                                          <p:spTgt spid="10"/>
                                        </p:tgtEl>
                                        <p:attrNameLst>
                                          <p:attrName>style.visibility</p:attrName>
                                        </p:attrNameLst>
                                      </p:cBhvr>
                                      <p:to>
                                        <p:strVal val="visible"/>
                                      </p:to>
                                    </p:set>
                                    <p:animEffect transition="in" filter="wipe(left)">
                                      <p:cBhvr>
                                        <p:cTn id="1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3074" grpId="0"/>
      <p:bldP spid="3074" grpId="1"/>
      <p:bldP spid="6" grpId="0"/>
      <p:bldP spid="6" grpId="1"/>
      <p:bldP spid="7" grpId="0"/>
      <p:bldP spid="7" grpId="1"/>
      <p:bldP spid="7" grpId="2"/>
      <p:bldP spid="8" grpId="0"/>
      <p:bldP spid="9" grpId="0" animBg="1"/>
      <p:bldP spid="10" grpId="0" animBg="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155B1F-2BA7-4096-8667-F8E14B70FE89}"/>
              </a:ext>
            </a:extLst>
          </p:cNvPr>
          <p:cNvSpPr txBox="1">
            <a:spLocks/>
          </p:cNvSpPr>
          <p:nvPr/>
        </p:nvSpPr>
        <p:spPr>
          <a:xfrm>
            <a:off x="4650902" y="2757485"/>
            <a:ext cx="3781167" cy="712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Great Society</a:t>
            </a:r>
          </a:p>
        </p:txBody>
      </p:sp>
      <p:sp>
        <p:nvSpPr>
          <p:cNvPr id="5" name="Title 1">
            <a:extLst>
              <a:ext uri="{FF2B5EF4-FFF2-40B4-BE49-F238E27FC236}">
                <a16:creationId xmlns:a16="http://schemas.microsoft.com/office/drawing/2014/main" id="{DEC1963B-F774-4C41-8ED5-D26053B9859F}"/>
              </a:ext>
            </a:extLst>
          </p:cNvPr>
          <p:cNvSpPr txBox="1">
            <a:spLocks/>
          </p:cNvSpPr>
          <p:nvPr/>
        </p:nvSpPr>
        <p:spPr>
          <a:xfrm>
            <a:off x="3557238" y="4068567"/>
            <a:ext cx="1152123" cy="7717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life</a:t>
            </a:r>
          </a:p>
        </p:txBody>
      </p:sp>
      <p:sp>
        <p:nvSpPr>
          <p:cNvPr id="6" name="Title 1">
            <a:extLst>
              <a:ext uri="{FF2B5EF4-FFF2-40B4-BE49-F238E27FC236}">
                <a16:creationId xmlns:a16="http://schemas.microsoft.com/office/drawing/2014/main" id="{05787BC3-6EDE-45EF-8061-3111F608825D}"/>
              </a:ext>
            </a:extLst>
          </p:cNvPr>
          <p:cNvSpPr txBox="1">
            <a:spLocks/>
          </p:cNvSpPr>
          <p:nvPr/>
        </p:nvSpPr>
        <p:spPr>
          <a:xfrm>
            <a:off x="5675217" y="4794151"/>
            <a:ext cx="1475508" cy="6713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labor</a:t>
            </a:r>
          </a:p>
        </p:txBody>
      </p:sp>
      <p:sp>
        <p:nvSpPr>
          <p:cNvPr id="3074" name="Rectangle 2"/>
          <p:cNvSpPr>
            <a:spLocks noGrp="1" noChangeArrowheads="1"/>
          </p:cNvSpPr>
          <p:nvPr>
            <p:ph type="title"/>
          </p:nvPr>
        </p:nvSpPr>
        <p:spPr>
          <a:xfrm>
            <a:off x="800100" y="1242219"/>
            <a:ext cx="75438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nation, this generation,  in this hour has man's first chance to build a Great Society, a place where the meaning     of man's life matches the   marvels of man's labor.”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63012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400"/>
                                  </p:stCondLst>
                                  <p:childTnLst>
                                    <p:set>
                                      <p:cBhvr override="childStyle">
                                        <p:cTn id="28"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46919"/>
            <a:ext cx="8229600" cy="5364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sleep of a laboring man is sweet, Whether he eats little or much; But the abundance of the rich will not permit him to sleep. There is a severe evil which I have seen under the sun: Riches kept for their owner to his hurt.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Ecclesiastes 5:12-13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12477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12BB2A-CBE3-46FA-8CE6-52B02C85F579}"/>
              </a:ext>
            </a:extLst>
          </p:cNvPr>
          <p:cNvSpPr txBox="1">
            <a:spLocks/>
          </p:cNvSpPr>
          <p:nvPr/>
        </p:nvSpPr>
        <p:spPr>
          <a:xfrm>
            <a:off x="3189514" y="4963887"/>
            <a:ext cx="2857994" cy="7032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education</a:t>
            </a:r>
          </a:p>
        </p:txBody>
      </p:sp>
      <p:sp>
        <p:nvSpPr>
          <p:cNvPr id="3074" name="Rectangle 2"/>
          <p:cNvSpPr>
            <a:spLocks noGrp="1" noChangeArrowheads="1"/>
          </p:cNvSpPr>
          <p:nvPr>
            <p:ph type="title"/>
          </p:nvPr>
        </p:nvSpPr>
        <p:spPr>
          <a:xfrm>
            <a:off x="647700" y="838200"/>
            <a:ext cx="7848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the desk where I sit,                I have learned one great truth. The answer for all our national problems - the answer for all the problems of the world - come   to a single word. That word        is ‘education.’”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3228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7CCC0AF-4B17-4CC9-95B9-097F09BF8C0A}"/>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fi-FI"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36. Lyndon B. Johnson (1963-1969)</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B514DA4A-226A-4B34-96BC-F583F34579A7}"/>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  1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3" name="!!Picture 2">
            <a:extLst>
              <a:ext uri="{FF2B5EF4-FFF2-40B4-BE49-F238E27FC236}">
                <a16:creationId xmlns:a16="http://schemas.microsoft.com/office/drawing/2014/main" id="{89B152CF-EF68-4733-9921-6A5AEC379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49" y="474002"/>
            <a:ext cx="8925858" cy="4792499"/>
          </a:xfrm>
          <a:prstGeom prst="rect">
            <a:avLst/>
          </a:prstGeom>
        </p:spPr>
      </p:pic>
    </p:spTree>
    <p:extLst>
      <p:ext uri="{BB962C8B-B14F-4D97-AF65-F5344CB8AC3E}">
        <p14:creationId xmlns:p14="http://schemas.microsoft.com/office/powerpoint/2010/main" val="801956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Take firm hold of instruction, do not let go; Keep her, for she is your life.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Proverbs 4:13</a:t>
            </a:r>
          </a:p>
        </p:txBody>
      </p:sp>
    </p:spTree>
    <p:extLst>
      <p:ext uri="{BB962C8B-B14F-4D97-AF65-F5344CB8AC3E}">
        <p14:creationId xmlns:p14="http://schemas.microsoft.com/office/powerpoint/2010/main" val="3069269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594519"/>
            <a:ext cx="83820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“Today, 8 million adult Americans, more than the entire population  of Michigan, have not finished 5 years of school. Nearly 20 million have not finished 8 years of school. Nearly 54 million - more than one-quarter of all America - have not even finished high school.”</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55197BAD-A6DE-43DE-87AA-9933A0055321}"/>
              </a:ext>
            </a:extLst>
          </p:cNvPr>
          <p:cNvSpPr/>
          <p:nvPr/>
        </p:nvSpPr>
        <p:spPr>
          <a:xfrm>
            <a:off x="545911" y="573206"/>
            <a:ext cx="8052179" cy="57184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6974DE6-559E-4A05-8A31-066075888C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3" y="571500"/>
            <a:ext cx="8096250" cy="5715000"/>
          </a:xfrm>
          <a:prstGeom prst="rect">
            <a:avLst/>
          </a:prstGeom>
        </p:spPr>
      </p:pic>
      <p:pic>
        <p:nvPicPr>
          <p:cNvPr id="9" name="Picture 8">
            <a:extLst>
              <a:ext uri="{FF2B5EF4-FFF2-40B4-BE49-F238E27FC236}">
                <a16:creationId xmlns:a16="http://schemas.microsoft.com/office/drawing/2014/main" id="{84E2D477-7A08-4C9F-9207-35CD40621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10" y="553452"/>
            <a:ext cx="8620601" cy="5739063"/>
          </a:xfrm>
          <a:prstGeom prst="rect">
            <a:avLst/>
          </a:prstGeom>
        </p:spPr>
      </p:pic>
    </p:spTree>
    <p:extLst>
      <p:ext uri="{BB962C8B-B14F-4D97-AF65-F5344CB8AC3E}">
        <p14:creationId xmlns:p14="http://schemas.microsoft.com/office/powerpoint/2010/main" val="3409121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F26012-4EE7-4654-9921-520F18C6ACA7}"/>
              </a:ext>
            </a:extLst>
          </p:cNvPr>
          <p:cNvSpPr txBox="1">
            <a:spLocks/>
          </p:cNvSpPr>
          <p:nvPr/>
        </p:nvSpPr>
        <p:spPr>
          <a:xfrm>
            <a:off x="7192056" y="1287572"/>
            <a:ext cx="1769422" cy="6596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 race</a:t>
            </a:r>
          </a:p>
        </p:txBody>
      </p:sp>
      <p:sp>
        <p:nvSpPr>
          <p:cNvPr id="4" name="Title 1">
            <a:extLst>
              <a:ext uri="{FF2B5EF4-FFF2-40B4-BE49-F238E27FC236}">
                <a16:creationId xmlns:a16="http://schemas.microsoft.com/office/drawing/2014/main" id="{16C17C3A-D7A9-48DD-8C88-D8B4FEBAB33A}"/>
              </a:ext>
            </a:extLst>
          </p:cNvPr>
          <p:cNvSpPr txBox="1">
            <a:spLocks/>
          </p:cNvSpPr>
          <p:nvPr/>
        </p:nvSpPr>
        <p:spPr>
          <a:xfrm>
            <a:off x="493600" y="1892753"/>
            <a:ext cx="7897092" cy="6596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between education and catastrophe</a:t>
            </a:r>
          </a:p>
        </p:txBody>
      </p:sp>
      <p:sp>
        <p:nvSpPr>
          <p:cNvPr id="3074" name="Rectangle 2"/>
          <p:cNvSpPr>
            <a:spLocks noGrp="1" noChangeArrowheads="1"/>
          </p:cNvSpPr>
          <p:nvPr>
            <p:ph type="title"/>
          </p:nvPr>
        </p:nvSpPr>
        <p:spPr>
          <a:xfrm>
            <a:off x="304800" y="525859"/>
            <a:ext cx="8534400" cy="5806281"/>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“'Human history, ' H.G. Wells once wrote, 'becomes more and more a race between education and catastrophe.' You and I cannot be indifferent to the outcome of that race. We care deeply about the winner. Because we do care so deeply about the winner, that is why we are all in the East Room of    the White House today.”</a:t>
            </a:r>
          </a:p>
        </p:txBody>
      </p:sp>
    </p:spTree>
    <p:extLst>
      <p:ext uri="{BB962C8B-B14F-4D97-AF65-F5344CB8AC3E}">
        <p14:creationId xmlns:p14="http://schemas.microsoft.com/office/powerpoint/2010/main" val="1214092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my people have gone into captivity, Because they have no knowledge; Their honorable men are famished, And their multitude dried up with thirst.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Isaiah 5:13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997450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Congress did more to uplift education, more to attack disease in this country and around the world, and more to conquer poverty than any other session in all American history, and what more worthy achievements could any person want to have? For it was the Congress that was more true than any other Congress to Thomas Jefferson's belief that: 'The care of human life and happiness is the first and only legitimate objective of good Government.'”</a:t>
            </a:r>
          </a:p>
        </p:txBody>
      </p:sp>
      <p:sp>
        <p:nvSpPr>
          <p:cNvPr id="3" name="Rectangle 2">
            <a:extLst>
              <a:ext uri="{FF2B5EF4-FFF2-40B4-BE49-F238E27FC236}">
                <a16:creationId xmlns:a16="http://schemas.microsoft.com/office/drawing/2014/main" id="{2B40D4C7-76AC-44D7-AC29-7E3864DB5FA0}"/>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“This Congress did more to uplift education, more to attack disease in this country and around the world, and more to conquer poverty than any other session in all American history, and what more worthy achievements could any person want to have? For it was the Congress that was more true than any other Congress to Thomas Jefferson's belief that: '</a:t>
            </a:r>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care of human life and happiness is the first and only legitimate objective of good Government</a:t>
            </a:r>
            <a:r>
              <a:rPr lang="en-US" altLang="en-US" sz="34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t>
            </a:r>
          </a:p>
        </p:txBody>
      </p:sp>
    </p:spTree>
    <p:extLst>
      <p:ext uri="{BB962C8B-B14F-4D97-AF65-F5344CB8AC3E}">
        <p14:creationId xmlns:p14="http://schemas.microsoft.com/office/powerpoint/2010/main" val="72890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Beloved, I pray that you may prosper in all things and be in health, just as your soul prospers.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3</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rd</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1:2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232286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4071E7-041C-4518-9BBA-36F400B5934B}"/>
              </a:ext>
            </a:extLst>
          </p:cNvPr>
          <p:cNvPicPr>
            <a:picLocks noChangeAspect="1"/>
          </p:cNvPicPr>
          <p:nvPr/>
        </p:nvPicPr>
        <p:blipFill rotWithShape="1">
          <a:blip r:embed="rId2">
            <a:extLst>
              <a:ext uri="{28A0092B-C50C-407E-A947-70E740481C1C}">
                <a14:useLocalDpi xmlns:a14="http://schemas.microsoft.com/office/drawing/2010/main" val="0"/>
              </a:ext>
            </a:extLst>
          </a:blip>
          <a:srcRect r="24952"/>
          <a:stretch/>
        </p:blipFill>
        <p:spPr>
          <a:xfrm>
            <a:off x="0" y="0"/>
            <a:ext cx="9144000" cy="6858000"/>
          </a:xfrm>
          <a:prstGeom prst="rect">
            <a:avLst/>
          </a:prstGeom>
        </p:spPr>
      </p:pic>
    </p:spTree>
    <p:extLst>
      <p:ext uri="{BB962C8B-B14F-4D97-AF65-F5344CB8AC3E}">
        <p14:creationId xmlns:p14="http://schemas.microsoft.com/office/powerpoint/2010/main" val="349058448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AF6FB2-CDA8-49D9-B2FB-54C36DE0D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184" y="-137787"/>
            <a:ext cx="12460690" cy="6995787"/>
          </a:xfrm>
          <a:prstGeom prst="rect">
            <a:avLst/>
          </a:prstGeom>
        </p:spPr>
      </p:pic>
    </p:spTree>
    <p:extLst>
      <p:ext uri="{BB962C8B-B14F-4D97-AF65-F5344CB8AC3E}">
        <p14:creationId xmlns:p14="http://schemas.microsoft.com/office/powerpoint/2010/main" val="35766189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F1DD9-B18F-4D11-973A-B728883DBFCF}"/>
              </a:ext>
            </a:extLst>
          </p:cNvPr>
          <p:cNvPicPr>
            <a:picLocks noChangeAspect="1"/>
          </p:cNvPicPr>
          <p:nvPr/>
        </p:nvPicPr>
        <p:blipFill rotWithShape="1">
          <a:blip r:embed="rId2">
            <a:extLst>
              <a:ext uri="{28A0092B-C50C-407E-A947-70E740481C1C}">
                <a14:useLocalDpi xmlns:a14="http://schemas.microsoft.com/office/drawing/2010/main" val="0"/>
              </a:ext>
            </a:extLst>
          </a:blip>
          <a:srcRect r="9955"/>
          <a:stretch/>
        </p:blipFill>
        <p:spPr>
          <a:xfrm>
            <a:off x="1" y="0"/>
            <a:ext cx="9144000" cy="6858000"/>
          </a:xfrm>
          <a:prstGeom prst="rect">
            <a:avLst/>
          </a:prstGeom>
        </p:spPr>
      </p:pic>
      <p:pic>
        <p:nvPicPr>
          <p:cNvPr id="3" name="Picture 2">
            <a:extLst>
              <a:ext uri="{FF2B5EF4-FFF2-40B4-BE49-F238E27FC236}">
                <a16:creationId xmlns:a16="http://schemas.microsoft.com/office/drawing/2014/main" id="{1F6E63A0-DFBF-4CDC-A20F-83138BF8B01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703540"/>
            <a:ext cx="9144000" cy="5154460"/>
          </a:xfrm>
          <a:prstGeom prst="rect">
            <a:avLst/>
          </a:prstGeom>
        </p:spPr>
      </p:pic>
    </p:spTree>
    <p:extLst>
      <p:ext uri="{BB962C8B-B14F-4D97-AF65-F5344CB8AC3E}">
        <p14:creationId xmlns:p14="http://schemas.microsoft.com/office/powerpoint/2010/main" val="143526143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F7382-36D3-47A6-85EE-DA8763CD0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9" y="0"/>
            <a:ext cx="9158849" cy="6858000"/>
          </a:xfrm>
          <a:prstGeom prst="rect">
            <a:avLst/>
          </a:prstGeom>
        </p:spPr>
      </p:pic>
    </p:spTree>
    <p:extLst>
      <p:ext uri="{BB962C8B-B14F-4D97-AF65-F5344CB8AC3E}">
        <p14:creationId xmlns:p14="http://schemas.microsoft.com/office/powerpoint/2010/main" val="4085589601"/>
      </p:ext>
    </p:extLst>
  </p:cSld>
  <p:clrMapOvr>
    <a:masterClrMapping/>
  </p:clrMapOvr>
  <p:transition spd="slow">
    <p:wedg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71600"/>
            <a:ext cx="8229600" cy="35658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going to build the kind of nation that President Roosevelt hoped for, President Truman worked for, and President Kennedy died for.”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EFDEB7-C5DC-44BD-A737-88A78A3BC5F5}"/>
              </a:ext>
            </a:extLst>
          </p:cNvPr>
          <p:cNvPicPr>
            <a:picLocks noChangeAspect="1"/>
          </p:cNvPicPr>
          <p:nvPr/>
        </p:nvPicPr>
        <p:blipFill>
          <a:blip r:embed="rId3">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648196" y="3067793"/>
            <a:ext cx="3741137" cy="2008703"/>
          </a:xfrm>
          <a:prstGeom prst="rect">
            <a:avLst/>
          </a:prstGeom>
        </p:spPr>
      </p:pic>
    </p:spTree>
    <p:extLst>
      <p:ext uri="{BB962C8B-B14F-4D97-AF65-F5344CB8AC3E}">
        <p14:creationId xmlns:p14="http://schemas.microsoft.com/office/powerpoint/2010/main" val="592025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set>
                                      <p:cBhvr>
                                        <p:cTn id="8" dur="1" fill="hold">
                                          <p:stCondLst>
                                            <p:cond delay="999"/>
                                          </p:stCondLst>
                                        </p:cTn>
                                        <p:tgtEl>
                                          <p:spTgt spid="3"/>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2.77778E-6 1.11022E-16 L 0.00069 -0.12963 " pathEditMode="relative" rAng="0" ptsTypes="AA">
                                      <p:cBhvr>
                                        <p:cTn id="10" dur="1000" fill="hold"/>
                                        <p:tgtEl>
                                          <p:spTgt spid="3"/>
                                        </p:tgtEl>
                                        <p:attrNameLst>
                                          <p:attrName>ppt_x</p:attrName>
                                          <p:attrName>ppt_y</p:attrName>
                                        </p:attrNameLst>
                                      </p:cBhvr>
                                      <p:rCtr x="35" y="-6481"/>
                                    </p:animMotion>
                                  </p:childTnLst>
                                </p:cTn>
                              </p:par>
                              <p:par>
                                <p:cTn id="11" presetID="23" presetClass="entr" presetSubtype="16" fill="hold" grpId="0" nodeType="withEffect">
                                  <p:stCondLst>
                                    <p:cond delay="5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1CC6C3-FAA9-4653-9865-EC6D2DECD84A}"/>
              </a:ext>
            </a:extLst>
          </p:cNvPr>
          <p:cNvPicPr>
            <a:picLocks noChangeAspect="1"/>
          </p:cNvPicPr>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Tree>
    <p:extLst>
      <p:ext uri="{BB962C8B-B14F-4D97-AF65-F5344CB8AC3E}">
        <p14:creationId xmlns:p14="http://schemas.microsoft.com/office/powerpoint/2010/main" val="364693688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27A846-32A3-43A0-94DC-BAFB5B71A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3469745"/>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F179EA-3B5A-4256-ACE4-E6AB35368E72}"/>
              </a:ext>
            </a:extLst>
          </p:cNvPr>
          <p:cNvPicPr>
            <a:picLocks noChangeAspect="1"/>
          </p:cNvPicPr>
          <p:nvPr/>
        </p:nvPicPr>
        <p:blipFill rotWithShape="1">
          <a:blip r:embed="rId2">
            <a:extLst>
              <a:ext uri="{28A0092B-C50C-407E-A947-70E740481C1C}">
                <a14:useLocalDpi xmlns:a14="http://schemas.microsoft.com/office/drawing/2010/main" val="0"/>
              </a:ext>
            </a:extLst>
          </a:blip>
          <a:srcRect l="13811" r="11197"/>
          <a:stretch/>
        </p:blipFill>
        <p:spPr>
          <a:xfrm>
            <a:off x="1" y="0"/>
            <a:ext cx="9144000" cy="6858000"/>
          </a:xfrm>
          <a:prstGeom prst="rect">
            <a:avLst/>
          </a:prstGeom>
        </p:spPr>
      </p:pic>
    </p:spTree>
    <p:extLst>
      <p:ext uri="{BB962C8B-B14F-4D97-AF65-F5344CB8AC3E}">
        <p14:creationId xmlns:p14="http://schemas.microsoft.com/office/powerpoint/2010/main" val="197868861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E6FE66-2DB1-43AD-9B73-99EC6BDAB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65784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5EA0BE-40D6-4DD3-AD65-CFBAC54A4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81" y="-200416"/>
            <a:ext cx="10020822" cy="7240044"/>
          </a:xfrm>
          <a:prstGeom prst="rect">
            <a:avLst/>
          </a:prstGeom>
        </p:spPr>
      </p:pic>
    </p:spTree>
    <p:extLst>
      <p:ext uri="{BB962C8B-B14F-4D97-AF65-F5344CB8AC3E}">
        <p14:creationId xmlns:p14="http://schemas.microsoft.com/office/powerpoint/2010/main" val="37775206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F20716-A63D-442B-BEDE-7CE84B19CC66}"/>
              </a:ext>
            </a:extLst>
          </p:cNvPr>
          <p:cNvPicPr>
            <a:picLocks noChangeAspect="1"/>
          </p:cNvPicPr>
          <p:nvPr/>
        </p:nvPicPr>
        <p:blipFill rotWithShape="1">
          <a:blip r:embed="rId2">
            <a:extLst>
              <a:ext uri="{28A0092B-C50C-407E-A947-70E740481C1C}">
                <a14:useLocalDpi xmlns:a14="http://schemas.microsoft.com/office/drawing/2010/main" val="0"/>
              </a:ext>
            </a:extLst>
          </a:blip>
          <a:srcRect r="24952"/>
          <a:stretch/>
        </p:blipFill>
        <p:spPr>
          <a:xfrm>
            <a:off x="0" y="0"/>
            <a:ext cx="9144000" cy="6858000"/>
          </a:xfrm>
          <a:prstGeom prst="rect">
            <a:avLst/>
          </a:prstGeom>
        </p:spPr>
      </p:pic>
      <p:pic>
        <p:nvPicPr>
          <p:cNvPr id="20" name="!!Picture 2">
            <a:extLst>
              <a:ext uri="{FF2B5EF4-FFF2-40B4-BE49-F238E27FC236}">
                <a16:creationId xmlns:a16="http://schemas.microsoft.com/office/drawing/2014/main" id="{E1BF2F18-3952-4BB2-A109-CAC8B1615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49" y="474002"/>
            <a:ext cx="8925858" cy="4792499"/>
          </a:xfrm>
          <a:prstGeom prst="rect">
            <a:avLst/>
          </a:prstGeom>
        </p:spPr>
      </p:pic>
      <p:pic>
        <p:nvPicPr>
          <p:cNvPr id="3" name="Picture 1">
            <a:extLst>
              <a:ext uri="{FF2B5EF4-FFF2-40B4-BE49-F238E27FC236}">
                <a16:creationId xmlns:a16="http://schemas.microsoft.com/office/drawing/2014/main" id="{D4E61DCC-2F88-4EFE-BFF4-8B6E859A8D9F}"/>
              </a:ext>
            </a:extLst>
          </p:cNvPr>
          <p:cNvPicPr>
            <a:picLocks noChangeAspect="1"/>
          </p:cNvPicPr>
          <p:nvPr/>
        </p:nvPicPr>
        <p:blipFill rotWithShape="1">
          <a:blip r:embed="rId4">
            <a:extLst>
              <a:ext uri="{28A0092B-C50C-407E-A947-70E740481C1C}">
                <a14:useLocalDpi xmlns:a14="http://schemas.microsoft.com/office/drawing/2010/main" val="0"/>
              </a:ext>
            </a:extLst>
          </a:blip>
          <a:srcRect l="26589"/>
          <a:stretch/>
        </p:blipFill>
        <p:spPr>
          <a:xfrm>
            <a:off x="0" y="-137787"/>
            <a:ext cx="9147506" cy="6995787"/>
          </a:xfrm>
          <a:prstGeom prst="rect">
            <a:avLst/>
          </a:prstGeom>
        </p:spPr>
      </p:pic>
      <p:pic>
        <p:nvPicPr>
          <p:cNvPr id="5" name="Picture 1">
            <a:extLst>
              <a:ext uri="{FF2B5EF4-FFF2-40B4-BE49-F238E27FC236}">
                <a16:creationId xmlns:a16="http://schemas.microsoft.com/office/drawing/2014/main" id="{E469FF45-33D1-40A0-B6BA-1067B9549D3D}"/>
              </a:ext>
            </a:extLst>
          </p:cNvPr>
          <p:cNvPicPr>
            <a:picLocks noChangeAspect="1"/>
          </p:cNvPicPr>
          <p:nvPr/>
        </p:nvPicPr>
        <p:blipFill rotWithShape="1">
          <a:blip r:embed="rId5">
            <a:extLst>
              <a:ext uri="{28A0092B-C50C-407E-A947-70E740481C1C}">
                <a14:useLocalDpi xmlns:a14="http://schemas.microsoft.com/office/drawing/2010/main" val="0"/>
              </a:ext>
            </a:extLst>
          </a:blip>
          <a:srcRect r="9955"/>
          <a:stretch/>
        </p:blipFill>
        <p:spPr>
          <a:xfrm>
            <a:off x="1" y="0"/>
            <a:ext cx="9144000" cy="6858000"/>
          </a:xfrm>
          <a:prstGeom prst="rect">
            <a:avLst/>
          </a:prstGeom>
        </p:spPr>
      </p:pic>
      <p:pic>
        <p:nvPicPr>
          <p:cNvPr id="6" name="Picture 2">
            <a:extLst>
              <a:ext uri="{FF2B5EF4-FFF2-40B4-BE49-F238E27FC236}">
                <a16:creationId xmlns:a16="http://schemas.microsoft.com/office/drawing/2014/main" id="{3917BBA4-49F5-4C34-B629-087175B3A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03540"/>
            <a:ext cx="9144000" cy="5154460"/>
          </a:xfrm>
          <a:prstGeom prst="rect">
            <a:avLst/>
          </a:prstGeom>
        </p:spPr>
      </p:pic>
      <p:pic>
        <p:nvPicPr>
          <p:cNvPr id="7" name="Picture 2">
            <a:extLst>
              <a:ext uri="{FF2B5EF4-FFF2-40B4-BE49-F238E27FC236}">
                <a16:creationId xmlns:a16="http://schemas.microsoft.com/office/drawing/2014/main" id="{A2D784B0-EECE-455F-918A-197ABABCAB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49" y="0"/>
            <a:ext cx="9158849" cy="6858000"/>
          </a:xfrm>
          <a:prstGeom prst="rect">
            <a:avLst/>
          </a:prstGeom>
        </p:spPr>
      </p:pic>
      <p:pic>
        <p:nvPicPr>
          <p:cNvPr id="8" name="Picture 1">
            <a:extLst>
              <a:ext uri="{FF2B5EF4-FFF2-40B4-BE49-F238E27FC236}">
                <a16:creationId xmlns:a16="http://schemas.microsoft.com/office/drawing/2014/main" id="{C5648D5E-CF8C-4C0E-9D7A-60C5303493C3}"/>
              </a:ext>
            </a:extLst>
          </p:cNvPr>
          <p:cNvPicPr>
            <a:picLocks noChangeAspect="1"/>
          </p:cNvPicPr>
          <p:nvPr/>
        </p:nvPicPr>
        <p:blipFill rotWithShape="1">
          <a:blip r:embed="rId8">
            <a:extLst>
              <a:ext uri="{28A0092B-C50C-407E-A947-70E740481C1C}">
                <a14:useLocalDpi xmlns:a14="http://schemas.microsoft.com/office/drawing/2010/main" val="0"/>
              </a:ext>
            </a:extLst>
          </a:blip>
          <a:srcRect r="25000"/>
          <a:stretch/>
        </p:blipFill>
        <p:spPr>
          <a:xfrm>
            <a:off x="0" y="0"/>
            <a:ext cx="9144000" cy="6858000"/>
          </a:xfrm>
          <a:prstGeom prst="rect">
            <a:avLst/>
          </a:prstGeom>
        </p:spPr>
      </p:pic>
      <p:pic>
        <p:nvPicPr>
          <p:cNvPr id="9" name="Picture 1">
            <a:extLst>
              <a:ext uri="{FF2B5EF4-FFF2-40B4-BE49-F238E27FC236}">
                <a16:creationId xmlns:a16="http://schemas.microsoft.com/office/drawing/2014/main" id="{1BCF3541-C9CD-4B05-B7EE-949634B333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1">
            <a:extLst>
              <a:ext uri="{FF2B5EF4-FFF2-40B4-BE49-F238E27FC236}">
                <a16:creationId xmlns:a16="http://schemas.microsoft.com/office/drawing/2014/main" id="{25BC5C82-CAFF-4EC0-8751-99F95A2CBAB7}"/>
              </a:ext>
            </a:extLst>
          </p:cNvPr>
          <p:cNvPicPr>
            <a:picLocks noChangeAspect="1"/>
          </p:cNvPicPr>
          <p:nvPr/>
        </p:nvPicPr>
        <p:blipFill rotWithShape="1">
          <a:blip r:embed="rId10">
            <a:extLst>
              <a:ext uri="{28A0092B-C50C-407E-A947-70E740481C1C}">
                <a14:useLocalDpi xmlns:a14="http://schemas.microsoft.com/office/drawing/2010/main" val="0"/>
              </a:ext>
            </a:extLst>
          </a:blip>
          <a:srcRect l="13811" r="11197"/>
          <a:stretch/>
        </p:blipFill>
        <p:spPr>
          <a:xfrm>
            <a:off x="1" y="0"/>
            <a:ext cx="9144000" cy="6858000"/>
          </a:xfrm>
          <a:prstGeom prst="rect">
            <a:avLst/>
          </a:prstGeom>
        </p:spPr>
      </p:pic>
      <p:pic>
        <p:nvPicPr>
          <p:cNvPr id="18" name="Picture 8">
            <a:extLst>
              <a:ext uri="{FF2B5EF4-FFF2-40B4-BE49-F238E27FC236}">
                <a16:creationId xmlns:a16="http://schemas.microsoft.com/office/drawing/2014/main" id="{CF7021DB-7861-4521-AE51-7EC12858AD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9110" y="553452"/>
            <a:ext cx="8620601" cy="5739063"/>
          </a:xfrm>
          <a:prstGeom prst="rect">
            <a:avLst/>
          </a:prstGeom>
        </p:spPr>
      </p:pic>
      <p:pic>
        <p:nvPicPr>
          <p:cNvPr id="19" name="Picture 10">
            <a:extLst>
              <a:ext uri="{FF2B5EF4-FFF2-40B4-BE49-F238E27FC236}">
                <a16:creationId xmlns:a16="http://schemas.microsoft.com/office/drawing/2014/main" id="{3F2EAE2D-BC0A-46B9-877D-DA23A78BC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7791" y="787264"/>
            <a:ext cx="8128418" cy="5283472"/>
          </a:xfrm>
          <a:prstGeom prst="rect">
            <a:avLst/>
          </a:prstGeom>
        </p:spPr>
      </p:pic>
      <p:pic>
        <p:nvPicPr>
          <p:cNvPr id="11" name="Picture 1">
            <a:extLst>
              <a:ext uri="{FF2B5EF4-FFF2-40B4-BE49-F238E27FC236}">
                <a16:creationId xmlns:a16="http://schemas.microsoft.com/office/drawing/2014/main" id="{4F6FBC0A-C6F3-4DC3-BB02-005BBFE5FA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
            <a:extLst>
              <a:ext uri="{FF2B5EF4-FFF2-40B4-BE49-F238E27FC236}">
                <a16:creationId xmlns:a16="http://schemas.microsoft.com/office/drawing/2014/main" id="{E1F87C87-7AD6-4ACA-97B0-027DA14E51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5781" y="-200416"/>
            <a:ext cx="10020822" cy="7240044"/>
          </a:xfrm>
          <a:prstGeom prst="rect">
            <a:avLst/>
          </a:prstGeom>
        </p:spPr>
      </p:pic>
      <p:sp>
        <p:nvSpPr>
          <p:cNvPr id="16" name="Rectangle 3">
            <a:extLst>
              <a:ext uri="{FF2B5EF4-FFF2-40B4-BE49-F238E27FC236}">
                <a16:creationId xmlns:a16="http://schemas.microsoft.com/office/drawing/2014/main" id="{ABA24D2E-15B8-4FBC-84CA-F8C6023596EF}"/>
              </a:ext>
            </a:extLst>
          </p:cNvPr>
          <p:cNvSpPr/>
          <p:nvPr/>
        </p:nvSpPr>
        <p:spPr>
          <a:xfrm>
            <a:off x="545911" y="573206"/>
            <a:ext cx="8052179" cy="57184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2">
            <a:extLst>
              <a:ext uri="{FF2B5EF4-FFF2-40B4-BE49-F238E27FC236}">
                <a16:creationId xmlns:a16="http://schemas.microsoft.com/office/drawing/2014/main" id="{84B1C5C8-20CD-44DC-8488-A6066B5A42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7523" y="571500"/>
            <a:ext cx="8096250" cy="5715000"/>
          </a:xfrm>
          <a:prstGeom prst="rect">
            <a:avLst/>
          </a:prstGeom>
        </p:spPr>
      </p:pic>
      <p:pic>
        <p:nvPicPr>
          <p:cNvPr id="13" name="Picture 4">
            <a:extLst>
              <a:ext uri="{FF2B5EF4-FFF2-40B4-BE49-F238E27FC236}">
                <a16:creationId xmlns:a16="http://schemas.microsoft.com/office/drawing/2014/main" id="{B2C35A8C-54CB-4434-A252-E0DFC4246C8D}"/>
              </a:ext>
            </a:extLst>
          </p:cNvPr>
          <p:cNvPicPr>
            <a:picLocks noChangeAspect="1"/>
          </p:cNvPicPr>
          <p:nvPr/>
        </p:nvPicPr>
        <p:blipFill rotWithShape="1">
          <a:blip r:embed="rId17">
            <a:extLst>
              <a:ext uri="{28A0092B-C50C-407E-A947-70E740481C1C}">
                <a14:useLocalDpi xmlns:a14="http://schemas.microsoft.com/office/drawing/2010/main" val="0"/>
              </a:ext>
            </a:extLst>
          </a:blip>
          <a:srcRect b="10685"/>
          <a:stretch/>
        </p:blipFill>
        <p:spPr>
          <a:xfrm>
            <a:off x="0" y="1"/>
            <a:ext cx="9144000" cy="6858000"/>
          </a:xfrm>
          <a:prstGeom prst="rect">
            <a:avLst/>
          </a:prstGeom>
        </p:spPr>
      </p:pic>
      <p:pic>
        <p:nvPicPr>
          <p:cNvPr id="14" name="Picture 13">
            <a:extLst>
              <a:ext uri="{FF2B5EF4-FFF2-40B4-BE49-F238E27FC236}">
                <a16:creationId xmlns:a16="http://schemas.microsoft.com/office/drawing/2014/main" id="{42E5D4EE-62C1-46E3-BC09-DB3DA47614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6538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494D8A-AB55-4600-A743-FE046217C9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952"/>
          <a:stretch/>
        </p:blipFill>
        <p:spPr>
          <a:xfrm>
            <a:off x="2897350" y="1104552"/>
            <a:ext cx="1530271" cy="1147704"/>
          </a:xfrm>
          <a:prstGeom prst="rect">
            <a:avLst/>
          </a:prstGeom>
        </p:spPr>
      </p:pic>
      <p:pic>
        <p:nvPicPr>
          <p:cNvPr id="19" name="!!Picture 2">
            <a:extLst>
              <a:ext uri="{FF2B5EF4-FFF2-40B4-BE49-F238E27FC236}">
                <a16:creationId xmlns:a16="http://schemas.microsoft.com/office/drawing/2014/main" id="{1014EF82-4B8C-40DE-8F7D-28B300E2A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7939" y="3396343"/>
            <a:ext cx="2156061" cy="1157639"/>
          </a:xfrm>
          <a:prstGeom prst="rect">
            <a:avLst/>
          </a:prstGeom>
        </p:spPr>
      </p:pic>
      <p:pic>
        <p:nvPicPr>
          <p:cNvPr id="3" name="Picture 1">
            <a:extLst>
              <a:ext uri="{FF2B5EF4-FFF2-40B4-BE49-F238E27FC236}">
                <a16:creationId xmlns:a16="http://schemas.microsoft.com/office/drawing/2014/main" id="{6E7FEB9C-814B-4107-90F3-B24938C174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89"/>
          <a:stretch/>
        </p:blipFill>
        <p:spPr>
          <a:xfrm>
            <a:off x="0" y="-1"/>
            <a:ext cx="2957649" cy="2261937"/>
          </a:xfrm>
          <a:prstGeom prst="rect">
            <a:avLst/>
          </a:prstGeom>
        </p:spPr>
      </p:pic>
      <p:pic>
        <p:nvPicPr>
          <p:cNvPr id="4" name="Picture 1">
            <a:extLst>
              <a:ext uri="{FF2B5EF4-FFF2-40B4-BE49-F238E27FC236}">
                <a16:creationId xmlns:a16="http://schemas.microsoft.com/office/drawing/2014/main" id="{B5C3377A-801B-4DFD-803A-17364C674B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55"/>
          <a:stretch/>
        </p:blipFill>
        <p:spPr>
          <a:xfrm>
            <a:off x="2951748" y="0"/>
            <a:ext cx="1491915" cy="1118936"/>
          </a:xfrm>
          <a:prstGeom prst="rect">
            <a:avLst/>
          </a:prstGeom>
        </p:spPr>
      </p:pic>
      <p:pic>
        <p:nvPicPr>
          <p:cNvPr id="5" name="Picture 2">
            <a:extLst>
              <a:ext uri="{FF2B5EF4-FFF2-40B4-BE49-F238E27FC236}">
                <a16:creationId xmlns:a16="http://schemas.microsoft.com/office/drawing/2014/main" id="{DA804BE1-934D-4D3F-89B2-13D6144FC8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2238233"/>
            <a:ext cx="2045493" cy="1155048"/>
          </a:xfrm>
          <a:prstGeom prst="rect">
            <a:avLst/>
          </a:prstGeom>
        </p:spPr>
      </p:pic>
      <p:pic>
        <p:nvPicPr>
          <p:cNvPr id="6" name="Picture 2">
            <a:extLst>
              <a:ext uri="{FF2B5EF4-FFF2-40B4-BE49-F238E27FC236}">
                <a16:creationId xmlns:a16="http://schemas.microsoft.com/office/drawing/2014/main" id="{0A610C24-F1D3-4A1D-9AE0-E0EB51005E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55902"/>
            <a:ext cx="3057099" cy="2330342"/>
          </a:xfrm>
          <a:prstGeom prst="rect">
            <a:avLst/>
          </a:prstGeom>
        </p:spPr>
      </p:pic>
      <p:pic>
        <p:nvPicPr>
          <p:cNvPr id="7" name="Picture 1">
            <a:extLst>
              <a:ext uri="{FF2B5EF4-FFF2-40B4-BE49-F238E27FC236}">
                <a16:creationId xmlns:a16="http://schemas.microsoft.com/office/drawing/2014/main" id="{6AF0B662-53D5-440C-8124-187B5B8FF0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5000"/>
          <a:stretch/>
        </p:blipFill>
        <p:spPr>
          <a:xfrm>
            <a:off x="0" y="4555958"/>
            <a:ext cx="3048000" cy="2302042"/>
          </a:xfrm>
          <a:prstGeom prst="rect">
            <a:avLst/>
          </a:prstGeom>
        </p:spPr>
      </p:pic>
      <p:pic>
        <p:nvPicPr>
          <p:cNvPr id="8" name="Picture 1">
            <a:extLst>
              <a:ext uri="{FF2B5EF4-FFF2-40B4-BE49-F238E27FC236}">
                <a16:creationId xmlns:a16="http://schemas.microsoft.com/office/drawing/2014/main" id="{A8B181C5-2F82-479C-8F28-469C5FCDCC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7391" y="1"/>
            <a:ext cx="3026610" cy="2237874"/>
          </a:xfrm>
          <a:prstGeom prst="rect">
            <a:avLst/>
          </a:prstGeom>
        </p:spPr>
      </p:pic>
      <p:pic>
        <p:nvPicPr>
          <p:cNvPr id="9" name="Picture 1">
            <a:extLst>
              <a:ext uri="{FF2B5EF4-FFF2-40B4-BE49-F238E27FC236}">
                <a16:creationId xmlns:a16="http://schemas.microsoft.com/office/drawing/2014/main" id="{4739E38A-CC14-4764-B854-FEC67C9CAD4A}"/>
              </a:ext>
            </a:extLst>
          </p:cNvPr>
          <p:cNvPicPr>
            <a:picLocks noChangeAspect="1"/>
          </p:cNvPicPr>
          <p:nvPr/>
        </p:nvPicPr>
        <p:blipFill rotWithShape="1">
          <a:blip r:embed="rId10">
            <a:extLst>
              <a:ext uri="{28A0092B-C50C-407E-A947-70E740481C1C}">
                <a14:useLocalDpi xmlns:a14="http://schemas.microsoft.com/office/drawing/2010/main" val="0"/>
              </a:ext>
            </a:extLst>
          </a:blip>
          <a:srcRect l="13811" r="11197"/>
          <a:stretch/>
        </p:blipFill>
        <p:spPr>
          <a:xfrm>
            <a:off x="3031960" y="4547937"/>
            <a:ext cx="3080083" cy="2310063"/>
          </a:xfrm>
          <a:prstGeom prst="rect">
            <a:avLst/>
          </a:prstGeom>
        </p:spPr>
      </p:pic>
      <p:pic>
        <p:nvPicPr>
          <p:cNvPr id="17" name="Picture 8">
            <a:extLst>
              <a:ext uri="{FF2B5EF4-FFF2-40B4-BE49-F238E27FC236}">
                <a16:creationId xmlns:a16="http://schemas.microsoft.com/office/drawing/2014/main" id="{1FE02080-6317-4352-BC49-3BF9080583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3420" y="2237874"/>
            <a:ext cx="1703015" cy="1118937"/>
          </a:xfrm>
          <a:prstGeom prst="rect">
            <a:avLst/>
          </a:prstGeom>
        </p:spPr>
      </p:pic>
      <p:pic>
        <p:nvPicPr>
          <p:cNvPr id="18" name="Picture 10">
            <a:extLst>
              <a:ext uri="{FF2B5EF4-FFF2-40B4-BE49-F238E27FC236}">
                <a16:creationId xmlns:a16="http://schemas.microsoft.com/office/drawing/2014/main" id="{3CA42327-86EE-4CB8-B7A5-A2F4685F19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98576" y="3392749"/>
            <a:ext cx="1890393" cy="1167063"/>
          </a:xfrm>
          <a:prstGeom prst="rect">
            <a:avLst/>
          </a:prstGeom>
        </p:spPr>
      </p:pic>
      <p:pic>
        <p:nvPicPr>
          <p:cNvPr id="10" name="Picture 1">
            <a:extLst>
              <a:ext uri="{FF2B5EF4-FFF2-40B4-BE49-F238E27FC236}">
                <a16:creationId xmlns:a16="http://schemas.microsoft.com/office/drawing/2014/main" id="{31ACAA3B-2FE7-4FDC-81C5-473EF50AA8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3451" y="3390899"/>
            <a:ext cx="2051063" cy="1157037"/>
          </a:xfrm>
          <a:prstGeom prst="rect">
            <a:avLst/>
          </a:prstGeom>
        </p:spPr>
      </p:pic>
      <p:pic>
        <p:nvPicPr>
          <p:cNvPr id="11" name="Picture 1">
            <a:extLst>
              <a:ext uri="{FF2B5EF4-FFF2-40B4-BE49-F238E27FC236}">
                <a16:creationId xmlns:a16="http://schemas.microsoft.com/office/drawing/2014/main" id="{1C3BFAD9-84F0-463D-A842-40ED09E6BC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23314" y="2217978"/>
            <a:ext cx="2220687" cy="1175303"/>
          </a:xfrm>
          <a:prstGeom prst="rect">
            <a:avLst/>
          </a:prstGeom>
        </p:spPr>
      </p:pic>
      <p:pic>
        <p:nvPicPr>
          <p:cNvPr id="12" name="Picture 4">
            <a:extLst>
              <a:ext uri="{FF2B5EF4-FFF2-40B4-BE49-F238E27FC236}">
                <a16:creationId xmlns:a16="http://schemas.microsoft.com/office/drawing/2014/main" id="{4CE3FF9E-35DD-47E7-AED0-430E38EC640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0685"/>
          <a:stretch/>
        </p:blipFill>
        <p:spPr>
          <a:xfrm>
            <a:off x="6079958" y="4559968"/>
            <a:ext cx="3064042" cy="2298032"/>
          </a:xfrm>
          <a:prstGeom prst="rect">
            <a:avLst/>
          </a:prstGeom>
        </p:spPr>
      </p:pic>
      <p:sp>
        <p:nvSpPr>
          <p:cNvPr id="15" name="Rectangle 3">
            <a:extLst>
              <a:ext uri="{FF2B5EF4-FFF2-40B4-BE49-F238E27FC236}">
                <a16:creationId xmlns:a16="http://schemas.microsoft.com/office/drawing/2014/main" id="{35474CBD-1024-4AF2-9A67-1502D2BA4F3D}"/>
              </a:ext>
            </a:extLst>
          </p:cNvPr>
          <p:cNvSpPr/>
          <p:nvPr/>
        </p:nvSpPr>
        <p:spPr>
          <a:xfrm>
            <a:off x="4440997" y="1706"/>
            <a:ext cx="1673200" cy="9796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2">
            <a:extLst>
              <a:ext uri="{FF2B5EF4-FFF2-40B4-BE49-F238E27FC236}">
                <a16:creationId xmlns:a16="http://schemas.microsoft.com/office/drawing/2014/main" id="{99B232A0-50D4-44F2-B8CC-8DBCD27C454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62817" y="0"/>
            <a:ext cx="1637732" cy="955344"/>
          </a:xfrm>
          <a:prstGeom prst="rect">
            <a:avLst/>
          </a:prstGeom>
        </p:spPr>
      </p:pic>
      <p:pic>
        <p:nvPicPr>
          <p:cNvPr id="14" name="Picture 13">
            <a:extLst>
              <a:ext uri="{FF2B5EF4-FFF2-40B4-BE49-F238E27FC236}">
                <a16:creationId xmlns:a16="http://schemas.microsoft.com/office/drawing/2014/main" id="{6963B641-1868-4C61-8640-CAFBE1A72C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27620" y="962527"/>
            <a:ext cx="1689845" cy="1275348"/>
          </a:xfrm>
          <a:prstGeom prst="rect">
            <a:avLst/>
          </a:prstGeom>
        </p:spPr>
      </p:pic>
    </p:spTree>
    <p:extLst>
      <p:ext uri="{BB962C8B-B14F-4D97-AF65-F5344CB8AC3E}">
        <p14:creationId xmlns:p14="http://schemas.microsoft.com/office/powerpoint/2010/main" val="221435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A7F76-E600-443C-935C-82F8AAF5C45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3814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5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133582" y="3873500"/>
            <a:ext cx="3013218"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29½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January 5, 2020</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27872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969 -0.11181 " pathEditMode="relative" rAng="0" ptsTypes="AA">
                                      <p:cBhvr>
                                        <p:cTn id="49" dur="1000" fill="hold"/>
                                        <p:tgtEl>
                                          <p:spTgt spid="6"/>
                                        </p:tgtEl>
                                        <p:attrNameLst>
                                          <p:attrName>ppt_x</p:attrName>
                                          <p:attrName>ppt_y</p:attrName>
                                        </p:attrNameLst>
                                      </p:cBhvr>
                                      <p:rCtr x="-8993" y="-5602"/>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47119"/>
            <a:ext cx="82296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might say that Lyndon Johnson is a cross between a Baptist preacher and a cowboy.”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30688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7CCC0AF-4B17-4CC9-95B9-097F09BF8C0A}"/>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fi-FI"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36. Lyndon B. Johnson (1963-1969)</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B514DA4A-226A-4B34-96BC-F583F34579A7}"/>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  2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89439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5082EB-4573-41CF-8619-F70A1F275BC7}"/>
              </a:ext>
            </a:extLst>
          </p:cNvPr>
          <p:cNvSpPr txBox="1">
            <a:spLocks/>
          </p:cNvSpPr>
          <p:nvPr/>
        </p:nvSpPr>
        <p:spPr>
          <a:xfrm>
            <a:off x="665203" y="3768498"/>
            <a:ext cx="3962400" cy="6705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family collapses</a:t>
            </a:r>
          </a:p>
        </p:txBody>
      </p:sp>
      <p:sp>
        <p:nvSpPr>
          <p:cNvPr id="4" name="Title 1">
            <a:extLst>
              <a:ext uri="{FF2B5EF4-FFF2-40B4-BE49-F238E27FC236}">
                <a16:creationId xmlns:a16="http://schemas.microsoft.com/office/drawing/2014/main" id="{ACCA4EDA-01AC-400F-B735-A89F82C6ECA4}"/>
              </a:ext>
            </a:extLst>
          </p:cNvPr>
          <p:cNvSpPr txBox="1">
            <a:spLocks/>
          </p:cNvSpPr>
          <p:nvPr/>
        </p:nvSpPr>
        <p:spPr>
          <a:xfrm>
            <a:off x="882917" y="5747657"/>
            <a:ext cx="6982692" cy="7358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community itself is crippled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family is the corner stone of our society. More than any other force it shapes the attitude, the hopes, the ambitions, and the values of the child. And when the family collapses it is the children that are usually damaged. When it happens on a massive scale the community itself is crippled.”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84550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118519"/>
            <a:ext cx="7772400"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 who finds a wife finds a good thing, And obtains favor from the LORD.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18:22</a:t>
            </a:r>
          </a:p>
        </p:txBody>
      </p:sp>
    </p:spTree>
    <p:extLst>
      <p:ext uri="{BB962C8B-B14F-4D97-AF65-F5344CB8AC3E}">
        <p14:creationId xmlns:p14="http://schemas.microsoft.com/office/powerpoint/2010/main" val="2867708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1699419"/>
            <a:ext cx="79248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 sets the solitary in families; He brings out those who are bound into prosperity; But the rebellious dwell in a dry land.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68:6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8E3B2944-367D-4DE4-8A14-EBB3E299DD4E}"/>
              </a:ext>
            </a:extLst>
          </p:cNvPr>
          <p:cNvSpPr txBox="1">
            <a:spLocks noChangeArrowheads="1"/>
          </p:cNvSpPr>
          <p:nvPr/>
        </p:nvSpPr>
        <p:spPr bwMode="auto">
          <a:xfrm>
            <a:off x="3494249" y="1706909"/>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individual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03989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14400" y="2347119"/>
            <a:ext cx="73152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“This administration here and now declares unconditional war on poverty.”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49654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B9DE0F-F109-4C6A-856D-2702C5ACAD24}"/>
              </a:ext>
            </a:extLst>
          </p:cNvPr>
          <p:cNvSpPr txBox="1">
            <a:spLocks/>
          </p:cNvSpPr>
          <p:nvPr/>
        </p:nvSpPr>
        <p:spPr>
          <a:xfrm>
            <a:off x="264868" y="1777508"/>
            <a:ext cx="2296123" cy="6496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concern</a:t>
            </a:r>
          </a:p>
        </p:txBody>
      </p:sp>
      <p:sp>
        <p:nvSpPr>
          <p:cNvPr id="4" name="Title 1">
            <a:extLst>
              <a:ext uri="{FF2B5EF4-FFF2-40B4-BE49-F238E27FC236}">
                <a16:creationId xmlns:a16="http://schemas.microsoft.com/office/drawing/2014/main" id="{B8563B25-A6D8-4D6D-8D72-5AC33E4EA608}"/>
              </a:ext>
            </a:extLst>
          </p:cNvPr>
          <p:cNvSpPr txBox="1">
            <a:spLocks/>
          </p:cNvSpPr>
          <p:nvPr/>
        </p:nvSpPr>
        <p:spPr>
          <a:xfrm>
            <a:off x="275174" y="3062103"/>
            <a:ext cx="5874861" cy="7668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life for every individual</a:t>
            </a:r>
          </a:p>
        </p:txBody>
      </p:sp>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that the essence of government lies with unceasing concern for the welfare and dignity and decency and innate integrity of life for every individual. I don't like to say this and wish I didn't have to add these words to make it clear but I will regardless of color, creed, ancestry, sex or age.”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16840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32819"/>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“Nothing comes free. Nothing. Not even good, especially            not good.”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7438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4D3A864-2227-4178-B118-E79C0E638D9D}"/>
              </a:ext>
            </a:extLst>
          </p:cNvPr>
          <p:cNvSpPr txBox="1">
            <a:spLocks/>
          </p:cNvSpPr>
          <p:nvPr/>
        </p:nvSpPr>
        <p:spPr>
          <a:xfrm>
            <a:off x="365937" y="1087079"/>
            <a:ext cx="2962785" cy="6764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remember</a:t>
            </a:r>
          </a:p>
        </p:txBody>
      </p:sp>
      <p:sp>
        <p:nvSpPr>
          <p:cNvPr id="4" name="Title 1">
            <a:extLst>
              <a:ext uri="{FF2B5EF4-FFF2-40B4-BE49-F238E27FC236}">
                <a16:creationId xmlns:a16="http://schemas.microsoft.com/office/drawing/2014/main" id="{46DFAD16-5C2F-404A-81BB-4D741EDC863A}"/>
              </a:ext>
            </a:extLst>
          </p:cNvPr>
          <p:cNvSpPr txBox="1">
            <a:spLocks/>
          </p:cNvSpPr>
          <p:nvPr/>
        </p:nvSpPr>
        <p:spPr>
          <a:xfrm>
            <a:off x="2700020" y="4406142"/>
            <a:ext cx="1464491" cy="7425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if future generations are to remember us more with gratitude than with sorrow, we must achieve more than just the miracles of technology. We must also leave them a glimpse of the world as God really made it, not just as it looked when we got through with it.”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4">
            <a:extLst>
              <a:ext uri="{FF2B5EF4-FFF2-40B4-BE49-F238E27FC236}">
                <a16:creationId xmlns:a16="http://schemas.microsoft.com/office/drawing/2014/main" id="{9D70B9FE-00F4-4BC6-AD26-9625E122C3DC}"/>
              </a:ext>
            </a:extLst>
          </p:cNvPr>
          <p:cNvSpPr>
            <a:spLocks noChangeArrowheads="1"/>
          </p:cNvSpPr>
          <p:nvPr/>
        </p:nvSpPr>
        <p:spPr bwMode="auto">
          <a:xfrm>
            <a:off x="2764343" y="4419685"/>
            <a:ext cx="1330287" cy="67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017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par>
                          <p:cTn id="20" fill="hold">
                            <p:stCondLst>
                              <p:cond delay="900"/>
                            </p:stCondLst>
                            <p:childTnLst>
                              <p:par>
                                <p:cTn id="21" presetID="0" presetClass="entr" presetSubtype="0" fill="hold" grpId="0" nodeType="after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stCondLst>
                                            <p:cond delay="0"/>
                                          </p:stCondLst>
                                        </p:cTn>
                                        <p:tgtEl>
                                          <p:spTgt spid="5"/>
                                        </p:tgtEl>
                                      </p:cBhvr>
                                    </p:animEffect>
                                    <p:anim to="" calcmode="lin" valueType="num">
                                      <p:cBhvr>
                                        <p:cTn id="2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6" fill="hold">
                            <p:stCondLst>
                              <p:cond delay="150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P spid="5"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0500"/>
            <a:ext cx="8229600" cy="63817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men are created equal’,</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1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'government by consent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the governed’,</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1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'give me liberty or give me death’.</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Well, those are not just clever words, or those are not just  empty theories.”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Star: 5 Points 1">
            <a:extLst>
              <a:ext uri="{FF2B5EF4-FFF2-40B4-BE49-F238E27FC236}">
                <a16:creationId xmlns:a16="http://schemas.microsoft.com/office/drawing/2014/main" id="{0D507E5B-A1BE-4200-8B4E-BA11DFC11EDE}"/>
              </a:ext>
            </a:extLst>
          </p:cNvPr>
          <p:cNvSpPr/>
          <p:nvPr/>
        </p:nvSpPr>
        <p:spPr>
          <a:xfrm>
            <a:off x="815546" y="617838"/>
            <a:ext cx="358346" cy="34598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836D4801-6EEC-41F2-B07E-500207FB681D}"/>
              </a:ext>
            </a:extLst>
          </p:cNvPr>
          <p:cNvSpPr/>
          <p:nvPr/>
        </p:nvSpPr>
        <p:spPr>
          <a:xfrm>
            <a:off x="1215081" y="1907060"/>
            <a:ext cx="358346" cy="34598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AB83B29F-E9CB-4998-ADB1-F658E4D4D16F}"/>
              </a:ext>
            </a:extLst>
          </p:cNvPr>
          <p:cNvSpPr/>
          <p:nvPr/>
        </p:nvSpPr>
        <p:spPr>
          <a:xfrm>
            <a:off x="214183" y="3192163"/>
            <a:ext cx="358346" cy="34598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926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25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2" grpId="0" animBg="1"/>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0948F0-CFFA-4ECD-9FA9-F3964B69686C}"/>
              </a:ext>
            </a:extLst>
          </p:cNvPr>
          <p:cNvSpPr txBox="1">
            <a:spLocks/>
          </p:cNvSpPr>
          <p:nvPr/>
        </p:nvSpPr>
        <p:spPr>
          <a:xfrm>
            <a:off x="4086946" y="1594324"/>
            <a:ext cx="2615376" cy="7569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of speech</a:t>
            </a:r>
          </a:p>
        </p:txBody>
      </p:sp>
      <p:sp>
        <p:nvSpPr>
          <p:cNvPr id="4" name="Title 1">
            <a:extLst>
              <a:ext uri="{FF2B5EF4-FFF2-40B4-BE49-F238E27FC236}">
                <a16:creationId xmlns:a16="http://schemas.microsoft.com/office/drawing/2014/main" id="{CEBEF7DB-4A55-439D-B3F1-2BBBE2F36556}"/>
              </a:ext>
            </a:extLst>
          </p:cNvPr>
          <p:cNvSpPr txBox="1">
            <a:spLocks/>
          </p:cNvSpPr>
          <p:nvPr/>
        </p:nvSpPr>
        <p:spPr>
          <a:xfrm>
            <a:off x="4158820" y="2179107"/>
            <a:ext cx="27281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of worship</a:t>
            </a:r>
          </a:p>
        </p:txBody>
      </p:sp>
      <p:sp>
        <p:nvSpPr>
          <p:cNvPr id="5" name="Title 1">
            <a:extLst>
              <a:ext uri="{FF2B5EF4-FFF2-40B4-BE49-F238E27FC236}">
                <a16:creationId xmlns:a16="http://schemas.microsoft.com/office/drawing/2014/main" id="{94AFB7C3-0AF7-4D88-936A-6EFEEC4E4AA2}"/>
              </a:ext>
            </a:extLst>
          </p:cNvPr>
          <p:cNvSpPr txBox="1">
            <a:spLocks/>
          </p:cNvSpPr>
          <p:nvPr/>
        </p:nvSpPr>
        <p:spPr>
          <a:xfrm>
            <a:off x="4151834" y="2944754"/>
            <a:ext cx="2703059" cy="7443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from want</a:t>
            </a:r>
          </a:p>
        </p:txBody>
      </p:sp>
      <p:sp>
        <p:nvSpPr>
          <p:cNvPr id="6" name="Title 1">
            <a:extLst>
              <a:ext uri="{FF2B5EF4-FFF2-40B4-BE49-F238E27FC236}">
                <a16:creationId xmlns:a16="http://schemas.microsoft.com/office/drawing/2014/main" id="{F3BDEBE8-53C6-45A0-8C38-403BFF494108}"/>
              </a:ext>
            </a:extLst>
          </p:cNvPr>
          <p:cNvSpPr txBox="1">
            <a:spLocks/>
          </p:cNvSpPr>
          <p:nvPr/>
        </p:nvSpPr>
        <p:spPr>
          <a:xfrm>
            <a:off x="3198556" y="3534821"/>
            <a:ext cx="249011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from fear</a:t>
            </a:r>
          </a:p>
        </p:txBody>
      </p:sp>
      <p:sp>
        <p:nvSpPr>
          <p:cNvPr id="7" name="Title 1">
            <a:extLst>
              <a:ext uri="{FF2B5EF4-FFF2-40B4-BE49-F238E27FC236}">
                <a16:creationId xmlns:a16="http://schemas.microsoft.com/office/drawing/2014/main" id="{74BDB2E0-E7A7-4CFE-B78F-4CBBB125A59A}"/>
              </a:ext>
            </a:extLst>
          </p:cNvPr>
          <p:cNvSpPr txBox="1">
            <a:spLocks/>
          </p:cNvSpPr>
          <p:nvPr/>
        </p:nvSpPr>
        <p:spPr>
          <a:xfrm>
            <a:off x="1938451" y="4191656"/>
            <a:ext cx="678331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summary</a:t>
            </a:r>
            <a:r>
              <a:rPr kumimoji="0" lang="en-US" sz="4420" b="1" i="0" u="none" strike="noStrike" kern="1200" cap="none" spc="0" normalizeH="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of our aspirations</a:t>
            </a:r>
            <a:endPar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8" name="Title 1">
            <a:extLst>
              <a:ext uri="{FF2B5EF4-FFF2-40B4-BE49-F238E27FC236}">
                <a16:creationId xmlns:a16="http://schemas.microsoft.com/office/drawing/2014/main" id="{D59D76A0-6A3E-4846-9CD7-80EEF12F2A4A}"/>
              </a:ext>
            </a:extLst>
          </p:cNvPr>
          <p:cNvSpPr txBox="1">
            <a:spLocks/>
          </p:cNvSpPr>
          <p:nvPr/>
        </p:nvSpPr>
        <p:spPr>
          <a:xfrm>
            <a:off x="2992994" y="836576"/>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four freedoms</a:t>
            </a:r>
          </a:p>
        </p:txBody>
      </p:sp>
      <p:sp>
        <p:nvSpPr>
          <p:cNvPr id="3074" name="Rectangle 2"/>
          <p:cNvSpPr>
            <a:spLocks noGrp="1" noChangeArrowheads="1"/>
          </p:cNvSpPr>
          <p:nvPr>
            <p:ph type="title"/>
          </p:nvPr>
        </p:nvSpPr>
        <p:spPr>
          <a:xfrm>
            <a:off x="247650" y="162838"/>
            <a:ext cx="8382000" cy="6263014"/>
          </a:xfrm>
        </p:spPr>
        <p:txBody>
          <a:bodyPr>
            <a:scene3d>
              <a:camera prst="orthographicFront"/>
              <a:lightRig rig="flat" dir="t"/>
            </a:scene3d>
            <a:sp3d extrusionH="57150" prstMaterial="plastic">
              <a:bevelT w="38100" h="38100"/>
            </a:sp3d>
          </a:bodyPr>
          <a:lstStyle/>
          <a:p>
            <a:pPr algn="l"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the years since then,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those four freedoms –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freedom of speech,</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freedom of worship,</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freedom from want, and</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freedom from fear - have stood</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as a summary of our aspirations</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the American Republic</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for the world.”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889A09C-CF13-43B1-A7AF-AF4206EC070B}"/>
              </a:ext>
            </a:extLst>
          </p:cNvPr>
          <p:cNvSpPr txBox="1">
            <a:spLocks noChangeArrowheads="1"/>
          </p:cNvSpPr>
          <p:nvPr/>
        </p:nvSpPr>
        <p:spPr bwMode="auto">
          <a:xfrm>
            <a:off x="1453678" y="1556027"/>
            <a:ext cx="667439" cy="72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b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br>
            <a:r>
              <a:rPr lang="en-US" altLang="en-US" sz="3600"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t>❶</a:t>
            </a:r>
            <a:b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50AF6A2-A766-44A1-9328-740171C32A14}"/>
              </a:ext>
            </a:extLst>
          </p:cNvPr>
          <p:cNvSpPr txBox="1">
            <a:spLocks noChangeArrowheads="1"/>
          </p:cNvSpPr>
          <p:nvPr/>
        </p:nvSpPr>
        <p:spPr bwMode="auto">
          <a:xfrm>
            <a:off x="1447380" y="2254854"/>
            <a:ext cx="667439" cy="72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b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br>
            <a:r>
              <a:rPr lang="en-US" altLang="en-US" sz="3600"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t>❷</a:t>
            </a:r>
            <a:b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37165FF-9FC9-4C13-923F-2184624B5490}"/>
              </a:ext>
            </a:extLst>
          </p:cNvPr>
          <p:cNvSpPr txBox="1">
            <a:spLocks noChangeArrowheads="1"/>
          </p:cNvSpPr>
          <p:nvPr/>
        </p:nvSpPr>
        <p:spPr bwMode="auto">
          <a:xfrm>
            <a:off x="1433919" y="2923069"/>
            <a:ext cx="667439" cy="72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b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br>
            <a:r>
              <a:rPr lang="en-US" altLang="en-US" sz="3600"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t>❸</a:t>
            </a:r>
            <a:b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FC88E84-362D-41EA-AA8A-DEF9A406B65A}"/>
              </a:ext>
            </a:extLst>
          </p:cNvPr>
          <p:cNvSpPr txBox="1">
            <a:spLocks noChangeArrowheads="1"/>
          </p:cNvSpPr>
          <p:nvPr/>
        </p:nvSpPr>
        <p:spPr bwMode="auto">
          <a:xfrm>
            <a:off x="460856" y="3606590"/>
            <a:ext cx="667439" cy="72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b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br>
            <a:r>
              <a:rPr lang="en-US" altLang="en-US" sz="3600"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t>❹</a:t>
            </a:r>
            <a:b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kern="0" dirty="0">
              <a:ln w="17780" cmpd="sng">
                <a:solidFill>
                  <a:srgbClr val="FFFFFF"/>
                </a:solidFill>
                <a:prstDash val="solid"/>
                <a:miter lim="800000"/>
              </a:ln>
              <a:solidFill>
                <a:srgbClr val="0099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8354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8" presetClass="emph" presetSubtype="0" fill="hold" grpId="1" nodeType="withEffect">
                                  <p:stCondLst>
                                    <p:cond delay="0"/>
                                  </p:stCondLst>
                                  <p:childTnLst>
                                    <p:set>
                                      <p:cBhvr override="childStyle">
                                        <p:cTn id="17" dur="500" fill="hold"/>
                                        <p:tgtEl>
                                          <p:spTgt spid="8"/>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xit" presetSubtype="8" fill="hold" grpId="2" nodeType="withEffect">
                                  <p:stCondLst>
                                    <p:cond delay="0"/>
                                  </p:stCondLst>
                                  <p:childTnLst>
                                    <p:animEffect transition="out" filter="wipe(left)">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22" presetClass="entr" presetSubtype="8" fill="hold" grpId="0" nodeType="withEffect">
                                  <p:stCondLst>
                                    <p:cond delay="40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18" presetClass="emph" presetSubtype="0" fill="hold" grpId="1" nodeType="withEffect">
                                  <p:stCondLst>
                                    <p:cond delay="400"/>
                                  </p:stCondLst>
                                  <p:childTnLst>
                                    <p:set>
                                      <p:cBhvr override="childStyle">
                                        <p:cTn id="30" dur="500" fill="hold"/>
                                        <p:tgtEl>
                                          <p:spTgt spid="3"/>
                                        </p:tgtEl>
                                        <p:attrNameLst>
                                          <p:attrName>style.textDecorationUnderline</p:attrName>
                                        </p:attrNameLst>
                                      </p:cBhvr>
                                      <p:to>
                                        <p:strVal val="true"/>
                                      </p:to>
                                    </p:set>
                                  </p:childTnLst>
                                </p:cTn>
                              </p:par>
                            </p:childTnLst>
                          </p:cTn>
                        </p:par>
                        <p:par>
                          <p:cTn id="31" fill="hold">
                            <p:stCondLst>
                              <p:cond delay="9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2" presetClass="entr" presetSubtype="8" fill="hold" grpId="0" nodeType="withEffect">
                                  <p:stCondLst>
                                    <p:cond delay="40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18" presetClass="emph" presetSubtype="0" fill="hold" grpId="1" nodeType="withEffect">
                                  <p:stCondLst>
                                    <p:cond delay="400"/>
                                  </p:stCondLst>
                                  <p:childTnLst>
                                    <p:set>
                                      <p:cBhvr override="childStyle">
                                        <p:cTn id="39" dur="500" fill="hold"/>
                                        <p:tgtEl>
                                          <p:spTgt spid="4"/>
                                        </p:tgtEl>
                                        <p:attrNameLst>
                                          <p:attrName>style.textDecorationUnderline</p:attrName>
                                        </p:attrNameLst>
                                      </p:cBhvr>
                                      <p:to>
                                        <p:strVal val="true"/>
                                      </p:to>
                                    </p:set>
                                  </p:childTnLst>
                                </p:cTn>
                              </p:par>
                            </p:childTnLst>
                          </p:cTn>
                        </p:par>
                        <p:par>
                          <p:cTn id="40" fill="hold">
                            <p:stCondLst>
                              <p:cond delay="18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22" presetClass="entr" presetSubtype="8" fill="hold" grpId="0" nodeType="withEffect">
                                  <p:stCondLst>
                                    <p:cond delay="40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par>
                                <p:cTn id="47" presetID="18" presetClass="emph" presetSubtype="0" fill="hold" grpId="1" nodeType="withEffect">
                                  <p:stCondLst>
                                    <p:cond delay="400"/>
                                  </p:stCondLst>
                                  <p:childTnLst>
                                    <p:set>
                                      <p:cBhvr override="childStyle">
                                        <p:cTn id="48" dur="500" fill="hold"/>
                                        <p:tgtEl>
                                          <p:spTgt spid="5"/>
                                        </p:tgtEl>
                                        <p:attrNameLst>
                                          <p:attrName>style.textDecorationUnderline</p:attrName>
                                        </p:attrNameLst>
                                      </p:cBhvr>
                                      <p:to>
                                        <p:strVal val="true"/>
                                      </p:to>
                                    </p:set>
                                  </p:childTnLst>
                                </p:cTn>
                              </p:par>
                            </p:childTnLst>
                          </p:cTn>
                        </p:par>
                        <p:par>
                          <p:cTn id="49" fill="hold">
                            <p:stCondLst>
                              <p:cond delay="27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par>
                                <p:cTn id="56" presetID="18" presetClass="emph" presetSubtype="0" fill="hold" grpId="1" nodeType="withEffect">
                                  <p:stCondLst>
                                    <p:cond delay="400"/>
                                  </p:stCondLst>
                                  <p:childTnLst>
                                    <p:set>
                                      <p:cBhvr override="childStyle">
                                        <p:cTn id="57" dur="500" fill="hold"/>
                                        <p:tgtEl>
                                          <p:spTgt spid="6"/>
                                        </p:tgtEl>
                                        <p:attrNameLst>
                                          <p:attrName>style.textDecorationUnderline</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40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par>
                                <p:cTn id="63" presetID="18" presetClass="emph" presetSubtype="0" fill="hold" grpId="1" nodeType="withEffect">
                                  <p:stCondLst>
                                    <p:cond delay="400"/>
                                  </p:stCondLst>
                                  <p:childTnLst>
                                    <p:set>
                                      <p:cBhvr override="childStyle">
                                        <p:cTn id="64" dur="500" fill="hold"/>
                                        <p:tgtEl>
                                          <p:spTgt spid="7"/>
                                        </p:tgtEl>
                                        <p:attrNameLst>
                                          <p:attrName>style.textDecorationUnderline</p:attrName>
                                        </p:attrNameLst>
                                      </p:cBhvr>
                                      <p:to>
                                        <p:strVal val="true"/>
                                      </p:to>
                                    </p:set>
                                  </p:childTnLst>
                                </p:cTn>
                              </p:par>
                              <p:par>
                                <p:cTn id="65" presetID="22" presetClass="exit" presetSubtype="8" fill="hold" grpId="2" nodeType="withEffect">
                                  <p:stCondLst>
                                    <p:cond delay="0"/>
                                  </p:stCondLst>
                                  <p:childTnLst>
                                    <p:animEffect transition="out" filter="wipe(left)">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22" presetClass="exit" presetSubtype="8" fill="hold" grpId="2" nodeType="withEffect">
                                  <p:stCondLst>
                                    <p:cond delay="100"/>
                                  </p:stCondLst>
                                  <p:childTnLst>
                                    <p:animEffect transition="out" filter="wipe(left)">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22" presetClass="exit" presetSubtype="8" fill="hold" grpId="2" nodeType="withEffect">
                                  <p:stCondLst>
                                    <p:cond delay="200"/>
                                  </p:stCondLst>
                                  <p:childTnLst>
                                    <p:animEffect transition="out" filter="wipe(left)">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22" presetClass="exit" presetSubtype="8" fill="hold" grpId="2" nodeType="withEffect">
                                  <p:stCondLst>
                                    <p:cond delay="300"/>
                                  </p:stCondLst>
                                  <p:childTnLst>
                                    <p:animEffect transition="out" filter="wipe(left)">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6" grpId="0"/>
      <p:bldP spid="6" grpId="1"/>
      <p:bldP spid="6" grpId="2"/>
      <p:bldP spid="7" grpId="0"/>
      <p:bldP spid="7" grpId="1"/>
      <p:bldP spid="8" grpId="0"/>
      <p:bldP spid="8" grpId="1"/>
      <p:bldP spid="8" grpId="2"/>
      <p:bldP spid="3074"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FE4E11-4E09-4DB8-A750-3346AC2F16DD}"/>
              </a:ext>
            </a:extLst>
          </p:cNvPr>
          <p:cNvSpPr txBox="1">
            <a:spLocks/>
          </p:cNvSpPr>
          <p:nvPr/>
        </p:nvSpPr>
        <p:spPr>
          <a:xfrm>
            <a:off x="462280" y="2100580"/>
            <a:ext cx="4572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victim of the hate</a:t>
            </a:r>
          </a:p>
        </p:txBody>
      </p:sp>
      <p:sp>
        <p:nvSpPr>
          <p:cNvPr id="3074" name="Rectangle 2"/>
          <p:cNvSpPr>
            <a:spLocks noGrp="1" noChangeArrowheads="1"/>
          </p:cNvSpPr>
          <p:nvPr>
            <p:ph type="title"/>
          </p:nvPr>
        </p:nvSpPr>
        <p:spPr>
          <a:xfrm>
            <a:off x="457200" y="1447800"/>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F. Kennedy was the       victim of the hate that was a part of our country. It is a disease that occupies the minds of the few but brings danger to the many.”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62845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447800"/>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“Free speech, free press,                             free religion, the right of free assembly, yes, the right of  petition ... well, they are                          still radical ideas.”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4DB421EF-F67D-44A8-AF7E-B3598732BC98}"/>
              </a:ext>
            </a:extLst>
          </p:cNvPr>
          <p:cNvSpPr txBox="1">
            <a:spLocks noChangeArrowheads="1"/>
          </p:cNvSpPr>
          <p:nvPr/>
        </p:nvSpPr>
        <p:spPr bwMode="auto">
          <a:xfrm>
            <a:off x="1188203" y="1252780"/>
            <a:ext cx="6767593" cy="438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radical ideas: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Free speech</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free press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free religion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right of free assembly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right of  petition </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E103D253-E27C-4ED3-A3E2-A4C63221A330}"/>
              </a:ext>
            </a:extLst>
          </p:cNvPr>
          <p:cNvSpPr txBox="1">
            <a:spLocks noChangeArrowheads="1"/>
          </p:cNvSpPr>
          <p:nvPr/>
        </p:nvSpPr>
        <p:spPr bwMode="auto">
          <a:xfrm>
            <a:off x="3174166" y="4114615"/>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radical ideas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B5789D31-C6FF-459A-A170-7F5145E2BF25}"/>
              </a:ext>
            </a:extLst>
          </p:cNvPr>
          <p:cNvSpPr txBox="1">
            <a:spLocks noChangeArrowheads="1"/>
          </p:cNvSpPr>
          <p:nvPr/>
        </p:nvSpPr>
        <p:spPr bwMode="auto">
          <a:xfrm>
            <a:off x="1758452" y="1432020"/>
            <a:ext cx="316423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Free speech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074152D5-A888-47D3-90B9-5C8F284F0F21}"/>
              </a:ext>
            </a:extLst>
          </p:cNvPr>
          <p:cNvSpPr txBox="1">
            <a:spLocks noChangeArrowheads="1"/>
          </p:cNvSpPr>
          <p:nvPr/>
        </p:nvSpPr>
        <p:spPr bwMode="auto">
          <a:xfrm>
            <a:off x="4813998" y="1431977"/>
            <a:ext cx="265279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free press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DB4B241-105E-4239-B36C-0A1B0969D22E}"/>
              </a:ext>
            </a:extLst>
          </p:cNvPr>
          <p:cNvSpPr txBox="1">
            <a:spLocks noChangeArrowheads="1"/>
          </p:cNvSpPr>
          <p:nvPr/>
        </p:nvSpPr>
        <p:spPr bwMode="auto">
          <a:xfrm>
            <a:off x="928483" y="2101997"/>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free religion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278321D-C7C6-45D8-AE6F-17ED39C87144}"/>
              </a:ext>
            </a:extLst>
          </p:cNvPr>
          <p:cNvSpPr txBox="1">
            <a:spLocks noChangeArrowheads="1"/>
          </p:cNvSpPr>
          <p:nvPr/>
        </p:nvSpPr>
        <p:spPr bwMode="auto">
          <a:xfrm>
            <a:off x="4893709" y="2101998"/>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right of free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735D988-E477-42D0-997F-4C845F4D51A8}"/>
              </a:ext>
            </a:extLst>
          </p:cNvPr>
          <p:cNvSpPr txBox="1">
            <a:spLocks noChangeArrowheads="1"/>
          </p:cNvSpPr>
          <p:nvPr/>
        </p:nvSpPr>
        <p:spPr bwMode="auto">
          <a:xfrm>
            <a:off x="1348353" y="2776780"/>
            <a:ext cx="252880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assembly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091C7EE-9259-4BB9-938E-B4D8794B106E}"/>
              </a:ext>
            </a:extLst>
          </p:cNvPr>
          <p:cNvSpPr txBox="1">
            <a:spLocks noChangeArrowheads="1"/>
          </p:cNvSpPr>
          <p:nvPr/>
        </p:nvSpPr>
        <p:spPr bwMode="auto">
          <a:xfrm>
            <a:off x="5699783" y="2773187"/>
            <a:ext cx="212585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right of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23A40DA-858A-4080-BEDD-B06B596CB323}"/>
              </a:ext>
            </a:extLst>
          </p:cNvPr>
          <p:cNvSpPr txBox="1">
            <a:spLocks noChangeArrowheads="1"/>
          </p:cNvSpPr>
          <p:nvPr/>
        </p:nvSpPr>
        <p:spPr bwMode="auto">
          <a:xfrm>
            <a:off x="1500910" y="3442036"/>
            <a:ext cx="228083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petition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61687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42" presetClass="path" presetSubtype="0" accel="50000" decel="50000" fill="hold" grpId="1" nodeType="withEffect">
                                  <p:stCondLst>
                                    <p:cond delay="0"/>
                                  </p:stCondLst>
                                  <p:childTnLst>
                                    <p:animMotion origin="layout" path="M -1.94444E-6 3.7037E-6 L -0.23194 -0.40093 " pathEditMode="relative" rAng="0" ptsTypes="AA">
                                      <p:cBhvr>
                                        <p:cTn id="35" dur="2000" fill="hold"/>
                                        <p:tgtEl>
                                          <p:spTgt spid="4"/>
                                        </p:tgtEl>
                                        <p:attrNameLst>
                                          <p:attrName>ppt_x</p:attrName>
                                          <p:attrName>ppt_y</p:attrName>
                                        </p:attrNameLst>
                                      </p:cBhvr>
                                      <p:rCtr x="-11597" y="-20046"/>
                                    </p:animMotion>
                                  </p:childTnLst>
                                </p:cTn>
                              </p:par>
                              <p:par>
                                <p:cTn id="36" presetID="42" presetClass="path" presetSubtype="0" accel="50000" decel="50000" fill="hold" grpId="1" nodeType="withEffect">
                                  <p:stCondLst>
                                    <p:cond delay="0"/>
                                  </p:stCondLst>
                                  <p:childTnLst>
                                    <p:animMotion origin="layout" path="M 2.22222E-6 -2.59259E-6 L 0.06996 0.08773 " pathEditMode="relative" rAng="0" ptsTypes="AA">
                                      <p:cBhvr>
                                        <p:cTn id="37" dur="2000" fill="hold"/>
                                        <p:tgtEl>
                                          <p:spTgt spid="5"/>
                                        </p:tgtEl>
                                        <p:attrNameLst>
                                          <p:attrName>ppt_x</p:attrName>
                                          <p:attrName>ppt_y</p:attrName>
                                        </p:attrNameLst>
                                      </p:cBhvr>
                                      <p:rCtr x="3490" y="4375"/>
                                    </p:animMotion>
                                  </p:childTnLst>
                                </p:cTn>
                              </p:par>
                              <p:par>
                                <p:cTn id="38" presetID="42" presetClass="path" presetSubtype="0" accel="50000" decel="50000" fill="hold" grpId="1" nodeType="withEffect">
                                  <p:stCondLst>
                                    <p:cond delay="0"/>
                                  </p:stCondLst>
                                  <p:childTnLst>
                                    <p:animMotion origin="layout" path="M -4.16667E-6 -2.59259E-6 L -0.26232 0.18588 " pathEditMode="relative" rAng="0" ptsTypes="AA">
                                      <p:cBhvr>
                                        <p:cTn id="39" dur="2000" fill="hold"/>
                                        <p:tgtEl>
                                          <p:spTgt spid="6"/>
                                        </p:tgtEl>
                                        <p:attrNameLst>
                                          <p:attrName>ppt_x</p:attrName>
                                          <p:attrName>ppt_y</p:attrName>
                                        </p:attrNameLst>
                                      </p:cBhvr>
                                      <p:rCtr x="-13125" y="9282"/>
                                    </p:animMotion>
                                  </p:childTnLst>
                                </p:cTn>
                              </p:par>
                              <p:par>
                                <p:cTn id="40" presetID="42" presetClass="path" presetSubtype="0" accel="50000" decel="50000" fill="hold" grpId="1" nodeType="withEffect">
                                  <p:stCondLst>
                                    <p:cond delay="0"/>
                                  </p:stCondLst>
                                  <p:childTnLst>
                                    <p:animMotion origin="layout" path="M 4.16667E-6 2.22222E-6 L 0.15312 0.18588 " pathEditMode="relative" rAng="0" ptsTypes="AA">
                                      <p:cBhvr>
                                        <p:cTn id="41" dur="2000" fill="hold"/>
                                        <p:tgtEl>
                                          <p:spTgt spid="7"/>
                                        </p:tgtEl>
                                        <p:attrNameLst>
                                          <p:attrName>ppt_x</p:attrName>
                                          <p:attrName>ppt_y</p:attrName>
                                        </p:attrNameLst>
                                      </p:cBhvr>
                                      <p:rCtr x="7656" y="9282"/>
                                    </p:animMotion>
                                  </p:childTnLst>
                                </p:cTn>
                              </p:par>
                              <p:par>
                                <p:cTn id="42" presetID="42" presetClass="path" presetSubtype="0" accel="50000" decel="50000" fill="hold" grpId="1" nodeType="withEffect">
                                  <p:stCondLst>
                                    <p:cond delay="0"/>
                                  </p:stCondLst>
                                  <p:childTnLst>
                                    <p:animMotion origin="layout" path="M 3.61111E-6 2.22222E-6 L -0.28368 0.28356 " pathEditMode="relative" rAng="0" ptsTypes="AA">
                                      <p:cBhvr>
                                        <p:cTn id="43" dur="2000" fill="hold"/>
                                        <p:tgtEl>
                                          <p:spTgt spid="8"/>
                                        </p:tgtEl>
                                        <p:attrNameLst>
                                          <p:attrName>ppt_x</p:attrName>
                                          <p:attrName>ppt_y</p:attrName>
                                        </p:attrNameLst>
                                      </p:cBhvr>
                                      <p:rCtr x="-14184" y="14167"/>
                                    </p:animMotion>
                                  </p:childTnLst>
                                </p:cTn>
                              </p:par>
                              <p:par>
                                <p:cTn id="44" presetID="42" presetClass="path" presetSubtype="0" accel="50000" decel="50000" fill="hold" grpId="1" nodeType="withEffect">
                                  <p:stCondLst>
                                    <p:cond delay="0"/>
                                  </p:stCondLst>
                                  <p:childTnLst>
                                    <p:animMotion origin="layout" path="M -2.77778E-7 2.59259E-6 L 0.43212 0.18495 " pathEditMode="relative" rAng="0" ptsTypes="AA">
                                      <p:cBhvr>
                                        <p:cTn id="45" dur="2000" fill="hold"/>
                                        <p:tgtEl>
                                          <p:spTgt spid="9"/>
                                        </p:tgtEl>
                                        <p:attrNameLst>
                                          <p:attrName>ppt_x</p:attrName>
                                          <p:attrName>ppt_y</p:attrName>
                                        </p:attrNameLst>
                                      </p:cBhvr>
                                      <p:rCtr x="21597" y="9236"/>
                                    </p:animMotion>
                                  </p:childTnLst>
                                </p:cTn>
                              </p:par>
                              <p:par>
                                <p:cTn id="46" presetID="42" presetClass="path" presetSubtype="0" accel="50000" decel="50000" fill="hold" grpId="1" nodeType="withEffect">
                                  <p:stCondLst>
                                    <p:cond delay="0"/>
                                  </p:stCondLst>
                                  <p:childTnLst>
                                    <p:animMotion origin="layout" path="M -3.33333E-6 -4.44444E-6 L -0.3625 0.2838 " pathEditMode="relative" rAng="0" ptsTypes="AA">
                                      <p:cBhvr>
                                        <p:cTn id="47" dur="2000" fill="hold"/>
                                        <p:tgtEl>
                                          <p:spTgt spid="10"/>
                                        </p:tgtEl>
                                        <p:attrNameLst>
                                          <p:attrName>ppt_x</p:attrName>
                                          <p:attrName>ppt_y</p:attrName>
                                        </p:attrNameLst>
                                      </p:cBhvr>
                                      <p:rCtr x="-18125" y="14190"/>
                                    </p:animMotion>
                                  </p:childTnLst>
                                </p:cTn>
                              </p:par>
                              <p:par>
                                <p:cTn id="48" presetID="42" presetClass="path" presetSubtype="0" accel="50000" decel="50000" fill="hold" grpId="1" nodeType="withEffect">
                                  <p:stCondLst>
                                    <p:cond delay="0"/>
                                  </p:stCondLst>
                                  <p:childTnLst>
                                    <p:animMotion origin="layout" path="M 4.72222E-6 1.85185E-6 L 0.31006 0.18634 " pathEditMode="relative" rAng="0" ptsTypes="AA">
                                      <p:cBhvr>
                                        <p:cTn id="49" dur="2000" fill="hold"/>
                                        <p:tgtEl>
                                          <p:spTgt spid="11"/>
                                        </p:tgtEl>
                                        <p:attrNameLst>
                                          <p:attrName>ppt_x</p:attrName>
                                          <p:attrName>ppt_y</p:attrName>
                                        </p:attrNameLst>
                                      </p:cBhvr>
                                      <p:rCtr x="15503" y="9306"/>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250"/>
                                        <p:tgtEl>
                                          <p:spTgt spid="3"/>
                                        </p:tgtEl>
                                      </p:cBhvr>
                                    </p:animEffect>
                                  </p:childTnLst>
                                </p:cTn>
                              </p:par>
                              <p:par>
                                <p:cTn id="57" presetID="10" presetClass="exit" presetSubtype="0" fill="hold" grpId="2" nodeType="with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Death and life are in the power of the tongue, And those who love it will eat its fruit.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18:21 </a:t>
            </a:r>
          </a:p>
        </p:txBody>
      </p:sp>
    </p:spTree>
    <p:extLst>
      <p:ext uri="{BB962C8B-B14F-4D97-AF65-F5344CB8AC3E}">
        <p14:creationId xmlns:p14="http://schemas.microsoft.com/office/powerpoint/2010/main" val="1479130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54459"/>
            <a:ext cx="8229600" cy="53490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 then, my beloved          brethren, let every man be </a:t>
            </a:r>
            <a:b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swift to hear,</a:t>
            </a:r>
            <a:b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slow to speak,</a:t>
            </a:r>
            <a:b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slow to wrath; </a:t>
            </a:r>
            <a:b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the wrath of man does not produce the righteousness of God.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James1:19-20</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68390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43000" y="2309019"/>
            <a:ext cx="68580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we can continue the Great Society while we fight in Vietnam.”</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11207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52500" y="2133600"/>
            <a:ext cx="72390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“Boys, it is just like the Alamo. Somebody should have by God helped those Texans.   I'm going to Vietnam.”</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34575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23900" y="2133600"/>
            <a:ext cx="76962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quit Vietnam, tomorrow we'll be fighting in Hawaii,    and next week we'll have          to fight in San Francisco.”</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5279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32819"/>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Receive one who is weak in the faith, but not to disputes over doubtful things.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14:1 </a:t>
            </a:r>
          </a:p>
        </p:txBody>
      </p:sp>
    </p:spTree>
    <p:extLst>
      <p:ext uri="{BB962C8B-B14F-4D97-AF65-F5344CB8AC3E}">
        <p14:creationId xmlns:p14="http://schemas.microsoft.com/office/powerpoint/2010/main" val="371354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old man complains of the growing depravity of the world, of the petulance and insolence of the rising generation.     He recounts the decency and regularity      of former times, and celebrates the discipline and sobriety of the age in which his youth was passed; a happy age which is now no more to be expected, since confusion has broken in upon the world, and thrown down all the boundaries of civility and reverence.”</a:t>
            </a:r>
          </a:p>
        </p:txBody>
      </p:sp>
      <p:sp>
        <p:nvSpPr>
          <p:cNvPr id="3" name="Rectangle 2">
            <a:extLst>
              <a:ext uri="{FF2B5EF4-FFF2-40B4-BE49-F238E27FC236}">
                <a16:creationId xmlns:a16="http://schemas.microsoft.com/office/drawing/2014/main" id="{865FBB32-75A0-4B65-B88C-4E06C34FF178}"/>
              </a:ext>
            </a:extLst>
          </p:cNvPr>
          <p:cNvSpPr txBox="1">
            <a:spLocks noChangeArrowheads="1"/>
          </p:cNvSpPr>
          <p:nvPr/>
        </p:nvSpPr>
        <p:spPr bwMode="auto">
          <a:xfrm>
            <a:off x="440675" y="892366"/>
            <a:ext cx="2291508" cy="63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immorality</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F54B353B-F2FB-4A7A-AAF6-5539CAA56FFE}"/>
              </a:ext>
            </a:extLst>
          </p:cNvPr>
          <p:cNvSpPr txBox="1">
            <a:spLocks noChangeArrowheads="1"/>
          </p:cNvSpPr>
          <p:nvPr/>
        </p:nvSpPr>
        <p:spPr bwMode="auto">
          <a:xfrm>
            <a:off x="6299812" y="901547"/>
            <a:ext cx="2502665" cy="63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grouchiness</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668D3898-898B-4F45-A2C7-A580EC9478D8}"/>
              </a:ext>
            </a:extLst>
          </p:cNvPr>
          <p:cNvSpPr txBox="1">
            <a:spLocks noChangeArrowheads="1"/>
          </p:cNvSpPr>
          <p:nvPr/>
        </p:nvSpPr>
        <p:spPr bwMode="auto">
          <a:xfrm>
            <a:off x="1568889" y="1441374"/>
            <a:ext cx="2176206" cy="63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disrespect</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6575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1280319"/>
            <a:ext cx="85344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not hasten in your spirit to be angry, For anger rests in the bosom of fools. Do not say, "Why were the former days better than these?" For you do not inquire wisely concerning this.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Ecclesiastes 7:9-10 </a:t>
            </a:r>
          </a:p>
        </p:txBody>
      </p:sp>
    </p:spTree>
    <p:extLst>
      <p:ext uri="{BB962C8B-B14F-4D97-AF65-F5344CB8AC3E}">
        <p14:creationId xmlns:p14="http://schemas.microsoft.com/office/powerpoint/2010/main" val="3169376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is nothing that exasperates people more than a display of superior ability or brilliance in conversation. They seem pleased at the time, but their envy makes them curse the conversationalist in their heart.”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0603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30728" y="2264852"/>
            <a:ext cx="7282543" cy="23282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 the world hates you, you know that it hated Me before it hated you."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15:18</a:t>
            </a:r>
          </a:p>
        </p:txBody>
      </p:sp>
    </p:spTree>
    <p:extLst>
      <p:ext uri="{BB962C8B-B14F-4D97-AF65-F5344CB8AC3E}">
        <p14:creationId xmlns:p14="http://schemas.microsoft.com/office/powerpoint/2010/main" val="2327346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1524000"/>
            <a:ext cx="8534400" cy="33577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Again, I saw that for all toil and every skillful work a man is envied by his neighbor. This also is vanity and grasping for the wind.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Ecclesiastes 4:4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728447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“Nothing is more despicable than the  old age of a passionate man. When        the vigor of youth fails him, and his amusements pall with frequent repetition, his occasional rage sinks by decay of strength into peevishness; that peevishness, for want of novelty and variety, becomes habitual; the world falls off from around him, and he is left, as Homer expresses it, to devour his own heart in solitude and contempt.”</a:t>
            </a:r>
          </a:p>
        </p:txBody>
      </p:sp>
      <p:sp>
        <p:nvSpPr>
          <p:cNvPr id="3" name="Rectangle 2">
            <a:extLst>
              <a:ext uri="{FF2B5EF4-FFF2-40B4-BE49-F238E27FC236}">
                <a16:creationId xmlns:a16="http://schemas.microsoft.com/office/drawing/2014/main" id="{F1463F2F-E1B8-43AE-BD58-E2FB803799CF}"/>
              </a:ext>
            </a:extLst>
          </p:cNvPr>
          <p:cNvSpPr txBox="1">
            <a:spLocks noChangeArrowheads="1"/>
          </p:cNvSpPr>
          <p:nvPr/>
        </p:nvSpPr>
        <p:spPr bwMode="auto">
          <a:xfrm>
            <a:off x="3995703" y="1873138"/>
            <a:ext cx="188773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darken</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7FDA6719-CA40-4C28-A683-061FE9B1E663}"/>
              </a:ext>
            </a:extLst>
          </p:cNvPr>
          <p:cNvSpPr txBox="1">
            <a:spLocks noChangeArrowheads="1"/>
          </p:cNvSpPr>
          <p:nvPr/>
        </p:nvSpPr>
        <p:spPr bwMode="auto">
          <a:xfrm>
            <a:off x="3273808" y="5578865"/>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Balloon" pitchFamily="2" charset="0"/>
              </a:rPr>
              <a:t>HELL</a:t>
            </a:r>
            <a:endParaRPr kumimoji="0" lang="en-US" altLang="en-US" b="1" i="1" u="none" strike="noStrike" kern="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Balloon" pitchFamily="2" charset="0"/>
            </a:endParaRPr>
          </a:p>
        </p:txBody>
      </p:sp>
    </p:spTree>
    <p:extLst>
      <p:ext uri="{BB962C8B-B14F-4D97-AF65-F5344CB8AC3E}">
        <p14:creationId xmlns:p14="http://schemas.microsoft.com/office/powerpoint/2010/main" val="612189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1AC38A-2421-40B7-B714-31BD1DFCBE82}"/>
              </a:ext>
            </a:extLst>
          </p:cNvPr>
          <p:cNvSpPr txBox="1">
            <a:spLocks/>
          </p:cNvSpPr>
          <p:nvPr/>
        </p:nvSpPr>
        <p:spPr>
          <a:xfrm>
            <a:off x="3382095" y="2780094"/>
            <a:ext cx="2313708" cy="714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fall short</a:t>
            </a:r>
          </a:p>
        </p:txBody>
      </p:sp>
      <p:sp>
        <p:nvSpPr>
          <p:cNvPr id="4" name="Title 1">
            <a:extLst>
              <a:ext uri="{FF2B5EF4-FFF2-40B4-BE49-F238E27FC236}">
                <a16:creationId xmlns:a16="http://schemas.microsoft.com/office/drawing/2014/main" id="{0BE9099C-0C5C-4477-963B-4307C6B0F1E2}"/>
              </a:ext>
            </a:extLst>
          </p:cNvPr>
          <p:cNvSpPr txBox="1">
            <a:spLocks/>
          </p:cNvSpPr>
          <p:nvPr/>
        </p:nvSpPr>
        <p:spPr>
          <a:xfrm>
            <a:off x="4253802" y="3349845"/>
            <a:ext cx="4419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root of bitterness</a:t>
            </a:r>
          </a:p>
        </p:txBody>
      </p:sp>
      <p:sp>
        <p:nvSpPr>
          <p:cNvPr id="5" name="Title 1">
            <a:extLst>
              <a:ext uri="{FF2B5EF4-FFF2-40B4-BE49-F238E27FC236}">
                <a16:creationId xmlns:a16="http://schemas.microsoft.com/office/drawing/2014/main" id="{EE01C316-8D82-460C-9EC2-25C91EEC62F3}"/>
              </a:ext>
            </a:extLst>
          </p:cNvPr>
          <p:cNvSpPr txBox="1">
            <a:spLocks/>
          </p:cNvSpPr>
          <p:nvPr/>
        </p:nvSpPr>
        <p:spPr>
          <a:xfrm>
            <a:off x="408665" y="776210"/>
            <a:ext cx="3600231" cy="714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Pursue peace</a:t>
            </a:r>
          </a:p>
        </p:txBody>
      </p:sp>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Pursue peace with all people, and holiness, without which no one will see the Lord: looking carefully lest anyone fall short of the grace of God; lest any root of bitterness springing up cause trouble, and by this many become defiled;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Hebrews 12:14-15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CA7D359B-EB94-4C93-9EB9-E109576C2617}"/>
              </a:ext>
            </a:extLst>
          </p:cNvPr>
          <p:cNvSpPr txBox="1">
            <a:spLocks noChangeArrowheads="1"/>
          </p:cNvSpPr>
          <p:nvPr/>
        </p:nvSpPr>
        <p:spPr bwMode="auto">
          <a:xfrm>
            <a:off x="2287218" y="709977"/>
            <a:ext cx="155085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defTabSz="914400" eaLnBrk="1" latinLnBrk="0" hangingPunct="1">
              <a:lnSpc>
                <a:spcPct val="100000"/>
              </a:lnSpc>
              <a:buClrTx/>
              <a:buSzTx/>
              <a:buFontTx/>
              <a:buNone/>
              <a:tabLst/>
              <a:defRPr/>
            </a:pPr>
            <a:r>
              <a:rPr lang="en-US" altLang="en-US" b="1" spc="50" dirty="0">
                <a:ln w="11430"/>
                <a:gradFill>
                  <a:gsLst>
                    <a:gs pos="0">
                      <a:srgbClr val="FFF200"/>
                    </a:gs>
                    <a:gs pos="45000">
                      <a:srgbClr val="FF7A00"/>
                    </a:gs>
                    <a:gs pos="70000">
                      <a:srgbClr val="FF0300"/>
                    </a:gs>
                    <a:gs pos="100000">
                      <a:srgbClr val="4D0808"/>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anger</a:t>
            </a:r>
          </a:p>
        </p:txBody>
      </p:sp>
      <p:sp>
        <p:nvSpPr>
          <p:cNvPr id="9" name="Rectangle 2">
            <a:extLst>
              <a:ext uri="{FF2B5EF4-FFF2-40B4-BE49-F238E27FC236}">
                <a16:creationId xmlns:a16="http://schemas.microsoft.com/office/drawing/2014/main" id="{B5D934D2-B65F-47D3-A8CB-06518F6C4260}"/>
              </a:ext>
            </a:extLst>
          </p:cNvPr>
          <p:cNvSpPr txBox="1">
            <a:spLocks noChangeArrowheads="1"/>
          </p:cNvSpPr>
          <p:nvPr/>
        </p:nvSpPr>
        <p:spPr bwMode="auto">
          <a:xfrm>
            <a:off x="3606681" y="691979"/>
            <a:ext cx="59234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6000" b="1" i="1" u="none" strike="noStrike" kern="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74407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250"/>
                                  </p:stCondLst>
                                  <p:childTnLst>
                                    <p:set>
                                      <p:cBhvr override="childStyle">
                                        <p:cTn id="27" dur="500" fill="hold"/>
                                        <p:tgtEl>
                                          <p:spTgt spid="5"/>
                                        </p:tgtEl>
                                        <p:attrNameLst>
                                          <p:attrName>style.textDecorationUnderline</p:attrName>
                                        </p:attrNameLst>
                                      </p:cBhvr>
                                      <p:to>
                                        <p:strVal val="true"/>
                                      </p:to>
                                    </p:set>
                                  </p:childTnLst>
                                </p:cTn>
                              </p:par>
                              <p:par>
                                <p:cTn id="28" presetID="16" presetClass="exit" presetSubtype="21" fill="hold" grpId="2" nodeType="withEffect">
                                  <p:stCondLst>
                                    <p:cond delay="0"/>
                                  </p:stCondLst>
                                  <p:childTnLst>
                                    <p:animEffect transition="out" filter="barn(inVertical)">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6" presetClass="exit" presetSubtype="21" fill="hold" grpId="2" nodeType="withEffect">
                                  <p:stCondLst>
                                    <p:cond delay="0"/>
                                  </p:stCondLst>
                                  <p:childTnLst>
                                    <p:animEffect transition="out" filter="barn(inVertical)">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par>
                          <p:cTn id="34" fill="hold">
                            <p:stCondLst>
                              <p:cond delay="75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ppt_x</p:attrName>
                                        </p:attrNameLst>
                                      </p:cBhvr>
                                      <p:tavLst>
                                        <p:tav tm="0">
                                          <p:val>
                                            <p:strVal val="#ppt_x-#ppt_w/2"/>
                                          </p:val>
                                        </p:tav>
                                        <p:tav tm="100000">
                                          <p:val>
                                            <p:strVal val="#ppt_x"/>
                                          </p:val>
                                        </p:tav>
                                      </p:tavLst>
                                    </p:anim>
                                    <p:anim calcmode="lin" valueType="num">
                                      <p:cBhvr>
                                        <p:cTn id="43" dur="500" fill="hold"/>
                                        <p:tgtEl>
                                          <p:spTgt spid="6"/>
                                        </p:tgtEl>
                                        <p:attrNameLst>
                                          <p:attrName>ppt_y</p:attrName>
                                        </p:attrNameLst>
                                      </p:cBhvr>
                                      <p:tavLst>
                                        <p:tav tm="0">
                                          <p:val>
                                            <p:strVal val="#ppt_y"/>
                                          </p:val>
                                        </p:tav>
                                        <p:tav tm="100000">
                                          <p:val>
                                            <p:strVal val="#ppt_y"/>
                                          </p:val>
                                        </p:tav>
                                      </p:tavLst>
                                    </p:anim>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3074" grpId="0"/>
      <p:bldP spid="6"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0" y="1318419"/>
            <a:ext cx="76200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that in the latter part of his life too strictly inquires what he has done, can very seldom receive from his own heart    such an account as will give    him satisfaction.”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7050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5300" y="1928019"/>
            <a:ext cx="81534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at the end of the tunnel? We don't even have a tunnel;     we don't even know where           the tunnel is.”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7687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47700" y="937419"/>
            <a:ext cx="7848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 most tragic error may have been our inability to establish a rapport and a confidence with the press and television with  the communication media.            I don't think the press has understood me.”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85618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1371600"/>
            <a:ext cx="77724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one morning I walked on   top of the water across the Potomac River, the headline that afternoon would read: 'President Can't Swim.'”</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38195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880519"/>
            <a:ext cx="8229600" cy="109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builds, cynicism destroys.”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74967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Help, LORD, for the godly man ceases! For the faithful disappear from among the sons of men. They speak idly everyone with his neighbor; With flattering lips and a double heart they speak. May the LORD cut off all flattering lips, And the tongue that speaks proud things, …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12:1-3 </a:t>
            </a:r>
          </a:p>
        </p:txBody>
      </p:sp>
    </p:spTree>
    <p:extLst>
      <p:ext uri="{BB962C8B-B14F-4D97-AF65-F5344CB8AC3E}">
        <p14:creationId xmlns:p14="http://schemas.microsoft.com/office/powerpoint/2010/main" val="1220864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432719"/>
            <a:ext cx="8229600" cy="3992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“I'm tired. I'm tired of feeling rejected by the American people. I'm tired of waking up in the middle of the night worrying about the war.”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20982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69B97A-7692-4532-804E-76BF0EE602B5}"/>
              </a:ext>
            </a:extLst>
          </p:cNvPr>
          <p:cNvSpPr txBox="1">
            <a:spLocks/>
          </p:cNvSpPr>
          <p:nvPr/>
        </p:nvSpPr>
        <p:spPr>
          <a:xfrm>
            <a:off x="2059854" y="5066271"/>
            <a:ext cx="1373908" cy="7776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soul</a:t>
            </a:r>
          </a:p>
        </p:txBody>
      </p:sp>
      <p:sp>
        <p:nvSpPr>
          <p:cNvPr id="3" name="Title 1">
            <a:extLst>
              <a:ext uri="{FF2B5EF4-FFF2-40B4-BE49-F238E27FC236}">
                <a16:creationId xmlns:a16="http://schemas.microsoft.com/office/drawing/2014/main" id="{BCE99FDB-0E41-4B30-B2BE-9D09EDBCE37E}"/>
              </a:ext>
            </a:extLst>
          </p:cNvPr>
          <p:cNvSpPr txBox="1">
            <a:spLocks/>
          </p:cNvSpPr>
          <p:nvPr/>
        </p:nvSpPr>
        <p:spPr>
          <a:xfrm>
            <a:off x="7188200" y="2400300"/>
            <a:ext cx="1259608" cy="7522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test</a:t>
            </a:r>
          </a:p>
        </p:txBody>
      </p:sp>
      <p:sp>
        <p:nvSpPr>
          <p:cNvPr id="4" name="Title 1">
            <a:extLst>
              <a:ext uri="{FF2B5EF4-FFF2-40B4-BE49-F238E27FC236}">
                <a16:creationId xmlns:a16="http://schemas.microsoft.com/office/drawing/2014/main" id="{1A522DA1-5353-4101-8AB0-55906219F992}"/>
              </a:ext>
            </a:extLst>
          </p:cNvPr>
          <p:cNvSpPr txBox="1">
            <a:spLocks/>
          </p:cNvSpPr>
          <p:nvPr/>
        </p:nvSpPr>
        <p:spPr>
          <a:xfrm>
            <a:off x="7073900" y="3055938"/>
            <a:ext cx="1373908" cy="7776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tests</a:t>
            </a:r>
          </a:p>
        </p:txBody>
      </p:sp>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LORD is in His holy temple, The LORD'S throne is in heaven; His eyes behold, His eyelids test the sons of men. The LORD tests the righteous, But the wicked   and the one who loves violence His soul hates.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11:4-5 </a:t>
            </a:r>
          </a:p>
        </p:txBody>
      </p:sp>
      <p:sp>
        <p:nvSpPr>
          <p:cNvPr id="5" name="Rectangle 4">
            <a:extLst>
              <a:ext uri="{FF2B5EF4-FFF2-40B4-BE49-F238E27FC236}">
                <a16:creationId xmlns:a16="http://schemas.microsoft.com/office/drawing/2014/main" id="{13D4E16E-9559-4138-BD78-7DF70A115CDD}"/>
              </a:ext>
            </a:extLst>
          </p:cNvPr>
          <p:cNvSpPr>
            <a:spLocks noChangeArrowheads="1"/>
          </p:cNvSpPr>
          <p:nvPr/>
        </p:nvSpPr>
        <p:spPr bwMode="auto">
          <a:xfrm>
            <a:off x="1236662" y="5057776"/>
            <a:ext cx="21971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 soul</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99345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2" nodeType="clickEffect">
                                  <p:stCondLst>
                                    <p:cond delay="0"/>
                                  </p:stCondLst>
                                  <p:childTnLst>
                                    <p:animEffect transition="out" filter="wipe(left)">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22" presetClass="exit" presetSubtype="2" fill="hold" grpId="2" nodeType="withEffect">
                                  <p:stCondLst>
                                    <p:cond delay="250"/>
                                  </p:stCondLst>
                                  <p:childTnLst>
                                    <p:animEffect transition="out" filter="wipe(right)">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0" presetClass="entr" presetSubtype="0" fill="hold" grpId="0" nodeType="withEffect">
                                  <p:stCondLst>
                                    <p:cond delay="500"/>
                                  </p:stCondLst>
                                  <p:iterate type="lt">
                                    <p:tmPct val="10000"/>
                                  </p:iterate>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stCondLst>
                                            <p:cond delay="0"/>
                                          </p:stCondLst>
                                        </p:cTn>
                                        <p:tgtEl>
                                          <p:spTgt spid="5"/>
                                        </p:tgtEl>
                                      </p:cBhvr>
                                    </p:animEffect>
                                    <p:anim to="" calcmode="lin" valueType="num">
                                      <p:cBhvr>
                                        <p:cTn id="3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4" fill="hold">
                            <p:stCondLst>
                              <p:cond delay="13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par>
                                <p:cTn id="38" presetID="22" presetClass="entr" presetSubtype="2" fill="hold" grpId="0" nodeType="withEffect">
                                  <p:stCondLst>
                                    <p:cond delay="400"/>
                                  </p:stCondLst>
                                  <p:childTnLst>
                                    <p:set>
                                      <p:cBhvr>
                                        <p:cTn id="39" dur="1" fill="hold">
                                          <p:stCondLst>
                                            <p:cond delay="0"/>
                                          </p:stCondLst>
                                        </p:cTn>
                                        <p:tgtEl>
                                          <p:spTgt spid="6"/>
                                        </p:tgtEl>
                                        <p:attrNameLst>
                                          <p:attrName>style.visibility</p:attrName>
                                        </p:attrNameLst>
                                      </p:cBhvr>
                                      <p:to>
                                        <p:strVal val="visible"/>
                                      </p:to>
                                    </p:set>
                                    <p:animEffect transition="in" filter="wipe(right)">
                                      <p:cBhvr>
                                        <p:cTn id="40" dur="500"/>
                                        <p:tgtEl>
                                          <p:spTgt spid="6"/>
                                        </p:tgtEl>
                                      </p:cBhvr>
                                    </p:animEffect>
                                  </p:childTnLst>
                                </p:cTn>
                              </p:par>
                              <p:par>
                                <p:cTn id="41" presetID="18" presetClass="emph" presetSubtype="0" fill="hold" grpId="1" nodeType="withEffect">
                                  <p:stCondLst>
                                    <p:cond delay="400"/>
                                  </p:stCondLst>
                                  <p:childTnLst>
                                    <p:set>
                                      <p:cBhvr override="childStyle">
                                        <p:cTn id="42"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3" grpId="2"/>
      <p:bldP spid="4" grpId="0"/>
      <p:bldP spid="4" grpId="1"/>
      <p:bldP spid="4" grpId="2"/>
      <p:bldP spid="3074" grpId="0"/>
      <p:bldP spid="5" grpId="0"/>
      <p:bldP spid="5" grpId="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690019"/>
            <a:ext cx="8229600" cy="1477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last thing I wanted to do was to be a wartime President.”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239B9970-EBD0-4E76-8232-2C842DACD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844550"/>
            <a:ext cx="8763000" cy="5168900"/>
          </a:xfrm>
          <a:prstGeom prst="rect">
            <a:avLst/>
          </a:prstGeom>
        </p:spPr>
      </p:pic>
    </p:spTree>
    <p:extLst>
      <p:ext uri="{BB962C8B-B14F-4D97-AF65-F5344CB8AC3E}">
        <p14:creationId xmlns:p14="http://schemas.microsoft.com/office/powerpoint/2010/main" val="2175718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we won when all of our people united just must not now be lost in suspicion, distrust, selfishness, and politics among any of our people. Accordingly,       I shall not seek, and I will not accept, the nomination of my party for another term as         your President.”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79200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1966119"/>
            <a:ext cx="77724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Where there is no counsel, the people fall; But in the multitude of counselors there is safety.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11:14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587321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6C7FC0-FB80-4694-8680-41D1BE6CCC60}"/>
              </a:ext>
            </a:extLst>
          </p:cNvPr>
          <p:cNvPicPr>
            <a:picLocks noChangeAspect="1"/>
          </p:cNvPicPr>
          <p:nvPr/>
        </p:nvPicPr>
        <p:blipFill rotWithShape="1">
          <a:blip r:embed="rId3">
            <a:extLst>
              <a:ext uri="{28A0092B-C50C-407E-A947-70E740481C1C}">
                <a14:useLocalDpi xmlns:a14="http://schemas.microsoft.com/office/drawing/2010/main" val="0"/>
              </a:ext>
            </a:extLst>
          </a:blip>
          <a:srcRect l="12051"/>
          <a:stretch/>
        </p:blipFill>
        <p:spPr>
          <a:xfrm>
            <a:off x="0" y="0"/>
            <a:ext cx="9144000" cy="6858000"/>
          </a:xfrm>
          <a:prstGeom prst="rect">
            <a:avLst/>
          </a:prstGeom>
        </p:spPr>
      </p:pic>
      <p:pic>
        <p:nvPicPr>
          <p:cNvPr id="2" name="Picture 1">
            <a:extLst>
              <a:ext uri="{FF2B5EF4-FFF2-40B4-BE49-F238E27FC236}">
                <a16:creationId xmlns:a16="http://schemas.microsoft.com/office/drawing/2014/main" id="{661917D0-CD07-49D1-8C25-2E6D22588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50308"/>
            <a:ext cx="9144000" cy="3907692"/>
          </a:xfrm>
          <a:prstGeom prst="rect">
            <a:avLst/>
          </a:prstGeom>
        </p:spPr>
      </p:pic>
    </p:spTree>
    <p:extLst>
      <p:ext uri="{BB962C8B-B14F-4D97-AF65-F5344CB8AC3E}">
        <p14:creationId xmlns:p14="http://schemas.microsoft.com/office/powerpoint/2010/main" val="29262871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188385-C18E-48AB-BFE4-1C651FA602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453393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34E633-D567-4C45-BB4E-38FAD4AFD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78" r="5169"/>
          <a:stretch/>
        </p:blipFill>
        <p:spPr>
          <a:xfrm>
            <a:off x="0" y="-1"/>
            <a:ext cx="9144000" cy="6858001"/>
          </a:xfrm>
          <a:prstGeom prst="rect">
            <a:avLst/>
          </a:prstGeom>
        </p:spPr>
      </p:pic>
    </p:spTree>
    <p:extLst>
      <p:ext uri="{BB962C8B-B14F-4D97-AF65-F5344CB8AC3E}">
        <p14:creationId xmlns:p14="http://schemas.microsoft.com/office/powerpoint/2010/main" val="20578368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53D42-524F-4EDF-B4B3-DB03AF9A3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3">
            <a:extLst>
              <a:ext uri="{FF2B5EF4-FFF2-40B4-BE49-F238E27FC236}">
                <a16:creationId xmlns:a16="http://schemas.microsoft.com/office/drawing/2014/main" id="{F00F892C-41D4-4D3B-A7FA-70B3169A3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55" y="1078173"/>
            <a:ext cx="8642924" cy="4960961"/>
          </a:xfrm>
          <a:prstGeom prst="rect">
            <a:avLst/>
          </a:prstGeom>
        </p:spPr>
      </p:pic>
    </p:spTree>
    <p:extLst>
      <p:ext uri="{BB962C8B-B14F-4D97-AF65-F5344CB8AC3E}">
        <p14:creationId xmlns:p14="http://schemas.microsoft.com/office/powerpoint/2010/main" val="35265258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8DBEE-AC09-42AA-941D-63E2A780499E}"/>
              </a:ext>
            </a:extLst>
          </p:cNvPr>
          <p:cNvPicPr>
            <a:picLocks noChangeAspect="1"/>
          </p:cNvPicPr>
          <p:nvPr/>
        </p:nvPicPr>
        <p:blipFill rotWithShape="1">
          <a:blip r:embed="rId2">
            <a:extLst>
              <a:ext uri="{28A0092B-C50C-407E-A947-70E740481C1C}">
                <a14:useLocalDpi xmlns:a14="http://schemas.microsoft.com/office/drawing/2010/main" val="0"/>
              </a:ext>
            </a:extLst>
          </a:blip>
          <a:srcRect l="27534" b="5603"/>
          <a:stretch/>
        </p:blipFill>
        <p:spPr>
          <a:xfrm>
            <a:off x="0" y="0"/>
            <a:ext cx="9144000" cy="6858000"/>
          </a:xfrm>
          <a:prstGeom prst="rect">
            <a:avLst/>
          </a:prstGeom>
        </p:spPr>
      </p:pic>
    </p:spTree>
    <p:extLst>
      <p:ext uri="{BB962C8B-B14F-4D97-AF65-F5344CB8AC3E}">
        <p14:creationId xmlns:p14="http://schemas.microsoft.com/office/powerpoint/2010/main" val="407576522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EB8DA-0D0B-4A91-ABFA-AB7EC9459C0F}"/>
              </a:ext>
            </a:extLst>
          </p:cNvPr>
          <p:cNvPicPr>
            <a:picLocks noChangeAspect="1"/>
          </p:cNvPicPr>
          <p:nvPr/>
        </p:nvPicPr>
        <p:blipFill rotWithShape="1">
          <a:blip r:embed="rId2">
            <a:extLst>
              <a:ext uri="{28A0092B-C50C-407E-A947-70E740481C1C}">
                <a14:useLocalDpi xmlns:a14="http://schemas.microsoft.com/office/drawing/2010/main" val="0"/>
              </a:ext>
            </a:extLst>
          </a:blip>
          <a:srcRect l="7657" r="4455"/>
          <a:stretch/>
        </p:blipFill>
        <p:spPr>
          <a:xfrm>
            <a:off x="-1" y="0"/>
            <a:ext cx="9144001" cy="6858000"/>
          </a:xfrm>
          <a:prstGeom prst="rect">
            <a:avLst/>
          </a:prstGeom>
        </p:spPr>
      </p:pic>
    </p:spTree>
    <p:extLst>
      <p:ext uri="{BB962C8B-B14F-4D97-AF65-F5344CB8AC3E}">
        <p14:creationId xmlns:p14="http://schemas.microsoft.com/office/powerpoint/2010/main" val="3922925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AE3225-F13E-470D-8ED6-1346D9590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742745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“Justice requires us to remember that when any citizen denies his fellow, saying, 'His color is not mine,' or 'His beliefs are strange and different,' in that moment he betrays America, though his forebears created this nation.”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F608BF30-9F2D-4CD0-9452-3EADF9050DEA}"/>
              </a:ext>
            </a:extLst>
          </p:cNvPr>
          <p:cNvSpPr txBox="1">
            <a:spLocks/>
          </p:cNvSpPr>
          <p:nvPr/>
        </p:nvSpPr>
        <p:spPr>
          <a:xfrm>
            <a:off x="4250497" y="2887249"/>
            <a:ext cx="3803737"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kumimoji="0" lang="en-US" sz="4420" b="1" i="0" u="none" strike="noStrike" kern="1200" cap="none" spc="0" normalizeH="0" baseline="0" noProof="0" dirty="0">
                <a:ln w="17780" cmpd="sng">
                  <a:solidFill>
                    <a:srgbClr val="FFFF00"/>
                  </a:solidFill>
                  <a:prstDash val="solid"/>
                  <a:miter lim="800000"/>
                </a:ln>
                <a:solidFill>
                  <a:srgbClr val="010101"/>
                </a:solidFill>
                <a:effectLst>
                  <a:glow rad="63500">
                    <a:srgbClr val="9966FF"/>
                  </a:glow>
                  <a:outerShdw blurRad="50800" algn="tl" rotWithShape="0">
                    <a:srgbClr val="000000"/>
                  </a:outerShdw>
                </a:effectLst>
                <a:uLnTx/>
                <a:uFillTx/>
                <a:latin typeface="Calibri" panose="020F0502020204030204" pitchFamily="34" charset="0"/>
                <a:ea typeface="+mj-ea"/>
                <a:cs typeface="+mj-cs"/>
              </a:rPr>
              <a:t>p</a:t>
            </a:r>
            <a:r>
              <a:rPr kumimoji="0" lang="en-US" sz="4420" b="1" i="0" u="none" strike="noStrike" kern="1200" cap="none" spc="0" normalizeH="0" baseline="0" noProof="0" dirty="0">
                <a:ln w="17780" cmpd="sng">
                  <a:solidFill>
                    <a:srgbClr val="FFFF00"/>
                  </a:solidFill>
                  <a:prstDash val="solid"/>
                  <a:miter lim="800000"/>
                </a:ln>
                <a:solidFill>
                  <a:srgbClr val="996633"/>
                </a:solidFill>
                <a:effectLst>
                  <a:glow rad="63500">
                    <a:srgbClr val="9966FF"/>
                  </a:glow>
                  <a:outerShdw blurRad="50800" algn="tl" rotWithShape="0">
                    <a:srgbClr val="000000"/>
                  </a:outerShdw>
                </a:effectLst>
                <a:uLnTx/>
                <a:uFillTx/>
                <a:latin typeface="Calibri" panose="020F0502020204030204" pitchFamily="34" charset="0"/>
                <a:ea typeface="+mj-ea"/>
                <a:cs typeface="+mj-cs"/>
              </a:rPr>
              <a:t>r</a:t>
            </a:r>
            <a:r>
              <a:rPr kumimoji="0" lang="en-US" sz="4420" b="1" i="0" u="none" strike="noStrike" kern="1200" cap="none" spc="0" normalizeH="0" baseline="0" noProof="0" dirty="0">
                <a:ln w="17780" cmpd="sng">
                  <a:solidFill>
                    <a:srgbClr val="FFFF00"/>
                  </a:solidFill>
                  <a:prstDash val="solid"/>
                  <a:miter lim="800000"/>
                </a:ln>
                <a:solidFill>
                  <a:srgbClr val="CC66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e</a:t>
            </a:r>
            <a:r>
              <a:rPr kumimoji="0" lang="en-US" sz="4420" b="1" i="0" u="none" strike="noStrike" kern="1200" cap="none" spc="0" normalizeH="0" baseline="0" noProof="0" dirty="0">
                <a:ln w="17780" cmpd="sng">
                  <a:solidFill>
                    <a:srgbClr val="FFFF00"/>
                  </a:solidFill>
                  <a:prstDash val="solid"/>
                  <a:miter lim="800000"/>
                </a:ln>
                <a:solidFill>
                  <a:srgbClr val="FF9966"/>
                </a:solidFill>
                <a:effectLst>
                  <a:glow rad="63500">
                    <a:srgbClr val="9966FF"/>
                  </a:glow>
                  <a:outerShdw blurRad="50800" algn="tl" rotWithShape="0">
                    <a:srgbClr val="000000"/>
                  </a:outerShdw>
                </a:effectLst>
                <a:uLnTx/>
                <a:uFillTx/>
                <a:latin typeface="Calibri" panose="020F0502020204030204" pitchFamily="34" charset="0"/>
                <a:ea typeface="+mj-ea"/>
                <a:cs typeface="+mj-cs"/>
              </a:rPr>
              <a:t>j</a:t>
            </a:r>
            <a:r>
              <a:rPr kumimoji="0" lang="en-US" sz="4420" b="1" i="0" u="none" strike="noStrike" kern="1200" cap="none" spc="0" normalizeH="0" baseline="0" noProof="0" dirty="0">
                <a:ln w="17780" cmpd="sng">
                  <a:solidFill>
                    <a:srgbClr val="FFFF00"/>
                  </a:solidFill>
                  <a:prstDash val="solid"/>
                  <a:miter lim="800000"/>
                </a:ln>
                <a:solidFill>
                  <a:srgbClr val="C00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u</a:t>
            </a:r>
            <a:r>
              <a:rPr kumimoji="0" lang="en-US" sz="4420" b="1" i="0" u="none" strike="noStrike" kern="1200" cap="none" spc="0" normalizeH="0" baseline="0" noProof="0"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d</a:t>
            </a: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i</a:t>
            </a:r>
            <a:r>
              <a:rPr kumimoji="0" lang="en-US" sz="4420" b="1" i="0" u="none" strike="noStrike" kern="1200" cap="none" spc="0" normalizeH="0" baseline="0" noProof="0" dirty="0">
                <a:ln w="17780" cmpd="sng">
                  <a:solidFill>
                    <a:srgbClr val="FFFF00"/>
                  </a:solidFill>
                  <a:prstDash val="solid"/>
                  <a:miter lim="800000"/>
                </a:ln>
                <a:solidFill>
                  <a:srgbClr val="FFFF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c</a:t>
            </a:r>
            <a:r>
              <a:rPr kumimoji="0" lang="en-US" sz="4420" b="1" i="0" u="none" strike="noStrike" kern="1200" cap="none" spc="0" normalizeH="0" baseline="0" noProof="0"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uLnTx/>
                <a:uFillTx/>
                <a:latin typeface="Calibri" panose="020F0502020204030204" pitchFamily="34" charset="0"/>
                <a:ea typeface="+mj-ea"/>
                <a:cs typeface="+mj-cs"/>
              </a:rPr>
              <a:t>e</a:t>
            </a:r>
          </a:p>
        </p:txBody>
      </p:sp>
    </p:spTree>
    <p:extLst>
      <p:ext uri="{BB962C8B-B14F-4D97-AF65-F5344CB8AC3E}">
        <p14:creationId xmlns:p14="http://schemas.microsoft.com/office/powerpoint/2010/main" val="327106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stCondLst>
                                            <p:cond delay="0"/>
                                          </p:stCondLst>
                                        </p:cTn>
                                        <p:tgtEl>
                                          <p:spTgt spid="3"/>
                                        </p:tgtEl>
                                      </p:cBhvr>
                                    </p:animEffect>
                                    <p:anim to="" calcmode="lin" valueType="num">
                                      <p:cBhvr>
                                        <p:cTn id="1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750B34-5145-4003-94C1-4CE77F5D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07153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F8DC1-AD02-4151-A3C1-69CCC9C5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06476" cy="6764055"/>
          </a:xfrm>
          <a:prstGeom prst="rect">
            <a:avLst/>
          </a:prstGeom>
        </p:spPr>
      </p:pic>
    </p:spTree>
    <p:extLst>
      <p:ext uri="{BB962C8B-B14F-4D97-AF65-F5344CB8AC3E}">
        <p14:creationId xmlns:p14="http://schemas.microsoft.com/office/powerpoint/2010/main" val="8869636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DECB8-42CD-4A0D-B230-8770E700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12192000" cy="6858000"/>
          </a:xfrm>
          <a:prstGeom prst="rect">
            <a:avLst/>
          </a:prstGeom>
        </p:spPr>
      </p:pic>
    </p:spTree>
    <p:extLst>
      <p:ext uri="{BB962C8B-B14F-4D97-AF65-F5344CB8AC3E}">
        <p14:creationId xmlns:p14="http://schemas.microsoft.com/office/powerpoint/2010/main" val="149973271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072F6-B1D4-451B-8E23-31BD6BA1B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944298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C1A24-7464-492B-B929-2C43E1A5402A}"/>
              </a:ext>
            </a:extLst>
          </p:cNvPr>
          <p:cNvPicPr>
            <a:picLocks noChangeAspect="1"/>
          </p:cNvPicPr>
          <p:nvPr/>
        </p:nvPicPr>
        <p:blipFill rotWithShape="1">
          <a:blip r:embed="rId2">
            <a:extLst>
              <a:ext uri="{28A0092B-C50C-407E-A947-70E740481C1C}">
                <a14:useLocalDpi xmlns:a14="http://schemas.microsoft.com/office/drawing/2010/main" val="0"/>
              </a:ext>
            </a:extLst>
          </a:blip>
          <a:srcRect l="12051"/>
          <a:stretch/>
        </p:blipFill>
        <p:spPr>
          <a:xfrm>
            <a:off x="0" y="0"/>
            <a:ext cx="9144000" cy="6858000"/>
          </a:xfrm>
          <a:prstGeom prst="rect">
            <a:avLst/>
          </a:prstGeom>
        </p:spPr>
      </p:pic>
      <p:pic>
        <p:nvPicPr>
          <p:cNvPr id="3" name="Picture 1">
            <a:extLst>
              <a:ext uri="{FF2B5EF4-FFF2-40B4-BE49-F238E27FC236}">
                <a16:creationId xmlns:a16="http://schemas.microsoft.com/office/drawing/2014/main" id="{3E11F72E-6E13-421C-9BA8-F53E361F0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0308"/>
            <a:ext cx="9144000" cy="3907692"/>
          </a:xfrm>
          <a:prstGeom prst="rect">
            <a:avLst/>
          </a:prstGeom>
        </p:spPr>
      </p:pic>
      <p:pic>
        <p:nvPicPr>
          <p:cNvPr id="4" name="Picture 1">
            <a:extLst>
              <a:ext uri="{FF2B5EF4-FFF2-40B4-BE49-F238E27FC236}">
                <a16:creationId xmlns:a16="http://schemas.microsoft.com/office/drawing/2014/main" id="{A0B8C33A-0303-46D0-9B2A-A039114649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2C64AEE4-ADC1-4AAA-9E65-1B685BFAC8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78" r="5169"/>
          <a:stretch/>
        </p:blipFill>
        <p:spPr>
          <a:xfrm>
            <a:off x="0" y="-1"/>
            <a:ext cx="9144000" cy="6858001"/>
          </a:xfrm>
          <a:prstGeom prst="rect">
            <a:avLst/>
          </a:prstGeom>
        </p:spPr>
      </p:pic>
      <p:pic>
        <p:nvPicPr>
          <p:cNvPr id="6" name="Picture 2">
            <a:extLst>
              <a:ext uri="{FF2B5EF4-FFF2-40B4-BE49-F238E27FC236}">
                <a16:creationId xmlns:a16="http://schemas.microsoft.com/office/drawing/2014/main" id="{1A31BD8B-16D6-4DD7-A0EF-5B452D1F2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7" name="Picture 1">
            <a:extLst>
              <a:ext uri="{FF2B5EF4-FFF2-40B4-BE49-F238E27FC236}">
                <a16:creationId xmlns:a16="http://schemas.microsoft.com/office/drawing/2014/main" id="{F56372F9-64B1-4248-A934-CE5028A77E54}"/>
              </a:ext>
            </a:extLst>
          </p:cNvPr>
          <p:cNvPicPr>
            <a:picLocks noChangeAspect="1"/>
          </p:cNvPicPr>
          <p:nvPr/>
        </p:nvPicPr>
        <p:blipFill rotWithShape="1">
          <a:blip r:embed="rId7">
            <a:extLst>
              <a:ext uri="{28A0092B-C50C-407E-A947-70E740481C1C}">
                <a14:useLocalDpi xmlns:a14="http://schemas.microsoft.com/office/drawing/2010/main" val="0"/>
              </a:ext>
            </a:extLst>
          </a:blip>
          <a:srcRect l="27534" b="5603"/>
          <a:stretch/>
        </p:blipFill>
        <p:spPr>
          <a:xfrm>
            <a:off x="0" y="0"/>
            <a:ext cx="9144000" cy="6858000"/>
          </a:xfrm>
          <a:prstGeom prst="rect">
            <a:avLst/>
          </a:prstGeom>
        </p:spPr>
      </p:pic>
      <p:pic>
        <p:nvPicPr>
          <p:cNvPr id="10" name="Picture 3">
            <a:extLst>
              <a:ext uri="{FF2B5EF4-FFF2-40B4-BE49-F238E27FC236}">
                <a16:creationId xmlns:a16="http://schemas.microsoft.com/office/drawing/2014/main" id="{ACB0E3D9-4475-499D-94EA-815CD3A4D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011" y="1078173"/>
            <a:ext cx="8642924" cy="4960961"/>
          </a:xfrm>
          <a:prstGeom prst="rect">
            <a:avLst/>
          </a:prstGeom>
        </p:spPr>
      </p:pic>
      <p:pic>
        <p:nvPicPr>
          <p:cNvPr id="8" name="Picture 2">
            <a:extLst>
              <a:ext uri="{FF2B5EF4-FFF2-40B4-BE49-F238E27FC236}">
                <a16:creationId xmlns:a16="http://schemas.microsoft.com/office/drawing/2014/main" id="{E68A6671-4D10-4F28-8EFB-033CCA3B83F8}"/>
              </a:ext>
            </a:extLst>
          </p:cNvPr>
          <p:cNvPicPr>
            <a:picLocks noChangeAspect="1"/>
          </p:cNvPicPr>
          <p:nvPr/>
        </p:nvPicPr>
        <p:blipFill rotWithShape="1">
          <a:blip r:embed="rId9">
            <a:extLst>
              <a:ext uri="{28A0092B-C50C-407E-A947-70E740481C1C}">
                <a14:useLocalDpi xmlns:a14="http://schemas.microsoft.com/office/drawing/2010/main" val="0"/>
              </a:ext>
            </a:extLst>
          </a:blip>
          <a:srcRect l="7657" r="4455"/>
          <a:stretch/>
        </p:blipFill>
        <p:spPr>
          <a:xfrm>
            <a:off x="-1" y="0"/>
            <a:ext cx="9144001" cy="6858000"/>
          </a:xfrm>
          <a:prstGeom prst="rect">
            <a:avLst/>
          </a:prstGeom>
        </p:spPr>
      </p:pic>
      <p:pic>
        <p:nvPicPr>
          <p:cNvPr id="9" name="Picture 4">
            <a:extLst>
              <a:ext uri="{FF2B5EF4-FFF2-40B4-BE49-F238E27FC236}">
                <a16:creationId xmlns:a16="http://schemas.microsoft.com/office/drawing/2014/main" id="{799FB2D8-D732-44A2-9E2B-9B997DE597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5E973718-5D20-400F-B4B5-CA411D9802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
            <a:extLst>
              <a:ext uri="{FF2B5EF4-FFF2-40B4-BE49-F238E27FC236}">
                <a16:creationId xmlns:a16="http://schemas.microsoft.com/office/drawing/2014/main" id="{D7F0B902-8036-4472-8992-6F07021200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0206476" cy="6764055"/>
          </a:xfrm>
          <a:prstGeom prst="rect">
            <a:avLst/>
          </a:prstGeom>
        </p:spPr>
      </p:pic>
      <p:pic>
        <p:nvPicPr>
          <p:cNvPr id="13" name="Picture 2">
            <a:extLst>
              <a:ext uri="{FF2B5EF4-FFF2-40B4-BE49-F238E27FC236}">
                <a16:creationId xmlns:a16="http://schemas.microsoft.com/office/drawing/2014/main" id="{4D638E3A-0FC2-4349-B27A-158C9B4889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8000" y="0"/>
            <a:ext cx="12192000" cy="6858000"/>
          </a:xfrm>
          <a:prstGeom prst="rect">
            <a:avLst/>
          </a:prstGeom>
        </p:spPr>
      </p:pic>
      <p:pic>
        <p:nvPicPr>
          <p:cNvPr id="14" name="Picture 2">
            <a:extLst>
              <a:ext uri="{FF2B5EF4-FFF2-40B4-BE49-F238E27FC236}">
                <a16:creationId xmlns:a16="http://schemas.microsoft.com/office/drawing/2014/main" id="{9583F551-4F95-4E1B-9D0F-C8D724BC3B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15" name="Picture 1">
            <a:extLst>
              <a:ext uri="{FF2B5EF4-FFF2-40B4-BE49-F238E27FC236}">
                <a16:creationId xmlns:a16="http://schemas.microsoft.com/office/drawing/2014/main" id="{9B8CF9A8-AFE5-42CD-8727-0BD7D127A2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073585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CBEE158-E6AD-436D-9733-5B6F947361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51"/>
          <a:stretch/>
        </p:blipFill>
        <p:spPr>
          <a:xfrm>
            <a:off x="6887570" y="0"/>
            <a:ext cx="2256429" cy="1719617"/>
          </a:xfrm>
          <a:prstGeom prst="rect">
            <a:avLst/>
          </a:prstGeom>
        </p:spPr>
      </p:pic>
      <p:pic>
        <p:nvPicPr>
          <p:cNvPr id="3" name="Picture 1">
            <a:extLst>
              <a:ext uri="{FF2B5EF4-FFF2-40B4-BE49-F238E27FC236}">
                <a16:creationId xmlns:a16="http://schemas.microsoft.com/office/drawing/2014/main" id="{C6E308BE-1D4B-4570-9C92-1F146DED2F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62" r="17583"/>
          <a:stretch/>
        </p:blipFill>
        <p:spPr>
          <a:xfrm>
            <a:off x="4367286" y="0"/>
            <a:ext cx="2524834" cy="1719618"/>
          </a:xfrm>
          <a:prstGeom prst="rect">
            <a:avLst/>
          </a:prstGeom>
        </p:spPr>
      </p:pic>
      <p:pic>
        <p:nvPicPr>
          <p:cNvPr id="4" name="Picture 1">
            <a:extLst>
              <a:ext uri="{FF2B5EF4-FFF2-40B4-BE49-F238E27FC236}">
                <a16:creationId xmlns:a16="http://schemas.microsoft.com/office/drawing/2014/main" id="{0D876943-2F61-46BF-8675-9AB46FCA9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2115403" cy="1719618"/>
          </a:xfrm>
          <a:prstGeom prst="rect">
            <a:avLst/>
          </a:prstGeom>
        </p:spPr>
      </p:pic>
      <p:pic>
        <p:nvPicPr>
          <p:cNvPr id="5" name="Picture 4">
            <a:extLst>
              <a:ext uri="{FF2B5EF4-FFF2-40B4-BE49-F238E27FC236}">
                <a16:creationId xmlns:a16="http://schemas.microsoft.com/office/drawing/2014/main" id="{E8FE4FBC-E04C-47F1-8FAE-39682B8A0D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78" r="5169"/>
          <a:stretch/>
        </p:blipFill>
        <p:spPr>
          <a:xfrm>
            <a:off x="2119952" y="0"/>
            <a:ext cx="2292824" cy="1719618"/>
          </a:xfrm>
          <a:prstGeom prst="rect">
            <a:avLst/>
          </a:prstGeom>
        </p:spPr>
      </p:pic>
      <p:pic>
        <p:nvPicPr>
          <p:cNvPr id="6" name="Picture 2">
            <a:extLst>
              <a:ext uri="{FF2B5EF4-FFF2-40B4-BE49-F238E27FC236}">
                <a16:creationId xmlns:a16="http://schemas.microsoft.com/office/drawing/2014/main" id="{5C5C5036-8325-46FE-8F83-96279859D4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9678" y="1719616"/>
            <a:ext cx="2911526" cy="2183644"/>
          </a:xfrm>
          <a:prstGeom prst="rect">
            <a:avLst/>
          </a:prstGeom>
        </p:spPr>
      </p:pic>
      <p:pic>
        <p:nvPicPr>
          <p:cNvPr id="7" name="Picture 1">
            <a:extLst>
              <a:ext uri="{FF2B5EF4-FFF2-40B4-BE49-F238E27FC236}">
                <a16:creationId xmlns:a16="http://schemas.microsoft.com/office/drawing/2014/main" id="{86076E1F-F550-4A61-AB7B-529801FE54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534" b="5603"/>
          <a:stretch/>
        </p:blipFill>
        <p:spPr>
          <a:xfrm>
            <a:off x="0" y="1705969"/>
            <a:ext cx="2911525" cy="2183644"/>
          </a:xfrm>
          <a:prstGeom prst="rect">
            <a:avLst/>
          </a:prstGeom>
        </p:spPr>
      </p:pic>
      <p:pic>
        <p:nvPicPr>
          <p:cNvPr id="10" name="Picture 3">
            <a:extLst>
              <a:ext uri="{FF2B5EF4-FFF2-40B4-BE49-F238E27FC236}">
                <a16:creationId xmlns:a16="http://schemas.microsoft.com/office/drawing/2014/main" id="{403EA43E-CE11-45D8-B094-BEE68D5D01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6651" y="1719617"/>
            <a:ext cx="3357350" cy="2183643"/>
          </a:xfrm>
          <a:prstGeom prst="rect">
            <a:avLst/>
          </a:prstGeom>
        </p:spPr>
      </p:pic>
      <p:pic>
        <p:nvPicPr>
          <p:cNvPr id="8" name="Picture 2">
            <a:extLst>
              <a:ext uri="{FF2B5EF4-FFF2-40B4-BE49-F238E27FC236}">
                <a16:creationId xmlns:a16="http://schemas.microsoft.com/office/drawing/2014/main" id="{2A4CAE88-0943-4E2B-8D01-C8122C3EEC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57" r="4455"/>
          <a:stretch/>
        </p:blipFill>
        <p:spPr>
          <a:xfrm>
            <a:off x="0" y="3889612"/>
            <a:ext cx="3957851" cy="2968388"/>
          </a:xfrm>
          <a:prstGeom prst="rect">
            <a:avLst/>
          </a:prstGeom>
        </p:spPr>
      </p:pic>
      <p:pic>
        <p:nvPicPr>
          <p:cNvPr id="9" name="Picture 4">
            <a:extLst>
              <a:ext uri="{FF2B5EF4-FFF2-40B4-BE49-F238E27FC236}">
                <a16:creationId xmlns:a16="http://schemas.microsoft.com/office/drawing/2014/main" id="{42C02C01-6B63-4E33-A77D-26F91F6B45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5146" y="3920318"/>
            <a:ext cx="1924336" cy="1443252"/>
          </a:xfrm>
          <a:prstGeom prst="rect">
            <a:avLst/>
          </a:prstGeom>
        </p:spPr>
      </p:pic>
      <p:pic>
        <p:nvPicPr>
          <p:cNvPr id="11" name="Picture 2">
            <a:extLst>
              <a:ext uri="{FF2B5EF4-FFF2-40B4-BE49-F238E27FC236}">
                <a16:creationId xmlns:a16="http://schemas.microsoft.com/office/drawing/2014/main" id="{EB996C7A-F07F-475D-B923-6E80D37B5D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44204" y="5377218"/>
            <a:ext cx="1974376" cy="1480782"/>
          </a:xfrm>
          <a:prstGeom prst="rect">
            <a:avLst/>
          </a:prstGeom>
        </p:spPr>
      </p:pic>
      <p:pic>
        <p:nvPicPr>
          <p:cNvPr id="12" name="Picture 1">
            <a:extLst>
              <a:ext uri="{FF2B5EF4-FFF2-40B4-BE49-F238E27FC236}">
                <a16:creationId xmlns:a16="http://schemas.microsoft.com/office/drawing/2014/main" id="{FBF60069-9F44-4730-914D-B0531722DD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09481" y="5322627"/>
            <a:ext cx="1542197" cy="1535373"/>
          </a:xfrm>
          <a:prstGeom prst="rect">
            <a:avLst/>
          </a:prstGeom>
        </p:spPr>
      </p:pic>
      <p:pic>
        <p:nvPicPr>
          <p:cNvPr id="13" name="Picture 2">
            <a:extLst>
              <a:ext uri="{FF2B5EF4-FFF2-40B4-BE49-F238E27FC236}">
                <a16:creationId xmlns:a16="http://schemas.microsoft.com/office/drawing/2014/main" id="{2146D385-446D-4B2D-826B-56149613A8F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95833" y="3900948"/>
            <a:ext cx="1514901" cy="1428502"/>
          </a:xfrm>
          <a:prstGeom prst="rect">
            <a:avLst/>
          </a:prstGeom>
        </p:spPr>
      </p:pic>
      <p:pic>
        <p:nvPicPr>
          <p:cNvPr id="14" name="Picture 2">
            <a:extLst>
              <a:ext uri="{FF2B5EF4-FFF2-40B4-BE49-F238E27FC236}">
                <a16:creationId xmlns:a16="http://schemas.microsoft.com/office/drawing/2014/main" id="{4D9AE04E-668B-46E8-BE5F-6C33D99A471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10733" y="3900985"/>
            <a:ext cx="1733267" cy="1435289"/>
          </a:xfrm>
          <a:prstGeom prst="rect">
            <a:avLst/>
          </a:prstGeom>
        </p:spPr>
      </p:pic>
      <p:pic>
        <p:nvPicPr>
          <p:cNvPr id="15" name="Picture 1">
            <a:extLst>
              <a:ext uri="{FF2B5EF4-FFF2-40B4-BE49-F238E27FC236}">
                <a16:creationId xmlns:a16="http://schemas.microsoft.com/office/drawing/2014/main" id="{5A74F4A7-80AF-4F49-8A33-E9876D74731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38030" y="5334000"/>
            <a:ext cx="1705970" cy="1524000"/>
          </a:xfrm>
          <a:prstGeom prst="rect">
            <a:avLst/>
          </a:prstGeom>
        </p:spPr>
      </p:pic>
    </p:spTree>
    <p:extLst>
      <p:ext uri="{BB962C8B-B14F-4D97-AF65-F5344CB8AC3E}">
        <p14:creationId xmlns:p14="http://schemas.microsoft.com/office/powerpoint/2010/main" val="1644580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Promises are often made from over inflated egos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misconception that only a few hold hatful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Hypocrites pray one day then curse the next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Knowledge without understanding blurs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American ideals build from duty to God &amp; His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Faithful separate from public service is destructive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adequate education oblivion looms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What unites a people is tight bonded families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History contains the wealth of basic truisms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Contempt for those capable drives jealous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Bitter hearts die alone void of welcoming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Obsessive arguing over truth leaves just empty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builds heaven’s ladder while hate carves a pit</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36213">
            <a:off x="667482" y="1172355"/>
            <a:ext cx="7656636" cy="424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Disgust can      kill the heart      of a servant</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22222E-6 3.7037E-6 L 0.05695 0.43009 " pathEditMode="relative" rAng="0" ptsTypes="AA">
                                      <p:cBhvr>
                                        <p:cTn id="189" dur="1750" fill="hold"/>
                                        <p:tgtEl>
                                          <p:spTgt spid="4">
                                            <p:txEl>
                                              <p:pRg st="0" end="0"/>
                                            </p:txEl>
                                          </p:spTgt>
                                        </p:tgtEl>
                                        <p:attrNameLst>
                                          <p:attrName>ppt_x</p:attrName>
                                          <p:attrName>ppt_y</p:attrName>
                                        </p:attrNameLst>
                                      </p:cBhvr>
                                      <p:rCtr x="2847" y="21505"/>
                                    </p:animMotion>
                                  </p:childTnLst>
                                </p:cTn>
                              </p:par>
                              <p:par>
                                <p:cTn id="190" presetID="0" presetClass="path" presetSubtype="0" accel="50000" decel="50000" fill="hold" nodeType="withEffect">
                                  <p:stCondLst>
                                    <p:cond delay="0"/>
                                  </p:stCondLst>
                                  <p:childTnLst>
                                    <p:animMotion origin="layout" path="M -3.61111E-6 -2.96296E-6 L 0.0415 0.36343 " pathEditMode="relative" rAng="0" ptsTypes="AA">
                                      <p:cBhvr>
                                        <p:cTn id="191" dur="1750" fill="hold"/>
                                        <p:tgtEl>
                                          <p:spTgt spid="4">
                                            <p:txEl>
                                              <p:pRg st="1" end="1"/>
                                            </p:txEl>
                                          </p:spTgt>
                                        </p:tgtEl>
                                        <p:attrNameLst>
                                          <p:attrName>ppt_x</p:attrName>
                                          <p:attrName>ppt_y</p:attrName>
                                        </p:attrNameLst>
                                      </p:cBhvr>
                                      <p:rCtr x="2066" y="18171"/>
                                    </p:animMotion>
                                  </p:childTnLst>
                                </p:cTn>
                              </p:par>
                              <p:par>
                                <p:cTn id="192" presetID="0" presetClass="path" presetSubtype="0" accel="50000" decel="50000" fill="hold" nodeType="withEffect">
                                  <p:stCondLst>
                                    <p:cond delay="0"/>
                                  </p:stCondLst>
                                  <p:childTnLst>
                                    <p:animMotion origin="layout" path="M 4.44444E-6 0.00023 L 0.09861 0.29005 " pathEditMode="relative" rAng="0" ptsTypes="AA">
                                      <p:cBhvr>
                                        <p:cTn id="193" dur="1750" fill="hold"/>
                                        <p:tgtEl>
                                          <p:spTgt spid="4">
                                            <p:txEl>
                                              <p:pRg st="2" end="2"/>
                                            </p:txEl>
                                          </p:spTgt>
                                        </p:tgtEl>
                                        <p:attrNameLst>
                                          <p:attrName>ppt_x</p:attrName>
                                          <p:attrName>ppt_y</p:attrName>
                                        </p:attrNameLst>
                                      </p:cBhvr>
                                      <p:rCtr x="4931" y="14491"/>
                                    </p:animMotion>
                                  </p:childTnLst>
                                </p:cTn>
                              </p:par>
                              <p:par>
                                <p:cTn id="194" presetID="0" presetClass="path" presetSubtype="0" accel="50000" decel="50000" fill="hold" nodeType="withEffect">
                                  <p:stCondLst>
                                    <p:cond delay="0"/>
                                  </p:stCondLst>
                                  <p:childTnLst>
                                    <p:animMotion origin="layout" path="M 2.22222E-6 0.00023 L 0.08264 0.21667 " pathEditMode="relative" rAng="0" ptsTypes="AA">
                                      <p:cBhvr>
                                        <p:cTn id="195" dur="1750" fill="hold"/>
                                        <p:tgtEl>
                                          <p:spTgt spid="4">
                                            <p:txEl>
                                              <p:pRg st="3" end="3"/>
                                            </p:txEl>
                                          </p:spTgt>
                                        </p:tgtEl>
                                        <p:attrNameLst>
                                          <p:attrName>ppt_x</p:attrName>
                                          <p:attrName>ppt_y</p:attrName>
                                        </p:attrNameLst>
                                      </p:cBhvr>
                                      <p:rCtr x="4132" y="10810"/>
                                    </p:animMotion>
                                  </p:childTnLst>
                                </p:cTn>
                              </p:par>
                              <p:par>
                                <p:cTn id="196" presetID="0" presetClass="path" presetSubtype="0" accel="50000" decel="50000" fill="hold" nodeType="withEffect">
                                  <p:stCondLst>
                                    <p:cond delay="0"/>
                                  </p:stCondLst>
                                  <p:childTnLst>
                                    <p:animMotion origin="layout" path="M 4.16667E-6 0.00093 L 0.03802 0.14352 " pathEditMode="relative" rAng="0" ptsTypes="AA">
                                      <p:cBhvr>
                                        <p:cTn id="197" dur="1750" fill="hold"/>
                                        <p:tgtEl>
                                          <p:spTgt spid="4">
                                            <p:txEl>
                                              <p:pRg st="4" end="4"/>
                                            </p:txEl>
                                          </p:spTgt>
                                        </p:tgtEl>
                                        <p:attrNameLst>
                                          <p:attrName>ppt_x</p:attrName>
                                          <p:attrName>ppt_y</p:attrName>
                                        </p:attrNameLst>
                                      </p:cBhvr>
                                      <p:rCtr x="1892" y="7130"/>
                                    </p:animMotion>
                                  </p:childTnLst>
                                </p:cTn>
                              </p:par>
                              <p:par>
                                <p:cTn id="198" presetID="0" presetClass="path" presetSubtype="0" accel="50000" decel="50000" fill="hold" nodeType="withEffect">
                                  <p:stCondLst>
                                    <p:cond delay="0"/>
                                  </p:stCondLst>
                                  <p:childTnLst>
                                    <p:animMotion origin="layout" path="M 5E-6 0.00069 L 0.0448 0.07014 " pathEditMode="relative" rAng="0" ptsTypes="AA">
                                      <p:cBhvr>
                                        <p:cTn id="199" dur="1750" fill="hold"/>
                                        <p:tgtEl>
                                          <p:spTgt spid="4">
                                            <p:txEl>
                                              <p:pRg st="5" end="5"/>
                                            </p:txEl>
                                          </p:spTgt>
                                        </p:tgtEl>
                                        <p:attrNameLst>
                                          <p:attrName>ppt_x</p:attrName>
                                          <p:attrName>ppt_y</p:attrName>
                                        </p:attrNameLst>
                                      </p:cBhvr>
                                      <p:rCtr x="2240" y="3472"/>
                                    </p:animMotion>
                                  </p:childTnLst>
                                </p:cTn>
                              </p:par>
                              <p:par>
                                <p:cTn id="200" presetID="0" presetClass="path" presetSubtype="0" accel="50000" decel="50000" fill="hold" nodeType="withEffect">
                                  <p:stCondLst>
                                    <p:cond delay="0"/>
                                  </p:stCondLst>
                                  <p:childTnLst>
                                    <p:animMotion origin="layout" path="M 4.72222E-6 0.00046 L 0.0967 -0.00324 " pathEditMode="relative" rAng="0" ptsTypes="AA">
                                      <p:cBhvr>
                                        <p:cTn id="201" dur="1750" fill="hold"/>
                                        <p:tgtEl>
                                          <p:spTgt spid="4">
                                            <p:txEl>
                                              <p:pRg st="6" end="6"/>
                                            </p:txEl>
                                          </p:spTgt>
                                        </p:tgtEl>
                                        <p:attrNameLst>
                                          <p:attrName>ppt_x</p:attrName>
                                          <p:attrName>ppt_y</p:attrName>
                                        </p:attrNameLst>
                                      </p:cBhvr>
                                      <p:rCtr x="4826" y="-185"/>
                                    </p:animMotion>
                                  </p:childTnLst>
                                </p:cTn>
                              </p:par>
                              <p:par>
                                <p:cTn id="202" presetID="0" presetClass="path" presetSubtype="0" accel="50000" decel="50000" fill="hold" nodeType="withEffect">
                                  <p:stCondLst>
                                    <p:cond delay="0"/>
                                  </p:stCondLst>
                                  <p:childTnLst>
                                    <p:animMotion origin="layout" path="M 2.5E-6 0.00046 L 0.08698 -0.07662 " pathEditMode="relative" rAng="0" ptsTypes="AA">
                                      <p:cBhvr>
                                        <p:cTn id="203" dur="1750" fill="hold"/>
                                        <p:tgtEl>
                                          <p:spTgt spid="4">
                                            <p:txEl>
                                              <p:pRg st="7" end="7"/>
                                            </p:txEl>
                                          </p:spTgt>
                                        </p:tgtEl>
                                        <p:attrNameLst>
                                          <p:attrName>ppt_x</p:attrName>
                                          <p:attrName>ppt_y</p:attrName>
                                        </p:attrNameLst>
                                      </p:cBhvr>
                                      <p:rCtr x="4340" y="-3866"/>
                                    </p:animMotion>
                                  </p:childTnLst>
                                </p:cTn>
                              </p:par>
                              <p:par>
                                <p:cTn id="204" presetID="0" presetClass="path" presetSubtype="0" accel="50000" decel="50000" fill="hold" nodeType="withEffect">
                                  <p:stCondLst>
                                    <p:cond delay="0"/>
                                  </p:stCondLst>
                                  <p:childTnLst>
                                    <p:animMotion origin="layout" path="M 2.22222E-6 0.00092 L 0.10139 -0.15 " pathEditMode="relative" rAng="0" ptsTypes="AA">
                                      <p:cBhvr>
                                        <p:cTn id="205" dur="1750" fill="hold"/>
                                        <p:tgtEl>
                                          <p:spTgt spid="4">
                                            <p:txEl>
                                              <p:pRg st="8" end="8"/>
                                            </p:txEl>
                                          </p:spTgt>
                                        </p:tgtEl>
                                        <p:attrNameLst>
                                          <p:attrName>ppt_x</p:attrName>
                                          <p:attrName>ppt_y</p:attrName>
                                        </p:attrNameLst>
                                      </p:cBhvr>
                                      <p:rCtr x="5069" y="-7546"/>
                                    </p:animMotion>
                                  </p:childTnLst>
                                </p:cTn>
                              </p:par>
                              <p:par>
                                <p:cTn id="206" presetID="0" presetClass="path" presetSubtype="0" accel="50000" decel="50000" fill="hold" nodeType="withEffect">
                                  <p:stCondLst>
                                    <p:cond delay="0"/>
                                  </p:stCondLst>
                                  <p:childTnLst>
                                    <p:animMotion origin="layout" path="M -1.94444E-6 0.00046 L 0.05504 -0.22315 " pathEditMode="relative" rAng="0" ptsTypes="AA">
                                      <p:cBhvr>
                                        <p:cTn id="207" dur="1750" fill="hold"/>
                                        <p:tgtEl>
                                          <p:spTgt spid="4">
                                            <p:txEl>
                                              <p:pRg st="9" end="9"/>
                                            </p:txEl>
                                          </p:spTgt>
                                        </p:tgtEl>
                                        <p:attrNameLst>
                                          <p:attrName>ppt_x</p:attrName>
                                          <p:attrName>ppt_y</p:attrName>
                                        </p:attrNameLst>
                                      </p:cBhvr>
                                      <p:rCtr x="2743" y="-11181"/>
                                    </p:animMotion>
                                  </p:childTnLst>
                                </p:cTn>
                              </p:par>
                              <p:par>
                                <p:cTn id="208" presetID="0" presetClass="path" presetSubtype="0" accel="50000" decel="50000" fill="hold" nodeType="withEffect">
                                  <p:stCondLst>
                                    <p:cond delay="0"/>
                                  </p:stCondLst>
                                  <p:childTnLst>
                                    <p:animMotion origin="layout" path="M 1.66667E-6 0.00046 L 0.07396 -0.29653 " pathEditMode="relative" rAng="0" ptsTypes="AA">
                                      <p:cBhvr>
                                        <p:cTn id="209" dur="1750" fill="hold"/>
                                        <p:tgtEl>
                                          <p:spTgt spid="4">
                                            <p:txEl>
                                              <p:pRg st="10" end="10"/>
                                            </p:txEl>
                                          </p:spTgt>
                                        </p:tgtEl>
                                        <p:attrNameLst>
                                          <p:attrName>ppt_x</p:attrName>
                                          <p:attrName>ppt_y</p:attrName>
                                        </p:attrNameLst>
                                      </p:cBhvr>
                                      <p:rCtr x="3698" y="-14861"/>
                                    </p:animMotion>
                                  </p:childTnLst>
                                </p:cTn>
                              </p:par>
                              <p:par>
                                <p:cTn id="210" presetID="0" presetClass="path" presetSubtype="0" accel="50000" decel="50000" fill="hold" nodeType="withEffect">
                                  <p:stCondLst>
                                    <p:cond delay="0"/>
                                  </p:stCondLst>
                                  <p:childTnLst>
                                    <p:animMotion origin="layout" path="M 2.22222E-6 0.00069 L 0.02639 -0.36991 " pathEditMode="relative" rAng="0" ptsTypes="AA">
                                      <p:cBhvr>
                                        <p:cTn id="211" dur="1750" fill="hold"/>
                                        <p:tgtEl>
                                          <p:spTgt spid="4">
                                            <p:txEl>
                                              <p:pRg st="11" end="11"/>
                                            </p:txEl>
                                          </p:spTgt>
                                        </p:tgtEl>
                                        <p:attrNameLst>
                                          <p:attrName>ppt_x</p:attrName>
                                          <p:attrName>ppt_y</p:attrName>
                                        </p:attrNameLst>
                                      </p:cBhvr>
                                      <p:rCtr x="1319" y="-18542"/>
                                    </p:animMotion>
                                  </p:childTnLst>
                                </p:cTn>
                              </p:par>
                              <p:par>
                                <p:cTn id="212" presetID="0" presetClass="path" presetSubtype="0" accel="50000" decel="50000" fill="hold" nodeType="withEffect">
                                  <p:stCondLst>
                                    <p:cond delay="0"/>
                                  </p:stCondLst>
                                  <p:childTnLst>
                                    <p:animMotion origin="layout" path="M 3.88889E-6 0.00069 L 0.03993 -0.44329 " pathEditMode="relative" rAng="0" ptsTypes="AA">
                                      <p:cBhvr>
                                        <p:cTn id="213" dur="1750" fill="hold"/>
                                        <p:tgtEl>
                                          <p:spTgt spid="4">
                                            <p:txEl>
                                              <p:pRg st="12" end="12"/>
                                            </p:txEl>
                                          </p:spTgt>
                                        </p:tgtEl>
                                        <p:attrNameLst>
                                          <p:attrName>ppt_x</p:attrName>
                                          <p:attrName>ppt_y</p:attrName>
                                        </p:attrNameLst>
                                      </p:cBhvr>
                                      <p:rCtr x="1997" y="-2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43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5288</TotalTime>
  <Words>3015</Words>
  <Application>Microsoft Office PowerPoint</Application>
  <PresentationFormat>On-screen Show (4:3)</PresentationFormat>
  <Paragraphs>218</Paragraphs>
  <Slides>98</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Balloon</vt:lpstr>
      <vt:lpstr>Calibri</vt:lpstr>
      <vt:lpstr>Franklin Gothic Demi</vt:lpstr>
      <vt:lpstr>Default Design</vt:lpstr>
      <vt:lpstr>PowerPoint Presentation</vt:lpstr>
      <vt:lpstr>PowerPoint Presentation</vt:lpstr>
      <vt:lpstr>PowerPoint Presentation</vt:lpstr>
      <vt:lpstr>“I am going to build the kind of nation that President Roosevelt hoped for, President Truman worked for, and President Kennedy died for.”</vt:lpstr>
      <vt:lpstr>“You might say that Lyndon Johnson is a cross between a Baptist preacher and a cowboy.”</vt:lpstr>
      <vt:lpstr>“John F. Kennedy was the       victim of the hate that was a part of our country. It is a disease that occupies the minds of the few but brings danger to the many.”</vt:lpstr>
      <vt:lpstr>"If the world hates you, you know that it hated Me before it hated you." — John 15:18</vt:lpstr>
      <vt:lpstr>The LORD is in His holy temple, The LORD'S throne is in heaven; His eyes behold, His eyelids test the sons of men. The LORD tests the righteous, But the wicked   and the one who loves violence His soul hates. — Psalms 11:4-5 </vt:lpstr>
      <vt:lpstr>“Justice requires us to remember that when any citizen denies his fellow, saying, 'His color is not mine,' or 'His beliefs are strange and different,' in that moment he betrays America, though his forebears created this nation.”</vt:lpstr>
      <vt:lpstr>“Emancipation was a proclamation, but not a fact.”</vt:lpstr>
      <vt:lpstr>“The law cannot save those who deny it but neither can the law serve any who do not use it. The history of injustice and inequality is a history of disuse of the law.”</vt:lpstr>
      <vt:lpstr>But the natural man does            not receive the things of the Spirit of God, for they are foolishness   to him; nor can he know them, because they are spiritually discerned. — 1st Corinthians 2:14 </vt:lpstr>
      <vt:lpstr>Therefore, to him who knows to do good and does not do it, to him it is sin. — James 4:17 </vt:lpstr>
      <vt:lpstr>“The men who have guided the destiny of the United States have found the strength for their tasks by going to their knees. This private unity of public men and their God is an enduring source of reassurance for the American people.” </vt:lpstr>
      <vt:lpstr>“Our society is illuminated by the spiritual insights of the Hebrew prophets. America   and Israel have a common love of human freedom, and they have a common faith in a democratic way of life. ... Most, if not all of you, have very deep ties with the land and with the people of Israel, as I do; for my Christian faith sprang from yours. The Bible stories are woven into my childhood memories as the gallant struggle of        modern Jews to be free of persecution            is also woven into our souls.”</vt:lpstr>
      <vt:lpstr>“In our home there was always prayer – aloud, proud and unapologetic.”</vt:lpstr>
      <vt:lpstr>“Greater love hath no man than to attend the Episcopal Church with his wife.”</vt:lpstr>
      <vt:lpstr>"Greater love has no one than this, than to lay down one's life for his friends." — John 15:13 </vt:lpstr>
      <vt:lpstr>“The noblest search is the search for excellence.”</vt:lpstr>
      <vt:lpstr>“Doing the right thing is not the problem. Knowing what the right thing is, that's the challenge.”</vt:lpstr>
      <vt:lpstr>“Above the pyramid on the great seal of the United States it says in Latin: "God has favored our undertaking." God will not favor everything that we do. It is rather our duty to divine His will.”</vt:lpstr>
      <vt:lpstr>“Art is a nation's most precious heritage; for it is in our works of art that we reveal to ourselves and to others the inner vision which guides us as a nation.     And where there is no vision,      the people perish.”</vt:lpstr>
      <vt:lpstr>Where there is no revelation,    the people cast off restraint; But happy is he who keeps the law.    — Proverbs 29:18  </vt:lpstr>
      <vt:lpstr>“I believe in the American tradition of separation of church and state which is expressed in the First Amendment to the Constitution. By my office - and by personal conviction - I am sworn to uphold that tradition.”</vt:lpstr>
      <vt:lpstr>“The separation of church and state is a source of strength, but the conscience of our nation does not call for separation between men of state and faith in the Supreme Being.”</vt:lpstr>
      <vt:lpstr>“We need to remember that the separation of church and state must never mean the separation of religious values from the lives of public servants. ... If we who serve free men today are to differ from the tyrants of this age, we must balance the powers in our hands with God in our hearts.”</vt:lpstr>
      <vt:lpstr>“This nation, this generation,  in this hour has man's first chance to build a Great Society, a place where the meaning     of man's life matches the   marvels of man's labor.”</vt:lpstr>
      <vt:lpstr>The sleep of a laboring man is sweet, Whether he eats little or much; But the abundance of the rich will not permit him to sleep. There is a severe evil which I have seen under the sun: Riches kept for their owner to his hurt.             — Ecclesiastes 5:12-13  </vt:lpstr>
      <vt:lpstr>“At the desk where I sit,                I have learned one great truth. The answer for all our national problems - the answer for all the problems of the world - come   to a single word. That word        is ‘education.’”</vt:lpstr>
      <vt:lpstr> Take firm hold of instruction, do not let go; Keep her, for she is your life. — Proverbs 4:13</vt:lpstr>
      <vt:lpstr>“Today, 8 million adult Americans, more than the entire population  of Michigan, have not finished 5 years of school. Nearly 20 million have not finished 8 years of school. Nearly 54 million - more than one-quarter of all America - have not even finished high school.”</vt:lpstr>
      <vt:lpstr>“'Human history, ' H.G. Wells once wrote, 'becomes more and more a race between education and catastrophe.' You and I cannot be indifferent to the outcome of that race. We care deeply about the winner. Because we do care so deeply about the winner, that is why we are all in the East Room of    the White House today.”</vt:lpstr>
      <vt:lpstr>Therefore my people have gone into captivity, Because they have no knowledge; Their honorable men are famished, And their multitude dried up with thirst.      — Isaiah 5:13  </vt:lpstr>
      <vt:lpstr>“This Congress did more to uplift education, more to attack disease in this country and around the world, and more to conquer poverty than any other session in all American history, and what more worthy achievements could any person want to have? For it was the Congress that was more true than any other Congress to Thomas Jefferson's belief that: 'The care of human life and happiness is the first and only legitimate objective of good Government.'”</vt:lpstr>
      <vt:lpstr>Beloved, I pray that you may prosper in all things and be in health, just as your soul prospers. — 3rd John 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family is the corner stone of our society. More than any other force it shapes the attitude, the hopes, the ambitions, and the values of the child. And when the family collapses it is the children that are usually damaged. When it happens on a massive scale the community itself is crippled.”</vt:lpstr>
      <vt:lpstr>He who finds a wife finds a good thing, And obtains favor from the LORD. — Proverbs 18:22</vt:lpstr>
      <vt:lpstr>God sets the solitary in families; He brings out those who are bound into prosperity; But the rebellious dwell in a dry land.      — Psalms 68:6  </vt:lpstr>
      <vt:lpstr> “This administration here and now declares unconditional war on poverty.”</vt:lpstr>
      <vt:lpstr>“I believe that the essence of government lies with unceasing concern for the welfare and dignity and decency and innate integrity of life for every individual. I don't like to say this and wish I didn't have to add these words to make it clear but I will regardless of color, creed, ancestry, sex or age.”</vt:lpstr>
      <vt:lpstr>“Nothing comes free. Nothing. Not even good, especially            not good.”</vt:lpstr>
      <vt:lpstr>“But if future generations are to remember us more with gratitude than with sorrow, we must achieve more than just the miracles of technology. We must also leave them a glimpse of the world as God really made it, not just as it looked when we got through with it.”</vt:lpstr>
      <vt:lpstr>“'All men are created equal’,  'government by consent  of the governed’,   'give me liberty or give me death’.   Well, those are not just clever words, or those are not just  empty theories.”</vt:lpstr>
      <vt:lpstr>          “In the years since then,         those four freedoms –     freedom of speech,     freedom of worship,    freedom from want, and        freedom from fear - have stood       as a summary of our aspirations     for the American Republic           and for the world.”</vt:lpstr>
      <vt:lpstr>“Free speech, free press,                             free religion, the right of free assembly, yes, the right of  petition ... well, they are                          still radical ideas.”</vt:lpstr>
      <vt:lpstr>Death and life are in the power of the tongue, And those who love it will eat its fruit. — Proverbs 18:21 </vt:lpstr>
      <vt:lpstr>So then, my beloved          brethren, let every man be  swift to hear,  slow to speak,  slow to wrath;  for the wrath of man does not produce the righteousness of God.               — James1:19-20 </vt:lpstr>
      <vt:lpstr>“I believe we can continue the Great Society while we fight in Vietnam.”</vt:lpstr>
      <vt:lpstr>“Boys, it is just like the Alamo. Somebody should have by God helped those Texans.   I'm going to Vietnam.”</vt:lpstr>
      <vt:lpstr>“If we quit Vietnam, tomorrow we'll be fighting in Hawaii,    and next week we'll have          to fight in San Francisco.”</vt:lpstr>
      <vt:lpstr>Receive one who is weak in the faith, but not to disputes over doubtful things. — Romans 14:1 </vt:lpstr>
      <vt:lpstr>“Every old man complains of the growing depravity of the world, of the petulance and insolence of the rising generation.     He recounts the decency and regularity      of former times, and celebrates the discipline and sobriety of the age in which his youth was passed; a happy age which is now no more to be expected, since confusion has broken in upon the world, and thrown down all the boundaries of civility and reverence.”</vt:lpstr>
      <vt:lpstr>Do not hasten in your spirit to be angry, For anger rests in the bosom of fools. Do not say, "Why were the former days better than these?" For you do not inquire wisely concerning this. — Ecclesiastes 7:9-10 </vt:lpstr>
      <vt:lpstr>“There is nothing that exasperates people more than a display of superior ability or brilliance in conversation. They seem pleased at the time, but their envy makes them curse the conversationalist in their heart.”</vt:lpstr>
      <vt:lpstr>Again, I saw that for all toil and every skillful work a man is envied by his neighbor. This also is vanity and grasping for the wind.               — Ecclesiastes 4:4  </vt:lpstr>
      <vt:lpstr>“Nothing is more despicable than the  old age of a passionate man. When        the vigor of youth fails him, and his amusements pall with frequent repetition, his occasional rage sinks by decay of strength into peevishness; that peevishness, for want of novelty and variety, becomes habitual; the world falls off from around him, and he is left, as Homer expresses it, to devour his own heart in solitude and contempt.”</vt:lpstr>
      <vt:lpstr>Pursue peace with all people, and holiness, without which no one will see the Lord: looking carefully lest anyone fall short of the grace of God; lest any root of bitterness springing up cause trouble, and by this many become defiled;                — Hebrews 12:14-15  </vt:lpstr>
      <vt:lpstr>“He that in the latter part of his life too strictly inquires what he has done, can very seldom receive from his own heart    such an account as will give    him satisfaction.”</vt:lpstr>
      <vt:lpstr>“Light at the end of the tunnel? We don't even have a tunnel;     we don't even know where           the tunnel is.”</vt:lpstr>
      <vt:lpstr>“Our most tragic error may have been our inability to establish a rapport and a confidence with the press and television with  the communication media.            I don't think the press has understood me.”</vt:lpstr>
      <vt:lpstr>“If one morning I walked on   top of the water across the Potomac River, the headline that afternoon would read: 'President Can't Swim.'”</vt:lpstr>
      <vt:lpstr>“Faith builds, cynicism destroys.”</vt:lpstr>
      <vt:lpstr>Help, LORD, for the godly man ceases! For the faithful disappear from among the sons of men. They speak idly everyone with his neighbor; With flattering lips and a double heart they speak. May the LORD cut off all flattering lips, And the tongue that speaks proud things, … — Psalms 12:1-3 </vt:lpstr>
      <vt:lpstr>“I'm tired. I'm tired of feeling rejected by the American people. I'm tired of waking up in the middle of the night worrying about the war.”</vt:lpstr>
      <vt:lpstr>“The last thing I wanted to do was to be a wartime President.”</vt:lpstr>
      <vt:lpstr>“What we won when all of our people united just must not now be lost in suspicion, distrust, selfishness, and politics among any of our people. Accordingly,       I shall not seek, and I will not accept, the nomination of my party for another term as         your President.”</vt:lpstr>
      <vt:lpstr>Where there is no counsel, the people fall; But in the multitude of counselors there is safety.       — Proverbs 11:14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430</cp:revision>
  <dcterms:created xsi:type="dcterms:W3CDTF">2014-04-12T23:55:49Z</dcterms:created>
  <dcterms:modified xsi:type="dcterms:W3CDTF">2020-01-06T01:05:30Z</dcterms:modified>
</cp:coreProperties>
</file>