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537" r:id="rId2"/>
    <p:sldId id="538" r:id="rId3"/>
    <p:sldId id="539" r:id="rId4"/>
    <p:sldId id="546" r:id="rId5"/>
    <p:sldId id="547" r:id="rId6"/>
    <p:sldId id="548" r:id="rId7"/>
    <p:sldId id="611" r:id="rId8"/>
    <p:sldId id="549" r:id="rId9"/>
    <p:sldId id="550" r:id="rId10"/>
    <p:sldId id="612" r:id="rId11"/>
    <p:sldId id="551" r:id="rId12"/>
    <p:sldId id="552" r:id="rId13"/>
    <p:sldId id="638" r:id="rId14"/>
    <p:sldId id="553" r:id="rId15"/>
    <p:sldId id="554" r:id="rId16"/>
    <p:sldId id="613" r:id="rId17"/>
    <p:sldId id="555" r:id="rId18"/>
    <p:sldId id="556" r:id="rId19"/>
    <p:sldId id="557" r:id="rId20"/>
    <p:sldId id="614" r:id="rId21"/>
    <p:sldId id="558" r:id="rId22"/>
    <p:sldId id="615" r:id="rId23"/>
    <p:sldId id="559" r:id="rId24"/>
    <p:sldId id="560" r:id="rId25"/>
    <p:sldId id="561" r:id="rId26"/>
    <p:sldId id="562" r:id="rId27"/>
    <p:sldId id="616" r:id="rId28"/>
    <p:sldId id="639" r:id="rId29"/>
    <p:sldId id="563" r:id="rId30"/>
    <p:sldId id="609" r:id="rId31"/>
    <p:sldId id="640" r:id="rId32"/>
    <p:sldId id="545" r:id="rId33"/>
    <p:sldId id="635" r:id="rId34"/>
    <p:sldId id="630" r:id="rId35"/>
    <p:sldId id="636" r:id="rId36"/>
    <p:sldId id="632" r:id="rId37"/>
    <p:sldId id="643" r:id="rId38"/>
    <p:sldId id="644" r:id="rId39"/>
    <p:sldId id="645" r:id="rId40"/>
    <p:sldId id="577" r:id="rId41"/>
    <p:sldId id="581" r:id="rId42"/>
    <p:sldId id="582" r:id="rId43"/>
    <p:sldId id="579" r:id="rId44"/>
    <p:sldId id="580" r:id="rId45"/>
    <p:sldId id="617" r:id="rId46"/>
    <p:sldId id="583" r:id="rId47"/>
    <p:sldId id="619" r:id="rId48"/>
    <p:sldId id="618" r:id="rId49"/>
    <p:sldId id="584" r:id="rId50"/>
    <p:sldId id="585" r:id="rId51"/>
    <p:sldId id="586" r:id="rId52"/>
    <p:sldId id="620" r:id="rId53"/>
    <p:sldId id="587" r:id="rId54"/>
    <p:sldId id="621" r:id="rId55"/>
    <p:sldId id="588" r:id="rId56"/>
    <p:sldId id="589" r:id="rId57"/>
    <p:sldId id="590" r:id="rId58"/>
    <p:sldId id="591" r:id="rId59"/>
    <p:sldId id="622" r:id="rId60"/>
    <p:sldId id="592" r:id="rId61"/>
    <p:sldId id="593" r:id="rId62"/>
    <p:sldId id="623" r:id="rId63"/>
    <p:sldId id="642" r:id="rId64"/>
    <p:sldId id="628" r:id="rId65"/>
    <p:sldId id="625" r:id="rId66"/>
    <p:sldId id="626" r:id="rId67"/>
    <p:sldId id="629" r:id="rId68"/>
    <p:sldId id="544" r:id="rId69"/>
    <p:sldId id="647" r:id="rId70"/>
    <p:sldId id="646" r:id="rId71"/>
    <p:sldId id="542" r:id="rId72"/>
    <p:sldId id="543" r:id="rId73"/>
    <p:sldId id="382"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10101"/>
    <a:srgbClr val="66FF33"/>
    <a:srgbClr val="E0E0E0"/>
    <a:srgbClr val="ECF3AB"/>
    <a:srgbClr val="0083E6"/>
    <a:srgbClr val="CCECFF"/>
    <a:srgbClr val="CC99FF"/>
    <a:srgbClr val="FDFDF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9" autoAdjust="0"/>
    <p:restoredTop sz="79832" autoAdjust="0"/>
  </p:normalViewPr>
  <p:slideViewPr>
    <p:cSldViewPr snapToGrid="0">
      <p:cViewPr varScale="1">
        <p:scale>
          <a:sx n="76" d="100"/>
          <a:sy n="76" d="100"/>
        </p:scale>
        <p:origin x="1890" y="90"/>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20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10/6/2019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92747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51993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64466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84233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29</a:t>
            </a:fld>
            <a:endParaRPr lang="en-US"/>
          </a:p>
        </p:txBody>
      </p:sp>
    </p:spTree>
    <p:extLst>
      <p:ext uri="{BB962C8B-B14F-4D97-AF65-F5344CB8AC3E}">
        <p14:creationId xmlns:p14="http://schemas.microsoft.com/office/powerpoint/2010/main" val="201677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30</a:t>
            </a:fld>
            <a:endParaRPr lang="en-US"/>
          </a:p>
        </p:txBody>
      </p:sp>
    </p:spTree>
    <p:extLst>
      <p:ext uri="{BB962C8B-B14F-4D97-AF65-F5344CB8AC3E}">
        <p14:creationId xmlns:p14="http://schemas.microsoft.com/office/powerpoint/2010/main" val="574388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78924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82561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1131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52902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45211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were Jehovah's witnesses</a:t>
            </a:r>
          </a:p>
          <a:p>
            <a:r>
              <a:rPr lang="en-US" dirty="0"/>
              <a:t>Baptized into the Presbyterian church Feb 1953, only president to do so.</a:t>
            </a:r>
          </a:p>
          <a:p>
            <a:r>
              <a:rPr lang="en-US" dirty="0"/>
              <a:t>Under God in pelage of allegiance</a:t>
            </a:r>
          </a:p>
          <a:p>
            <a:r>
              <a:rPr lang="en-US" dirty="0"/>
              <a:t>In God we trust on money.</a:t>
            </a:r>
          </a:p>
          <a:p>
            <a:endParaRPr lang="en-US" dirty="0"/>
          </a:p>
          <a:p>
            <a:r>
              <a:rPr lang="en-US" dirty="0"/>
              <a:t>Formed NASA in 1958</a:t>
            </a:r>
          </a:p>
          <a:p>
            <a:r>
              <a:rPr lang="en-US" dirty="0"/>
              <a:t>Had a stroke and heart attack while in office.</a:t>
            </a:r>
          </a:p>
        </p:txBody>
      </p:sp>
      <p:sp>
        <p:nvSpPr>
          <p:cNvPr id="4" name="Slide Number Placeholder 3"/>
          <p:cNvSpPr>
            <a:spLocks noGrp="1"/>
          </p:cNvSpPr>
          <p:nvPr>
            <p:ph type="sldNum" sz="quarter" idx="5"/>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1395781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51</a:t>
            </a:fld>
            <a:endParaRPr lang="en-US"/>
          </a:p>
        </p:txBody>
      </p:sp>
    </p:spTree>
    <p:extLst>
      <p:ext uri="{BB962C8B-B14F-4D97-AF65-F5344CB8AC3E}">
        <p14:creationId xmlns:p14="http://schemas.microsoft.com/office/powerpoint/2010/main" val="2925304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03167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66481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58</a:t>
            </a:fld>
            <a:endParaRPr lang="en-US"/>
          </a:p>
        </p:txBody>
      </p:sp>
    </p:spTree>
    <p:extLst>
      <p:ext uri="{BB962C8B-B14F-4D97-AF65-F5344CB8AC3E}">
        <p14:creationId xmlns:p14="http://schemas.microsoft.com/office/powerpoint/2010/main" val="1270224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80778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61</a:t>
            </a:fld>
            <a:endParaRPr lang="en-US"/>
          </a:p>
        </p:txBody>
      </p:sp>
    </p:spTree>
    <p:extLst>
      <p:ext uri="{BB962C8B-B14F-4D97-AF65-F5344CB8AC3E}">
        <p14:creationId xmlns:p14="http://schemas.microsoft.com/office/powerpoint/2010/main" val="1020086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62</a:t>
            </a:fld>
            <a:endParaRPr lang="en-US"/>
          </a:p>
        </p:txBody>
      </p:sp>
    </p:spTree>
    <p:extLst>
      <p:ext uri="{BB962C8B-B14F-4D97-AF65-F5344CB8AC3E}">
        <p14:creationId xmlns:p14="http://schemas.microsoft.com/office/powerpoint/2010/main" val="3130603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canvas of life is </a:t>
            </a:r>
            <a:r>
              <a:rPr lang="en-US" dirty="0" err="1"/>
              <a:t>spewn</a:t>
            </a:r>
            <a:r>
              <a:rPr lang="en-US" dirty="0"/>
              <a:t> with challenges to return to Him</a:t>
            </a:r>
          </a:p>
        </p:txBody>
      </p:sp>
      <p:sp>
        <p:nvSpPr>
          <p:cNvPr id="4" name="Slide Number Placeholder 3"/>
          <p:cNvSpPr>
            <a:spLocks noGrp="1"/>
          </p:cNvSpPr>
          <p:nvPr>
            <p:ph type="sldNum" sz="quarter" idx="10"/>
          </p:nvPr>
        </p:nvSpPr>
        <p:spPr/>
        <p:txBody>
          <a:bodyPr/>
          <a:lstStyle/>
          <a:p>
            <a:fld id="{934C9568-E3D6-45BA-A626-EF0F78B9350D}" type="slidenum">
              <a:rPr lang="en-US" smtClean="0"/>
              <a:t>71</a:t>
            </a:fld>
            <a:endParaRPr lang="en-US"/>
          </a:p>
        </p:txBody>
      </p:sp>
    </p:spTree>
    <p:extLst>
      <p:ext uri="{BB962C8B-B14F-4D97-AF65-F5344CB8AC3E}">
        <p14:creationId xmlns:p14="http://schemas.microsoft.com/office/powerpoint/2010/main" val="2633316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1D9B6-958F-4022-8446-FFC7E7C9F731}" type="slidenum">
              <a:rPr lang="en-US" smtClean="0"/>
              <a:t>72</a:t>
            </a:fld>
            <a:endParaRPr lang="en-US"/>
          </a:p>
        </p:txBody>
      </p:sp>
    </p:spTree>
    <p:extLst>
      <p:ext uri="{BB962C8B-B14F-4D97-AF65-F5344CB8AC3E}">
        <p14:creationId xmlns:p14="http://schemas.microsoft.com/office/powerpoint/2010/main" val="1051768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73</a:t>
            </a:fld>
            <a:endParaRPr lang="en-US"/>
          </a:p>
        </p:txBody>
      </p:sp>
    </p:spTree>
    <p:extLst>
      <p:ext uri="{BB962C8B-B14F-4D97-AF65-F5344CB8AC3E}">
        <p14:creationId xmlns:p14="http://schemas.microsoft.com/office/powerpoint/2010/main" val="347166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238668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5</a:t>
            </a:fld>
            <a:endParaRPr lang="en-US"/>
          </a:p>
        </p:txBody>
      </p:sp>
    </p:spTree>
    <p:extLst>
      <p:ext uri="{BB962C8B-B14F-4D97-AF65-F5344CB8AC3E}">
        <p14:creationId xmlns:p14="http://schemas.microsoft.com/office/powerpoint/2010/main" val="8490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71299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6502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99087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178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2971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5" Type="http://schemas.openxmlformats.org/officeDocument/2006/relationships/image" Target="../media/image17.jp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s>
</file>

<file path=ppt/slides/_rels/slide39.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23.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2.jpeg"/><Relationship Id="rId5" Type="http://schemas.openxmlformats.org/officeDocument/2006/relationships/image" Target="../media/image7.jpg"/><Relationship Id="rId15" Type="http://schemas.openxmlformats.org/officeDocument/2006/relationships/image" Target="../media/image25.jpeg"/><Relationship Id="rId10" Type="http://schemas.openxmlformats.org/officeDocument/2006/relationships/image" Target="../media/image21.png"/><Relationship Id="rId4" Type="http://schemas.openxmlformats.org/officeDocument/2006/relationships/image" Target="../media/image18.jpeg"/><Relationship Id="rId9" Type="http://schemas.openxmlformats.org/officeDocument/2006/relationships/image" Target="../media/image20.jpeg"/><Relationship Id="rId1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6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6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7.jpg"/><Relationship Id="rId3" Type="http://schemas.openxmlformats.org/officeDocument/2006/relationships/image" Target="../media/image27.gif"/><Relationship Id="rId7" Type="http://schemas.openxmlformats.org/officeDocument/2006/relationships/image" Target="../media/image31.jpg"/><Relationship Id="rId12" Type="http://schemas.openxmlformats.org/officeDocument/2006/relationships/image" Target="../media/image36.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11" Type="http://schemas.openxmlformats.org/officeDocument/2006/relationships/image" Target="../media/image35.jp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jpg"/><Relationship Id="rId9" Type="http://schemas.openxmlformats.org/officeDocument/2006/relationships/image" Target="../media/image3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37.jpg"/><Relationship Id="rId3" Type="http://schemas.openxmlformats.org/officeDocument/2006/relationships/image" Target="../media/image27.gif"/><Relationship Id="rId7" Type="http://schemas.openxmlformats.org/officeDocument/2006/relationships/image" Target="../media/image42.jpeg"/><Relationship Id="rId12" Type="http://schemas.openxmlformats.org/officeDocument/2006/relationships/image" Target="../media/image36.jp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35.jpg"/><Relationship Id="rId5" Type="http://schemas.openxmlformats.org/officeDocument/2006/relationships/image" Target="../media/image40.jpeg"/><Relationship Id="rId10" Type="http://schemas.openxmlformats.org/officeDocument/2006/relationships/image" Target="../media/image44.jpeg"/><Relationship Id="rId4" Type="http://schemas.openxmlformats.org/officeDocument/2006/relationships/image" Target="../media/image39.jpeg"/><Relationship Id="rId9" Type="http://schemas.openxmlformats.org/officeDocument/2006/relationships/image" Target="../media/image33.jpg"/></Relationships>
</file>

<file path=ppt/slides/_rels/slide7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2913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556419"/>
            <a:ext cx="8534400" cy="57451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“When your terror comes like a storm, And your destruction comes like a whirlwind, When distress and anguish come upon you. Then they will call on me, but I will not answer; They will seek me diligently, but they will        not find me. Because they hated knowledge And did not choose the  fear of the LORD, …”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Proverbs 1:27-29 </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456572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98764" y="2822855"/>
            <a:ext cx="8229600" cy="238543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“Before all else, we seek, upon our common labor as a nation,   the blessings of Almighty God.”</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334931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5B36AF-D299-475E-84FC-3453D6FB7A6F}"/>
              </a:ext>
            </a:extLst>
          </p:cNvPr>
          <p:cNvSpPr txBox="1">
            <a:spLocks/>
          </p:cNvSpPr>
          <p:nvPr/>
        </p:nvSpPr>
        <p:spPr>
          <a:xfrm>
            <a:off x="5173579" y="4435761"/>
            <a:ext cx="1772156" cy="6749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for all</a:t>
            </a:r>
          </a:p>
        </p:txBody>
      </p:sp>
      <p:sp>
        <p:nvSpPr>
          <p:cNvPr id="3" name="Title 1">
            <a:extLst>
              <a:ext uri="{FF2B5EF4-FFF2-40B4-BE49-F238E27FC236}">
                <a16:creationId xmlns:a16="http://schemas.microsoft.com/office/drawing/2014/main" id="{18B53698-4608-4773-8868-10A65417BCC4}"/>
              </a:ext>
            </a:extLst>
          </p:cNvPr>
          <p:cNvSpPr txBox="1">
            <a:spLocks/>
          </p:cNvSpPr>
          <p:nvPr/>
        </p:nvSpPr>
        <p:spPr>
          <a:xfrm>
            <a:off x="3633562" y="283370"/>
            <a:ext cx="15965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pray</a:t>
            </a:r>
          </a:p>
        </p:txBody>
      </p:sp>
      <p:sp>
        <p:nvSpPr>
          <p:cNvPr id="4" name="Title 1">
            <a:extLst>
              <a:ext uri="{FF2B5EF4-FFF2-40B4-BE49-F238E27FC236}">
                <a16:creationId xmlns:a16="http://schemas.microsoft.com/office/drawing/2014/main" id="{74C57729-292D-4770-8887-F610DF350C88}"/>
              </a:ext>
            </a:extLst>
          </p:cNvPr>
          <p:cNvSpPr txBox="1">
            <a:spLocks/>
          </p:cNvSpPr>
          <p:nvPr/>
        </p:nvSpPr>
        <p:spPr>
          <a:xfrm>
            <a:off x="2982570" y="2295639"/>
            <a:ext cx="34979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be governed</a:t>
            </a:r>
          </a:p>
        </p:txBody>
      </p:sp>
      <p:sp>
        <p:nvSpPr>
          <p:cNvPr id="5" name="Title 1">
            <a:extLst>
              <a:ext uri="{FF2B5EF4-FFF2-40B4-BE49-F238E27FC236}">
                <a16:creationId xmlns:a16="http://schemas.microsoft.com/office/drawing/2014/main" id="{24334307-2893-4B70-96C3-49222297F550}"/>
              </a:ext>
            </a:extLst>
          </p:cNvPr>
          <p:cNvSpPr txBox="1">
            <a:spLocks/>
          </p:cNvSpPr>
          <p:nvPr/>
        </p:nvSpPr>
        <p:spPr>
          <a:xfrm>
            <a:off x="3701142" y="2970210"/>
            <a:ext cx="14659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laws</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“Give us, we pray, the power to discern clearly right from wrong, and allow all our words and actions to be governed thereby, and by the laws of this land. Especially we pray that our concern shall be for all the   people regardless of station,    race, or calling.”</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088922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18" presetClass="emph" presetSubtype="0" fill="hold" grpId="1" nodeType="withEffect">
                                  <p:stCondLst>
                                    <p:cond delay="0"/>
                                  </p:stCondLst>
                                  <p:childTnLst>
                                    <p:set>
                                      <p:cBhvr override="childStyle">
                                        <p:cTn id="16" dur="500" fill="hold"/>
                                        <p:tgtEl>
                                          <p:spTgt spid="3"/>
                                        </p:tgtEl>
                                        <p:attrNameLst>
                                          <p:attrName>style.textDecorationUnderline</p:attrName>
                                        </p:attrNameLst>
                                      </p:cBhvr>
                                      <p:to>
                                        <p:strVal val="true"/>
                                      </p:to>
                                    </p:set>
                                  </p:childTnLst>
                                </p:cTn>
                              </p:par>
                              <p:par>
                                <p:cTn id="17" presetID="22" presetClass="entr" presetSubtype="8" fill="hold" grpId="0" nodeType="withEffect">
                                  <p:stCondLst>
                                    <p:cond delay="40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400"/>
                                  </p:stCondLst>
                                  <p:childTnLst>
                                    <p:set>
                                      <p:cBhvr override="childStyle">
                                        <p:cTn id="21" dur="500" fill="hold"/>
                                        <p:tgtEl>
                                          <p:spTgt spid="4"/>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18" presetClass="emph" presetSubtype="0" fill="hold" grpId="1" nodeType="withEffect">
                                  <p:stCondLst>
                                    <p:cond delay="0"/>
                                  </p:stCondLst>
                                  <p:childTnLst>
                                    <p:set>
                                      <p:cBhvr override="childStyle">
                                        <p:cTn id="28" dur="500" fill="hold"/>
                                        <p:tgtEl>
                                          <p:spTgt spid="5"/>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18" presetClass="emph" presetSubtype="0" fill="hold" grpId="1" nodeType="withEffect">
                                  <p:stCondLst>
                                    <p:cond delay="0"/>
                                  </p:stCondLst>
                                  <p:childTnLst>
                                    <p:set>
                                      <p:cBhvr override="childStyle">
                                        <p:cTn id="35"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4" grpId="0"/>
      <p:bldP spid="4" grpId="1"/>
      <p:bldP spid="5" grpId="0"/>
      <p:bldP spid="5" grpId="1"/>
      <p:bldP spid="307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D2D33-7B0B-443A-8BA2-1E9424C00875}"/>
              </a:ext>
            </a:extLst>
          </p:cNvPr>
          <p:cNvSpPr txBox="1">
            <a:spLocks/>
          </p:cNvSpPr>
          <p:nvPr/>
        </p:nvSpPr>
        <p:spPr>
          <a:xfrm>
            <a:off x="4423063" y="3610872"/>
            <a:ext cx="34979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But be doers</a:t>
            </a:r>
          </a:p>
        </p:txBody>
      </p:sp>
      <p:sp>
        <p:nvSpPr>
          <p:cNvPr id="3074" name="Rectangle 2"/>
          <p:cNvSpPr>
            <a:spLocks noGrp="1" noChangeArrowheads="1"/>
          </p:cNvSpPr>
          <p:nvPr>
            <p:ph type="title"/>
          </p:nvPr>
        </p:nvSpPr>
        <p:spPr>
          <a:xfrm>
            <a:off x="290287" y="835819"/>
            <a:ext cx="8556171" cy="510052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Therefore lay aside all filthiness  and overflow of wickedness,       and receive with meekness the implanted word, which is able to save your souls. But be doers of  the word, and not hearers only, deceiving yourselves.. </a:t>
            </a:r>
            <a:r>
              <a:rPr lang="en-US" altLang="en-US" sz="32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James 1:21-22</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21411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ABE9FB-183B-4AAA-B124-7DB46D3C15B5}"/>
              </a:ext>
            </a:extLst>
          </p:cNvPr>
          <p:cNvSpPr txBox="1">
            <a:spLocks/>
          </p:cNvSpPr>
          <p:nvPr/>
        </p:nvSpPr>
        <p:spPr>
          <a:xfrm>
            <a:off x="5085566" y="3540691"/>
            <a:ext cx="222963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to serve</a:t>
            </a:r>
          </a:p>
        </p:txBody>
      </p:sp>
      <p:sp>
        <p:nvSpPr>
          <p:cNvPr id="3074" name="Rectangle 2"/>
          <p:cNvSpPr>
            <a:spLocks noGrp="1" noChangeArrowheads="1"/>
          </p:cNvSpPr>
          <p:nvPr>
            <p:ph type="title"/>
          </p:nvPr>
        </p:nvSpPr>
        <p:spPr>
          <a:xfrm>
            <a:off x="706582" y="2657620"/>
            <a:ext cx="7869382" cy="198365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“We the people, elect leaders not to rule but to serve.”</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258318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4*#ppt_w"/>
                                          </p:val>
                                        </p:tav>
                                        <p:tav tm="100000">
                                          <p:val>
                                            <p:strVal val="#ppt_w"/>
                                          </p:val>
                                        </p:tav>
                                      </p:tavLst>
                                    </p:anim>
                                    <p:anim calcmode="lin" valueType="num">
                                      <p:cBhvr>
                                        <p:cTn id="8" dur="500" fill="hold"/>
                                        <p:tgtEl>
                                          <p:spTgt spid="307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DA7B69-0876-48FF-AB5E-B01B24B8FFE8}"/>
              </a:ext>
            </a:extLst>
          </p:cNvPr>
          <p:cNvSpPr txBox="1">
            <a:spLocks/>
          </p:cNvSpPr>
          <p:nvPr/>
        </p:nvSpPr>
        <p:spPr>
          <a:xfrm>
            <a:off x="315726" y="214873"/>
            <a:ext cx="3429000" cy="7216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Personal prayer</a:t>
            </a:r>
          </a:p>
        </p:txBody>
      </p:sp>
      <p:sp>
        <p:nvSpPr>
          <p:cNvPr id="4" name="Title 1">
            <a:extLst>
              <a:ext uri="{FF2B5EF4-FFF2-40B4-BE49-F238E27FC236}">
                <a16:creationId xmlns:a16="http://schemas.microsoft.com/office/drawing/2014/main" id="{BCB2F317-4DA7-4CD9-A9A6-1A18B0099802}"/>
              </a:ext>
            </a:extLst>
          </p:cNvPr>
          <p:cNvSpPr txBox="1">
            <a:spLocks/>
          </p:cNvSpPr>
          <p:nvPr/>
        </p:nvSpPr>
        <p:spPr>
          <a:xfrm>
            <a:off x="2181643" y="691120"/>
            <a:ext cx="3576918" cy="8023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necessities of life</a:t>
            </a:r>
          </a:p>
        </p:txBody>
      </p:sp>
      <p:sp>
        <p:nvSpPr>
          <p:cNvPr id="5" name="Title 1">
            <a:extLst>
              <a:ext uri="{FF2B5EF4-FFF2-40B4-BE49-F238E27FC236}">
                <a16:creationId xmlns:a16="http://schemas.microsoft.com/office/drawing/2014/main" id="{E128C87A-D7E3-443F-9FFE-94C9F3803F6D}"/>
              </a:ext>
            </a:extLst>
          </p:cNvPr>
          <p:cNvSpPr txBox="1">
            <a:spLocks/>
          </p:cNvSpPr>
          <p:nvPr/>
        </p:nvSpPr>
        <p:spPr>
          <a:xfrm>
            <a:off x="5333720" y="4379106"/>
            <a:ext cx="3442447" cy="6978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prayer multiplies</a:t>
            </a:r>
          </a:p>
        </p:txBody>
      </p:sp>
      <p:sp>
        <p:nvSpPr>
          <p:cNvPr id="6" name="Title 1">
            <a:extLst>
              <a:ext uri="{FF2B5EF4-FFF2-40B4-BE49-F238E27FC236}">
                <a16:creationId xmlns:a16="http://schemas.microsoft.com/office/drawing/2014/main" id="{DC89935B-9F09-47F3-BFD0-BDAAD617B5B7}"/>
              </a:ext>
            </a:extLst>
          </p:cNvPr>
          <p:cNvSpPr txBox="1">
            <a:spLocks/>
          </p:cNvSpPr>
          <p:nvPr/>
        </p:nvSpPr>
        <p:spPr>
          <a:xfrm>
            <a:off x="646019" y="4861252"/>
            <a:ext cx="5844988"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the strength of the individual</a:t>
            </a:r>
          </a:p>
        </p:txBody>
      </p:sp>
      <p:sp>
        <p:nvSpPr>
          <p:cNvPr id="3074" name="Rectangle 2"/>
          <p:cNvSpPr>
            <a:spLocks noGrp="1" noChangeArrowheads="1"/>
          </p:cNvSpPr>
          <p:nvPr>
            <p:ph type="title"/>
          </p:nvPr>
        </p:nvSpPr>
        <p:spPr>
          <a:xfrm>
            <a:off x="221674" y="274638"/>
            <a:ext cx="8672946" cy="6278562"/>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“Personal prayer, it seems to me, is one of the simplest necessities of life, as basic to the individual as sunshine, food and water-and at times, of course, more so. By prayer I mean an effort to get in touch with the Infinite. We know that our prayers are imperfect. Of course they are. We are imperfect human beings.         A thousand experiences have convinced me beyond room of doubt that prayer multiplies the strength of the individual and brings  within the scope of his capabilities almost    any conceivable objective.”</a:t>
            </a:r>
          </a:p>
        </p:txBody>
      </p:sp>
    </p:spTree>
    <p:extLst>
      <p:ext uri="{BB962C8B-B14F-4D97-AF65-F5344CB8AC3E}">
        <p14:creationId xmlns:p14="http://schemas.microsoft.com/office/powerpoint/2010/main" val="110034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par>
                                <p:cTn id="15" presetID="22" presetClass="entr" presetSubtype="8" fill="hold" grpId="0" nodeType="withEffect">
                                  <p:stCondLst>
                                    <p:cond delay="4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400"/>
                                  </p:stCondLst>
                                  <p:childTnLst>
                                    <p:set>
                                      <p:cBhvr override="childStyle">
                                        <p:cTn id="19" dur="500" fill="hold"/>
                                        <p:tgtEl>
                                          <p:spTgt spid="4"/>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18" presetClass="emph" presetSubtype="0" fill="hold" grpId="1" nodeType="withEffect">
                                  <p:stCondLst>
                                    <p:cond delay="0"/>
                                  </p:stCondLst>
                                  <p:childTnLst>
                                    <p:set>
                                      <p:cBhvr override="childStyle">
                                        <p:cTn id="26" dur="500" fill="hold"/>
                                        <p:tgtEl>
                                          <p:spTgt spid="5"/>
                                        </p:tgtEl>
                                        <p:attrNameLst>
                                          <p:attrName>style.textDecorationUnderline</p:attrName>
                                        </p:attrNameLst>
                                      </p:cBhvr>
                                      <p:to>
                                        <p:strVal val="true"/>
                                      </p:to>
                                    </p:set>
                                  </p:childTnLst>
                                </p:cTn>
                              </p:par>
                              <p:par>
                                <p:cTn id="27" presetID="22" presetClass="entr" presetSubtype="8" fill="hold" grpId="0" nodeType="withEffect">
                                  <p:stCondLst>
                                    <p:cond delay="40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18" presetClass="emph" presetSubtype="0" fill="hold" grpId="1" nodeType="withEffect">
                                  <p:stCondLst>
                                    <p:cond delay="400"/>
                                  </p:stCondLst>
                                  <p:childTnLst>
                                    <p:set>
                                      <p:cBhvr override="childStyle">
                                        <p:cTn id="31"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937419"/>
            <a:ext cx="8229600" cy="4983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Likewise the Spirit also helps in our weaknesses. For we do not know what we should pray for as we ought, but the Spirit Himself makes intercession for us with groanings which cannot be uttered. </a:t>
            </a:r>
            <a:r>
              <a:rPr lang="en-US" altLang="en-US" sz="32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Romans 8:26 </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14462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98008D-D141-4D67-B31B-B05C3A84205A}"/>
              </a:ext>
            </a:extLst>
          </p:cNvPr>
          <p:cNvSpPr txBox="1">
            <a:spLocks/>
          </p:cNvSpPr>
          <p:nvPr/>
        </p:nvSpPr>
        <p:spPr>
          <a:xfrm>
            <a:off x="791576" y="359192"/>
            <a:ext cx="3597442" cy="774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Without God</a:t>
            </a:r>
          </a:p>
        </p:txBody>
      </p:sp>
      <p:sp>
        <p:nvSpPr>
          <p:cNvPr id="5" name="Title 1">
            <a:extLst>
              <a:ext uri="{FF2B5EF4-FFF2-40B4-BE49-F238E27FC236}">
                <a16:creationId xmlns:a16="http://schemas.microsoft.com/office/drawing/2014/main" id="{693A2421-DF31-49FE-9928-3C8005F5B8B7}"/>
              </a:ext>
            </a:extLst>
          </p:cNvPr>
          <p:cNvSpPr txBox="1">
            <a:spLocks/>
          </p:cNvSpPr>
          <p:nvPr/>
        </p:nvSpPr>
        <p:spPr>
          <a:xfrm>
            <a:off x="7543799" y="260082"/>
            <a:ext cx="89033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no</a:t>
            </a:r>
          </a:p>
        </p:txBody>
      </p:sp>
      <p:sp>
        <p:nvSpPr>
          <p:cNvPr id="6" name="Title 1">
            <a:extLst>
              <a:ext uri="{FF2B5EF4-FFF2-40B4-BE49-F238E27FC236}">
                <a16:creationId xmlns:a16="http://schemas.microsoft.com/office/drawing/2014/main" id="{E42D14B4-21FD-4614-A0C6-06334BAD3C78}"/>
              </a:ext>
            </a:extLst>
          </p:cNvPr>
          <p:cNvSpPr txBox="1">
            <a:spLocks/>
          </p:cNvSpPr>
          <p:nvPr/>
        </p:nvSpPr>
        <p:spPr>
          <a:xfrm>
            <a:off x="5077453" y="1627269"/>
            <a:ext cx="281538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way of life</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“Without God there could be no American form of government, nor an American way of life. Recognition of the Supreme Being is the first, the most basic, expression of Americanism. Thus, the founding fathers of America saw it, and thus with God’s help,  it will continue to be.”</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3" name="Rectangle 12">
            <a:extLst>
              <a:ext uri="{FF2B5EF4-FFF2-40B4-BE49-F238E27FC236}">
                <a16:creationId xmlns:a16="http://schemas.microsoft.com/office/drawing/2014/main" id="{F32E28CF-D300-4372-84FF-5BA9359F50EF}"/>
              </a:ext>
            </a:extLst>
          </p:cNvPr>
          <p:cNvSpPr>
            <a:spLocks noChangeArrowheads="1"/>
          </p:cNvSpPr>
          <p:nvPr/>
        </p:nvSpPr>
        <p:spPr bwMode="auto">
          <a:xfrm>
            <a:off x="3392905" y="5346032"/>
            <a:ext cx="2286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chemeClr val="bg1"/>
                </a:solidFill>
                <a:effectLst>
                  <a:glow rad="127000">
                    <a:schemeClr val="tx1"/>
                  </a:glow>
                </a:effectLst>
                <a:uLnTx/>
                <a:uFillTx/>
                <a:latin typeface="Calibri" panose="020F0502020204030204" pitchFamily="34" charset="0"/>
                <a:ea typeface="+mn-ea"/>
                <a:cs typeface="+mn-cs"/>
              </a:rPr>
              <a:t>FAITH</a:t>
            </a:r>
            <a:endParaRPr kumimoji="0" lang="en-US" altLang="en-US" sz="5400" b="1" i="1" u="none" strike="noStrike" kern="1200" cap="none" spc="0" normalizeH="0" baseline="0" noProof="0" dirty="0">
              <a:ln>
                <a:noFill/>
              </a:ln>
              <a:solidFill>
                <a:schemeClr val="bg1"/>
              </a:solidFill>
              <a:effectLst>
                <a:glow rad="127000">
                  <a:schemeClr val="tx1"/>
                </a:glo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20864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18" presetClass="emph" presetSubtype="0" fill="hold" grpId="1" nodeType="withEffect">
                                  <p:stCondLst>
                                    <p:cond delay="0"/>
                                  </p:stCondLst>
                                  <p:childTnLst>
                                    <p:set>
                                      <p:cBhvr override="childStyle">
                                        <p:cTn id="16" dur="500" fill="hold"/>
                                        <p:tgtEl>
                                          <p:spTgt spid="4"/>
                                        </p:tgtEl>
                                        <p:attrNameLst>
                                          <p:attrName>style.textDecorationUnderline</p:attrName>
                                        </p:attrNameLst>
                                      </p:cBhvr>
                                      <p:to>
                                        <p:strVal val="true"/>
                                      </p:to>
                                    </p:set>
                                  </p:childTnLst>
                                </p:cTn>
                              </p:par>
                              <p:par>
                                <p:cTn id="17" presetID="22" presetClass="entr" presetSubtype="8" fill="hold" grpId="0" nodeType="withEffect">
                                  <p:stCondLst>
                                    <p:cond delay="4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400"/>
                                  </p:stCondLst>
                                  <p:childTnLst>
                                    <p:set>
                                      <p:cBhvr override="childStyle">
                                        <p:cTn id="21" dur="500" fill="hold"/>
                                        <p:tgtEl>
                                          <p:spTgt spid="5"/>
                                        </p:tgtEl>
                                        <p:attrNameLst>
                                          <p:attrName>style.textDecorationUnderline</p:attrName>
                                        </p:attrNameLst>
                                      </p:cBhvr>
                                      <p:to>
                                        <p:strVal val="true"/>
                                      </p:to>
                                    </p:set>
                                  </p:childTnLst>
                                </p:cTn>
                              </p:par>
                              <p:par>
                                <p:cTn id="22" presetID="22" presetClass="entr" presetSubtype="8" fill="hold" grpId="0" nodeType="withEffect">
                                  <p:stCondLst>
                                    <p:cond delay="8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18" presetClass="emph" presetSubtype="0" fill="hold" grpId="1" nodeType="withEffect">
                                  <p:stCondLst>
                                    <p:cond delay="800"/>
                                  </p:stCondLst>
                                  <p:childTnLst>
                                    <p:set>
                                      <p:cBhvr override="childStyle">
                                        <p:cTn id="26" dur="500" fill="hold"/>
                                        <p:tgtEl>
                                          <p:spTgt spid="6"/>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32"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33"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307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AF99618-60B7-4A0E-942B-E4BBDC8ED77F}"/>
              </a:ext>
            </a:extLst>
          </p:cNvPr>
          <p:cNvSpPr txBox="1">
            <a:spLocks/>
          </p:cNvSpPr>
          <p:nvPr/>
        </p:nvSpPr>
        <p:spPr>
          <a:xfrm>
            <a:off x="1569636" y="2126231"/>
            <a:ext cx="34979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government</a:t>
            </a:r>
          </a:p>
        </p:txBody>
      </p:sp>
      <p:sp>
        <p:nvSpPr>
          <p:cNvPr id="4" name="Title 1">
            <a:extLst>
              <a:ext uri="{FF2B5EF4-FFF2-40B4-BE49-F238E27FC236}">
                <a16:creationId xmlns:a16="http://schemas.microsoft.com/office/drawing/2014/main" id="{EDA706CB-C3ED-45F9-A68E-BA445F76042B}"/>
              </a:ext>
            </a:extLst>
          </p:cNvPr>
          <p:cNvSpPr txBox="1">
            <a:spLocks/>
          </p:cNvSpPr>
          <p:nvPr/>
        </p:nvSpPr>
        <p:spPr>
          <a:xfrm>
            <a:off x="3310042" y="2799413"/>
            <a:ext cx="299712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founded on</a:t>
            </a:r>
          </a:p>
        </p:txBody>
      </p:sp>
      <p:sp>
        <p:nvSpPr>
          <p:cNvPr id="5" name="Title 1">
            <a:extLst>
              <a:ext uri="{FF2B5EF4-FFF2-40B4-BE49-F238E27FC236}">
                <a16:creationId xmlns:a16="http://schemas.microsoft.com/office/drawing/2014/main" id="{7CA2B71E-1D46-470C-ACBB-7CCB1D32EDDE}"/>
              </a:ext>
            </a:extLst>
          </p:cNvPr>
          <p:cNvSpPr txBox="1">
            <a:spLocks/>
          </p:cNvSpPr>
          <p:nvPr/>
        </p:nvSpPr>
        <p:spPr>
          <a:xfrm>
            <a:off x="4670874" y="3528940"/>
            <a:ext cx="1764134" cy="7992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belief</a:t>
            </a:r>
          </a:p>
        </p:txBody>
      </p:sp>
      <p:sp>
        <p:nvSpPr>
          <p:cNvPr id="3074" name="Rectangle 2"/>
          <p:cNvSpPr>
            <a:spLocks noGrp="1" noChangeArrowheads="1"/>
          </p:cNvSpPr>
          <p:nvPr>
            <p:ph type="title"/>
          </p:nvPr>
        </p:nvSpPr>
        <p:spPr>
          <a:xfrm>
            <a:off x="471055" y="2075729"/>
            <a:ext cx="8229600" cy="300888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“Our government makes no sense unless it is founded on a deeply held religious belief - and                  I don't care what it is.”</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511381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18" presetClass="emph" presetSubtype="0" fill="hold" grpId="1" nodeType="withEffect">
                                  <p:stCondLst>
                                    <p:cond delay="0"/>
                                  </p:stCondLst>
                                  <p:childTnLst>
                                    <p:set>
                                      <p:cBhvr override="childStyle">
                                        <p:cTn id="16" dur="500" fill="hold"/>
                                        <p:tgtEl>
                                          <p:spTgt spid="3"/>
                                        </p:tgtEl>
                                        <p:attrNameLst>
                                          <p:attrName>style.textDecorationUnderline</p:attrName>
                                        </p:attrNameLst>
                                      </p:cBhvr>
                                      <p:to>
                                        <p:strVal val="true"/>
                                      </p:to>
                                    </p:set>
                                  </p:childTnLst>
                                </p:cTn>
                              </p:par>
                              <p:par>
                                <p:cTn id="17" presetID="22" presetClass="entr" presetSubtype="8" fill="hold" grpId="0" nodeType="withEffect">
                                  <p:stCondLst>
                                    <p:cond delay="40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400"/>
                                  </p:stCondLst>
                                  <p:childTnLst>
                                    <p:set>
                                      <p:cBhvr override="childStyle">
                                        <p:cTn id="21" dur="500" fill="hold"/>
                                        <p:tgtEl>
                                          <p:spTgt spid="4"/>
                                        </p:tgtEl>
                                        <p:attrNameLst>
                                          <p:attrName>style.textDecorationUnderline</p:attrName>
                                        </p:attrNameLst>
                                      </p:cBhvr>
                                      <p:to>
                                        <p:strVal val="true"/>
                                      </p:to>
                                    </p:set>
                                  </p:childTnLst>
                                </p:cTn>
                              </p:par>
                              <p:par>
                                <p:cTn id="22" presetID="22" presetClass="entr" presetSubtype="8" fill="hold" grpId="0" nodeType="withEffect">
                                  <p:stCondLst>
                                    <p:cond delay="80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18" presetClass="emph" presetSubtype="0" fill="hold" grpId="1" nodeType="withEffect">
                                  <p:stCondLst>
                                    <p:cond delay="800"/>
                                  </p:stCondLst>
                                  <p:childTnLst>
                                    <p:set>
                                      <p:cBhvr override="childStyle">
                                        <p:cTn id="2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307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42BA76-B13C-496F-809C-EC5CFCAF6AB3}"/>
              </a:ext>
            </a:extLst>
          </p:cNvPr>
          <p:cNvSpPr txBox="1">
            <a:spLocks/>
          </p:cNvSpPr>
          <p:nvPr/>
        </p:nvSpPr>
        <p:spPr>
          <a:xfrm>
            <a:off x="601982" y="1688584"/>
            <a:ext cx="4274848" cy="79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we do not forget</a:t>
            </a:r>
          </a:p>
        </p:txBody>
      </p:sp>
      <p:sp>
        <p:nvSpPr>
          <p:cNvPr id="3" name="Title 1">
            <a:extLst>
              <a:ext uri="{FF2B5EF4-FFF2-40B4-BE49-F238E27FC236}">
                <a16:creationId xmlns:a16="http://schemas.microsoft.com/office/drawing/2014/main" id="{E334F77E-06FD-4F0B-AD50-EE75F4ADC940}"/>
              </a:ext>
            </a:extLst>
          </p:cNvPr>
          <p:cNvSpPr txBox="1">
            <a:spLocks/>
          </p:cNvSpPr>
          <p:nvPr/>
        </p:nvSpPr>
        <p:spPr>
          <a:xfrm>
            <a:off x="835344" y="2965130"/>
            <a:ext cx="747141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all men are creatures </a:t>
            </a:r>
            <a:r>
              <a:rPr lang="en-US" sz="4420" b="1" dirty="0">
                <a:ln w="3175" cmpd="sng">
                  <a:solidFill>
                    <a:srgbClr val="FFFFFF"/>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of God's</a:t>
            </a:r>
            <a:endPar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endParaRPr>
          </a:p>
        </p:txBody>
      </p:sp>
      <p:sp>
        <p:nvSpPr>
          <p:cNvPr id="4" name="Title 1">
            <a:extLst>
              <a:ext uri="{FF2B5EF4-FFF2-40B4-BE49-F238E27FC236}">
                <a16:creationId xmlns:a16="http://schemas.microsoft.com/office/drawing/2014/main" id="{DAC9AD36-6309-49ED-8957-A3457BE4B1B1}"/>
              </a:ext>
            </a:extLst>
          </p:cNvPr>
          <p:cNvSpPr txBox="1">
            <a:spLocks/>
          </p:cNvSpPr>
          <p:nvPr/>
        </p:nvSpPr>
        <p:spPr>
          <a:xfrm>
            <a:off x="822485" y="3705701"/>
            <a:ext cx="2004060" cy="79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making</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“If we make ourselves           worthy of America's ideals, if      we do not forget that our nation was founded on the premise that       all men are creatures of God's making, the world will come to know that it is free men who carry forward the true promise of human progress and dignity.”</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5" name="Rectangle 4">
            <a:extLst>
              <a:ext uri="{FF2B5EF4-FFF2-40B4-BE49-F238E27FC236}">
                <a16:creationId xmlns:a16="http://schemas.microsoft.com/office/drawing/2014/main" id="{3ED4C42E-0ECF-490F-9A0B-A70F708D4B73}"/>
              </a:ext>
            </a:extLst>
          </p:cNvPr>
          <p:cNvSpPr>
            <a:spLocks noChangeArrowheads="1"/>
          </p:cNvSpPr>
          <p:nvPr/>
        </p:nvSpPr>
        <p:spPr bwMode="auto">
          <a:xfrm>
            <a:off x="7384845" y="921177"/>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if</a:t>
            </a:r>
          </a:p>
        </p:txBody>
      </p:sp>
    </p:spTree>
    <p:extLst>
      <p:ext uri="{BB962C8B-B14F-4D97-AF65-F5344CB8AC3E}">
        <p14:creationId xmlns:p14="http://schemas.microsoft.com/office/powerpoint/2010/main" val="398835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Righ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par>
                                <p:cTn id="15" presetID="22" presetClass="entr" presetSubtype="8" fill="hold" grpId="0" nodeType="withEffect">
                                  <p:stCondLst>
                                    <p:cond delay="4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400"/>
                                  </p:stCondLst>
                                  <p:childTnLst>
                                    <p:set>
                                      <p:cBhvr override="childStyle">
                                        <p:cTn id="19" dur="500" fill="hold"/>
                                        <p:tgtEl>
                                          <p:spTgt spid="4"/>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0" presetClass="entr" presetSubtype="0" fill="hold" grpId="0" nodeType="click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stCondLst>
                                            <p:cond delay="0"/>
                                          </p:stCondLst>
                                        </p:cTn>
                                        <p:tgtEl>
                                          <p:spTgt spid="5"/>
                                        </p:tgtEl>
                                      </p:cBhvr>
                                    </p:animEffect>
                                    <p:anim to="" calcmode="lin" valueType="num">
                                      <p:cBhvr>
                                        <p:cTn id="25"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5"/>
                                        </p:tgtEl>
                                        <p:attrNameLst>
                                          <p:attrName>ppt_h</p:attrName>
                                        </p:attrNameLst>
                                      </p:cBhvr>
                                      <p:tavLst>
                                        <p:tav tm="0">
                                          <p:val>
                                            <p:strVal val="#ppt_h*4"/>
                                          </p:val>
                                        </p:tav>
                                        <p:tav tm="100000">
                                          <p:val>
                                            <p:strVal val="#ppt_h"/>
                                          </p:val>
                                        </p:tav>
                                      </p:tavLst>
                                    </p:anim>
                                  </p:childTnLst>
                                </p:cTn>
                              </p:par>
                              <p:par>
                                <p:cTn id="27" presetID="22" presetClass="exit" presetSubtype="8" fill="hold" grpId="2" nodeType="withEffect">
                                  <p:stCondLst>
                                    <p:cond delay="0"/>
                                  </p:stCondLst>
                                  <p:childTnLst>
                                    <p:animEffect transition="out" filter="wipe(left)">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22" presetClass="exit" presetSubtype="8" fill="hold" grpId="2" nodeType="withEffect">
                                  <p:stCondLst>
                                    <p:cond delay="250"/>
                                  </p:stCondLst>
                                  <p:childTnLst>
                                    <p:animEffect transition="out" filter="wipe(left)">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par>
                                <p:cTn id="37" presetID="18" presetClass="emph" presetSubtype="0" fill="hold" grpId="1" nodeType="withEffect">
                                  <p:stCondLst>
                                    <p:cond delay="0"/>
                                  </p:stCondLst>
                                  <p:childTnLst>
                                    <p:set>
                                      <p:cBhvr override="childStyle">
                                        <p:cTn id="38"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3" grpId="2"/>
      <p:bldP spid="4" grpId="0"/>
      <p:bldP spid="4" grpId="1"/>
      <p:bldP spid="4" grpId="2"/>
      <p:bldP spid="307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590782" y="3962400"/>
            <a:ext cx="1732663"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rPr>
              <a:t>26</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3750196" y="4844143"/>
            <a:ext cx="501280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October 6, 2019</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419209983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1.38889E-6 2.22222E-6 L -0.18993 -0.12408 " pathEditMode="relative" rAng="0" ptsTypes="AA">
                                      <p:cBhvr>
                                        <p:cTn id="49" dur="1000" fill="hold"/>
                                        <p:tgtEl>
                                          <p:spTgt spid="6"/>
                                        </p:tgtEl>
                                        <p:attrNameLst>
                                          <p:attrName>ppt_x</p:attrName>
                                          <p:attrName>ppt_y</p:attrName>
                                        </p:attrNameLst>
                                      </p:cBhvr>
                                      <p:rCtr x="-9497" y="-6204"/>
                                    </p:animMotion>
                                  </p:childTnLst>
                                </p:cTn>
                              </p:par>
                              <p:par>
                                <p:cTn id="50" presetID="2" presetClass="exit" presetSubtype="4" fill="hold" grpId="1" nodeType="withEffect">
                                  <p:stCondLst>
                                    <p:cond delay="0"/>
                                  </p:stCondLst>
                                  <p:childTnLst>
                                    <p:anim calcmode="lin" valueType="num">
                                      <p:cBhvr additive="base">
                                        <p:cTn id="51" dur="1250"/>
                                        <p:tgtEl>
                                          <p:spTgt spid="7"/>
                                        </p:tgtEl>
                                        <p:attrNameLst>
                                          <p:attrName>ppt_x</p:attrName>
                                        </p:attrNameLst>
                                      </p:cBhvr>
                                      <p:tavLst>
                                        <p:tav tm="0">
                                          <p:val>
                                            <p:strVal val="ppt_x"/>
                                          </p:val>
                                        </p:tav>
                                        <p:tav tm="100000">
                                          <p:val>
                                            <p:strVal val="ppt_x"/>
                                          </p:val>
                                        </p:tav>
                                      </p:tavLst>
                                    </p:anim>
                                    <p:anim calcmode="lin" valueType="num">
                                      <p:cBhvr additive="base">
                                        <p:cTn id="52" dur="1250"/>
                                        <p:tgtEl>
                                          <p:spTgt spid="7"/>
                                        </p:tgtEl>
                                        <p:attrNameLst>
                                          <p:attrName>ppt_y</p:attrName>
                                        </p:attrNameLst>
                                      </p:cBhvr>
                                      <p:tavLst>
                                        <p:tav tm="0">
                                          <p:val>
                                            <p:strVal val="ppt_y"/>
                                          </p:val>
                                        </p:tav>
                                        <p:tav tm="100000">
                                          <p:val>
                                            <p:strVal val="1+ppt_h/2"/>
                                          </p:val>
                                        </p:tav>
                                      </p:tavLst>
                                    </p:anim>
                                    <p:set>
                                      <p:cBhvr>
                                        <p:cTn id="53" dur="1" fill="hold">
                                          <p:stCondLst>
                                            <p:cond delay="1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928019"/>
            <a:ext cx="8229600" cy="3001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"Behold, all souls are Mine; The soul of the father As well as the soul of the son is Mine; The soul who sins shall die." </a:t>
            </a:r>
            <a:r>
              <a:rPr lang="en-US" altLang="en-US" sz="32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Ezekiel 18:4 </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62440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D1C3FC-5EDB-41DE-A033-13B157BCD683}"/>
              </a:ext>
            </a:extLst>
          </p:cNvPr>
          <p:cNvSpPr txBox="1">
            <a:spLocks/>
          </p:cNvSpPr>
          <p:nvPr/>
        </p:nvSpPr>
        <p:spPr>
          <a:xfrm>
            <a:off x="6009364" y="289602"/>
            <a:ext cx="19013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more</a:t>
            </a:r>
          </a:p>
        </p:txBody>
      </p:sp>
      <p:sp>
        <p:nvSpPr>
          <p:cNvPr id="5" name="Title 1">
            <a:extLst>
              <a:ext uri="{FF2B5EF4-FFF2-40B4-BE49-F238E27FC236}">
                <a16:creationId xmlns:a16="http://schemas.microsoft.com/office/drawing/2014/main" id="{DAD7827D-82EA-4A7B-99E7-8BEB6A2EAB28}"/>
              </a:ext>
            </a:extLst>
          </p:cNvPr>
          <p:cNvSpPr txBox="1">
            <a:spLocks/>
          </p:cNvSpPr>
          <p:nvPr/>
        </p:nvSpPr>
        <p:spPr>
          <a:xfrm>
            <a:off x="834913" y="950800"/>
            <a:ext cx="74603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important than mere physical</a:t>
            </a:r>
          </a:p>
        </p:txBody>
      </p:sp>
      <p:sp>
        <p:nvSpPr>
          <p:cNvPr id="7" name="Title 1">
            <a:extLst>
              <a:ext uri="{FF2B5EF4-FFF2-40B4-BE49-F238E27FC236}">
                <a16:creationId xmlns:a16="http://schemas.microsoft.com/office/drawing/2014/main" id="{7A3F63F5-B38B-49C2-944B-8F8BD348AE21}"/>
              </a:ext>
            </a:extLst>
          </p:cNvPr>
          <p:cNvSpPr txBox="1">
            <a:spLocks/>
          </p:cNvSpPr>
          <p:nvPr/>
        </p:nvSpPr>
        <p:spPr>
          <a:xfrm>
            <a:off x="537256" y="1682973"/>
            <a:ext cx="2177143" cy="812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strength</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spirit of man is more important than mere physical strength, and the spiritual fiber of a nation than its wealth. The Bible is endorsed by the ages. Our civilization is built upon its words. In no other book is there such a collection of inspired wisdom, reality, and hope.”</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37ECF954-0C86-4E32-9EDF-97B774BF9F07}"/>
              </a:ext>
            </a:extLst>
          </p:cNvPr>
          <p:cNvSpPr txBox="1">
            <a:spLocks noChangeArrowheads="1"/>
          </p:cNvSpPr>
          <p:nvPr/>
        </p:nvSpPr>
        <p:spPr bwMode="auto">
          <a:xfrm>
            <a:off x="727531" y="1498563"/>
            <a:ext cx="7788672" cy="412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Bible: </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endorsed by the ages</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civilization built upon it</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 inspired wisdom</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 reality</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 hope</a:t>
            </a:r>
            <a:endPar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4" name="Rectangle 3">
            <a:extLst>
              <a:ext uri="{FF2B5EF4-FFF2-40B4-BE49-F238E27FC236}">
                <a16:creationId xmlns:a16="http://schemas.microsoft.com/office/drawing/2014/main" id="{580572B8-22B7-4BBA-80D7-25794352ED55}"/>
              </a:ext>
            </a:extLst>
          </p:cNvPr>
          <p:cNvSpPr>
            <a:spLocks noChangeArrowheads="1"/>
          </p:cNvSpPr>
          <p:nvPr/>
        </p:nvSpPr>
        <p:spPr bwMode="auto">
          <a:xfrm>
            <a:off x="2385995" y="271669"/>
            <a:ext cx="198482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spirit</a:t>
            </a:r>
            <a:endParaRPr kumimoji="0" lang="en-US" sz="4410" b="1" i="1"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65BE0D3C-91D3-4576-8EE5-CC936EAD9495}"/>
              </a:ext>
            </a:extLst>
          </p:cNvPr>
          <p:cNvSpPr>
            <a:spLocks noChangeArrowheads="1"/>
          </p:cNvSpPr>
          <p:nvPr/>
        </p:nvSpPr>
        <p:spPr bwMode="auto">
          <a:xfrm>
            <a:off x="6148391" y="2319560"/>
            <a:ext cx="2636060" cy="84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The Bible</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
        <p:nvSpPr>
          <p:cNvPr id="9" name="Rectangle 2">
            <a:extLst>
              <a:ext uri="{FF2B5EF4-FFF2-40B4-BE49-F238E27FC236}">
                <a16:creationId xmlns:a16="http://schemas.microsoft.com/office/drawing/2014/main" id="{9F7E9BFB-9680-49CC-A146-1E5261622A79}"/>
              </a:ext>
            </a:extLst>
          </p:cNvPr>
          <p:cNvSpPr txBox="1">
            <a:spLocks noChangeArrowheads="1"/>
          </p:cNvSpPr>
          <p:nvPr/>
        </p:nvSpPr>
        <p:spPr bwMode="auto">
          <a:xfrm>
            <a:off x="6237134" y="2324024"/>
            <a:ext cx="2461629"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glow" dir="t"/>
            </a:scene3d>
            <a:sp3d extrusionH="57150" contourW="12700">
              <a:bevelT w="38100" h="38100"/>
              <a:contourClr>
                <a:srgbClr val="ECF3AB"/>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410" b="1" dirty="0">
                <a:solidFill>
                  <a:srgbClr val="CC9900"/>
                </a:solidFill>
                <a:effectLst>
                  <a:glow rad="76200">
                    <a:schemeClr val="tx1"/>
                  </a:glow>
                </a:effectLst>
                <a:latin typeface="Calibri" panose="020F0502020204030204" pitchFamily="34" charset="0"/>
                <a:ea typeface="+mn-ea"/>
                <a:cs typeface="Calibri" panose="020F0502020204030204" pitchFamily="34" charset="0"/>
              </a:rPr>
              <a:t>The Bible</a:t>
            </a:r>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 </a:t>
            </a:r>
            <a:endParaRPr lang="en-US" altLang="en-US" sz="32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E31304BE-449F-4EDC-91AC-1A9E163FCF86}"/>
              </a:ext>
            </a:extLst>
          </p:cNvPr>
          <p:cNvSpPr txBox="1">
            <a:spLocks noChangeArrowheads="1"/>
          </p:cNvSpPr>
          <p:nvPr/>
        </p:nvSpPr>
        <p:spPr bwMode="auto">
          <a:xfrm>
            <a:off x="1373661" y="2989916"/>
            <a:ext cx="5732060"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endorsed by the ages</a:t>
            </a:r>
            <a:endPar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71586370-994A-442C-B483-41CC0AD34856}"/>
              </a:ext>
            </a:extLst>
          </p:cNvPr>
          <p:cNvSpPr txBox="1">
            <a:spLocks noChangeArrowheads="1"/>
          </p:cNvSpPr>
          <p:nvPr/>
        </p:nvSpPr>
        <p:spPr bwMode="auto">
          <a:xfrm>
            <a:off x="486557" y="3661993"/>
            <a:ext cx="2772770"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civilization</a:t>
            </a:r>
            <a:endPar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C845B66F-9DD1-4448-82FF-22744BA05969}"/>
              </a:ext>
            </a:extLst>
          </p:cNvPr>
          <p:cNvSpPr txBox="1">
            <a:spLocks noChangeArrowheads="1"/>
          </p:cNvSpPr>
          <p:nvPr/>
        </p:nvSpPr>
        <p:spPr bwMode="auto">
          <a:xfrm>
            <a:off x="3575713" y="3666117"/>
            <a:ext cx="3141260"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built upon it</a:t>
            </a:r>
            <a:endPar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56F52C5E-1B6F-4419-ACCB-EC36838D90A2}"/>
              </a:ext>
            </a:extLst>
          </p:cNvPr>
          <p:cNvSpPr txBox="1">
            <a:spLocks noChangeArrowheads="1"/>
          </p:cNvSpPr>
          <p:nvPr/>
        </p:nvSpPr>
        <p:spPr bwMode="auto">
          <a:xfrm>
            <a:off x="3926432" y="5006618"/>
            <a:ext cx="4123898"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inspired wisdom</a:t>
            </a:r>
            <a:endPar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E900BA30-1492-4986-9438-C8727BEC4BE5}"/>
              </a:ext>
            </a:extLst>
          </p:cNvPr>
          <p:cNvSpPr txBox="1">
            <a:spLocks noChangeArrowheads="1"/>
          </p:cNvSpPr>
          <p:nvPr/>
        </p:nvSpPr>
        <p:spPr bwMode="auto">
          <a:xfrm>
            <a:off x="2238231" y="5679482"/>
            <a:ext cx="1817427"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reality</a:t>
            </a:r>
            <a:endPar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6" name="Rectangle 2">
            <a:extLst>
              <a:ext uri="{FF2B5EF4-FFF2-40B4-BE49-F238E27FC236}">
                <a16:creationId xmlns:a16="http://schemas.microsoft.com/office/drawing/2014/main" id="{4A280458-BBC0-46BF-9379-3D5BE5B7A153}"/>
              </a:ext>
            </a:extLst>
          </p:cNvPr>
          <p:cNvSpPr txBox="1">
            <a:spLocks noChangeArrowheads="1"/>
          </p:cNvSpPr>
          <p:nvPr/>
        </p:nvSpPr>
        <p:spPr bwMode="auto">
          <a:xfrm>
            <a:off x="5027775" y="5677100"/>
            <a:ext cx="1462585"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hope</a:t>
            </a:r>
            <a:endPar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7" name="Arrow: Bent-Up 9">
            <a:extLst>
              <a:ext uri="{FF2B5EF4-FFF2-40B4-BE49-F238E27FC236}">
                <a16:creationId xmlns:a16="http://schemas.microsoft.com/office/drawing/2014/main" id="{86FF1389-644A-4D37-ADC1-9BF78BCB7492}"/>
              </a:ext>
            </a:extLst>
          </p:cNvPr>
          <p:cNvSpPr/>
          <p:nvPr/>
        </p:nvSpPr>
        <p:spPr>
          <a:xfrm rot="5400000">
            <a:off x="1271625" y="2392516"/>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Bent-Up 9">
            <a:extLst>
              <a:ext uri="{FF2B5EF4-FFF2-40B4-BE49-F238E27FC236}">
                <a16:creationId xmlns:a16="http://schemas.microsoft.com/office/drawing/2014/main" id="{1BDBF35D-D1F0-4C0D-92B2-D02EFE57B421}"/>
              </a:ext>
            </a:extLst>
          </p:cNvPr>
          <p:cNvSpPr/>
          <p:nvPr/>
        </p:nvSpPr>
        <p:spPr>
          <a:xfrm rot="5400000">
            <a:off x="2197176" y="3050437"/>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64673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par>
                                <p:cTn id="15" presetID="22" presetClass="entr" presetSubtype="8" fill="hold" grpId="0" nodeType="withEffect">
                                  <p:stCondLst>
                                    <p:cond delay="4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18" presetClass="emph" presetSubtype="0" fill="hold" grpId="1" nodeType="withEffect">
                                  <p:stCondLst>
                                    <p:cond delay="400"/>
                                  </p:stCondLst>
                                  <p:childTnLst>
                                    <p:set>
                                      <p:cBhvr override="childStyle">
                                        <p:cTn id="19" dur="750" fill="hold"/>
                                        <p:tgtEl>
                                          <p:spTgt spid="5"/>
                                        </p:tgtEl>
                                        <p:attrNameLst>
                                          <p:attrName>style.textDecorationUnderline</p:attrName>
                                        </p:attrNameLst>
                                      </p:cBhvr>
                                      <p:to>
                                        <p:strVal val="true"/>
                                      </p:to>
                                    </p:set>
                                  </p:childTnLst>
                                </p:cTn>
                              </p:par>
                              <p:par>
                                <p:cTn id="20" presetID="22" presetClass="entr" presetSubtype="8" fill="hold" grpId="0" nodeType="withEffect">
                                  <p:stCondLst>
                                    <p:cond delay="105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8" presetClass="emph" presetSubtype="0" fill="hold" grpId="1" nodeType="withEffect">
                                  <p:stCondLst>
                                    <p:cond delay="1050"/>
                                  </p:stCondLst>
                                  <p:childTnLst>
                                    <p:set>
                                      <p:cBhvr override="childStyle">
                                        <p:cTn id="24" dur="500" fill="hold"/>
                                        <p:tgtEl>
                                          <p:spTgt spid="7"/>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0" presetClass="entr" presetSubtype="0" fill="hold" grpId="0" nodeType="clickEffect">
                                  <p:stCondLst>
                                    <p:cond delay="0"/>
                                  </p:stCondLst>
                                  <p:iterate type="lt">
                                    <p:tmPct val="10000"/>
                                  </p:iterate>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stCondLst>
                                            <p:cond delay="0"/>
                                          </p:stCondLst>
                                        </p:cTn>
                                        <p:tgtEl>
                                          <p:spTgt spid="4"/>
                                        </p:tgtEl>
                                      </p:cBhvr>
                                    </p:animEffect>
                                    <p:anim to="" calcmode="lin" valueType="num">
                                      <p:cBhvr>
                                        <p:cTn id="30"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31"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32" fill="hold">
                            <p:stCondLst>
                              <p:cond delay="7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4"/>
                                        </p:tgtEl>
                                      </p:cBhvr>
                                    </p:animEffect>
                                    <p:animScale>
                                      <p:cBhvr>
                                        <p:cTn id="35" dur="250" autoRev="1" fill="hold"/>
                                        <p:tgtEl>
                                          <p:spTgt spid="4"/>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0" presetClass="entr" presetSubtype="0" fill="hold" grpId="0" nodeType="clickEffect">
                                  <p:stCondLst>
                                    <p:cond delay="0"/>
                                  </p:stCondLst>
                                  <p:iterate type="lt">
                                    <p:tmPct val="10000"/>
                                  </p:iterate>
                                  <p:childTnLst>
                                    <p:set>
                                      <p:cBhvr>
                                        <p:cTn id="39" dur="1" fill="hold">
                                          <p:stCondLst>
                                            <p:cond delay="0"/>
                                          </p:stCondLst>
                                        </p:cTn>
                                        <p:tgtEl>
                                          <p:spTgt spid="6"/>
                                        </p:tgtEl>
                                        <p:attrNameLst>
                                          <p:attrName>style.visibility</p:attrName>
                                        </p:attrNameLst>
                                      </p:cBhvr>
                                      <p:to>
                                        <p:strVal val="visible"/>
                                      </p:to>
                                    </p:set>
                                    <p:animEffect transition="in" filter="dissolve">
                                      <p:cBhvr>
                                        <p:cTn id="40" dur="500">
                                          <p:stCondLst>
                                            <p:cond delay="0"/>
                                          </p:stCondLst>
                                        </p:cTn>
                                        <p:tgtEl>
                                          <p:spTgt spid="6"/>
                                        </p:tgtEl>
                                      </p:cBhvr>
                                    </p:animEffect>
                                    <p:anim to="" calcmode="lin" valueType="num">
                                      <p:cBhvr>
                                        <p:cTn id="41"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42"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par>
                          <p:cTn id="43" fill="hold">
                            <p:stCondLst>
                              <p:cond delay="850"/>
                            </p:stCondLst>
                            <p:childTnLst>
                              <p:par>
                                <p:cTn id="44" presetID="26" presetClass="emph" presetSubtype="0" fill="hold" grpId="1" nodeType="afterEffect">
                                  <p:stCondLst>
                                    <p:cond delay="0"/>
                                  </p:stCondLst>
                                  <p:iterate type="lt">
                                    <p:tmPct val="0"/>
                                  </p:iterate>
                                  <p:childTnLst>
                                    <p:animEffect transition="out" filter="fade">
                                      <p:cBhvr>
                                        <p:cTn id="45" dur="500" tmFilter="0, 0; .2, .5; .8, .5; 1, 0"/>
                                        <p:tgtEl>
                                          <p:spTgt spid="6"/>
                                        </p:tgtEl>
                                      </p:cBhvr>
                                    </p:animEffect>
                                    <p:animScale>
                                      <p:cBhvr>
                                        <p:cTn id="46" dur="250" autoRev="1" fill="hold"/>
                                        <p:tgtEl>
                                          <p:spTgt spid="6"/>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5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5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5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50"/>
                                        <p:tgtEl>
                                          <p:spTgt spid="1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25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250"/>
                                        <p:tgtEl>
                                          <p:spTgt spid="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250"/>
                                        <p:tgtEl>
                                          <p:spTgt spid="16"/>
                                        </p:tgtEl>
                                      </p:cBhvr>
                                    </p:animEffect>
                                  </p:childTnLst>
                                </p:cTn>
                              </p:par>
                              <p:par>
                                <p:cTn id="70" presetID="42" presetClass="path" presetSubtype="0" accel="50000" decel="50000" fill="hold" grpId="1" nodeType="withEffect">
                                  <p:stCondLst>
                                    <p:cond delay="0"/>
                                  </p:stCondLst>
                                  <p:childTnLst>
                                    <p:animMotion origin="layout" path="M 3.33333E-6 -1.48148E-6 L -0.6099 -0.12523 " pathEditMode="relative" rAng="0" ptsTypes="AA">
                                      <p:cBhvr>
                                        <p:cTn id="71" dur="1500" fill="hold"/>
                                        <p:tgtEl>
                                          <p:spTgt spid="9"/>
                                        </p:tgtEl>
                                        <p:attrNameLst>
                                          <p:attrName>ppt_x</p:attrName>
                                          <p:attrName>ppt_y</p:attrName>
                                        </p:attrNameLst>
                                      </p:cBhvr>
                                      <p:rCtr x="-30503" y="-6273"/>
                                    </p:animMotion>
                                  </p:childTnLst>
                                </p:cTn>
                              </p:par>
                              <p:par>
                                <p:cTn id="72" presetID="42" presetClass="path" presetSubtype="0" accel="50000" decel="50000" fill="hold" grpId="1" nodeType="withEffect">
                                  <p:stCondLst>
                                    <p:cond delay="0"/>
                                  </p:stCondLst>
                                  <p:childTnLst>
                                    <p:animMotion origin="layout" path="M -1.66667E-6 -2.22222E-6 L -0.00364 -0.12477 " pathEditMode="relative" rAng="0" ptsTypes="AA">
                                      <p:cBhvr>
                                        <p:cTn id="73" dur="1500" fill="hold"/>
                                        <p:tgtEl>
                                          <p:spTgt spid="10"/>
                                        </p:tgtEl>
                                        <p:attrNameLst>
                                          <p:attrName>ppt_x</p:attrName>
                                          <p:attrName>ppt_y</p:attrName>
                                        </p:attrNameLst>
                                      </p:cBhvr>
                                      <p:rCtr x="-191" y="-6250"/>
                                    </p:animMotion>
                                  </p:childTnLst>
                                </p:cTn>
                              </p:par>
                              <p:par>
                                <p:cTn id="74" presetID="42" presetClass="path" presetSubtype="0" accel="50000" decel="50000" fill="hold" grpId="1" nodeType="withEffect">
                                  <p:stCondLst>
                                    <p:cond delay="0"/>
                                  </p:stCondLst>
                                  <p:childTnLst>
                                    <p:animMotion origin="layout" path="M 2.5E-6 -3.7037E-7 L 0.22014 -0.12523 " pathEditMode="relative" rAng="0" ptsTypes="AA">
                                      <p:cBhvr>
                                        <p:cTn id="75" dur="1500" fill="hold"/>
                                        <p:tgtEl>
                                          <p:spTgt spid="11"/>
                                        </p:tgtEl>
                                        <p:attrNameLst>
                                          <p:attrName>ppt_x</p:attrName>
                                          <p:attrName>ppt_y</p:attrName>
                                        </p:attrNameLst>
                                      </p:cBhvr>
                                      <p:rCtr x="11007" y="-6273"/>
                                    </p:animMotion>
                                  </p:childTnLst>
                                </p:cTn>
                              </p:par>
                              <p:par>
                                <p:cTn id="76" presetID="42" presetClass="path" presetSubtype="0" accel="50000" decel="50000" fill="hold" grpId="1" nodeType="withEffect">
                                  <p:stCondLst>
                                    <p:cond delay="0"/>
                                  </p:stCondLst>
                                  <p:childTnLst>
                                    <p:animMotion origin="layout" path="M -3.61111E-6 -3.33333E-6 L 0.16702 -0.12569 " pathEditMode="relative" rAng="0" ptsTypes="AA">
                                      <p:cBhvr>
                                        <p:cTn id="77" dur="1500" fill="hold"/>
                                        <p:tgtEl>
                                          <p:spTgt spid="13"/>
                                        </p:tgtEl>
                                        <p:attrNameLst>
                                          <p:attrName>ppt_x</p:attrName>
                                          <p:attrName>ppt_y</p:attrName>
                                        </p:attrNameLst>
                                      </p:cBhvr>
                                      <p:rCtr x="8351" y="-6296"/>
                                    </p:animMotion>
                                  </p:childTnLst>
                                </p:cTn>
                              </p:par>
                              <p:par>
                                <p:cTn id="78" presetID="42" presetClass="path" presetSubtype="0" accel="50000" decel="50000" fill="hold" grpId="1" nodeType="withEffect">
                                  <p:stCondLst>
                                    <p:cond delay="0"/>
                                  </p:stCondLst>
                                  <p:childTnLst>
                                    <p:animMotion origin="layout" path="M -1.11111E-6 4.81481E-6 L 0.03004 -0.22385 " pathEditMode="relative" rAng="0" ptsTypes="AA">
                                      <p:cBhvr>
                                        <p:cTn id="79" dur="1500" fill="hold"/>
                                        <p:tgtEl>
                                          <p:spTgt spid="14"/>
                                        </p:tgtEl>
                                        <p:attrNameLst>
                                          <p:attrName>ppt_x</p:attrName>
                                          <p:attrName>ppt_y</p:attrName>
                                        </p:attrNameLst>
                                      </p:cBhvr>
                                      <p:rCtr x="1493" y="-11204"/>
                                    </p:animMotion>
                                  </p:childTnLst>
                                </p:cTn>
                              </p:par>
                              <p:par>
                                <p:cTn id="80" presetID="42" presetClass="path" presetSubtype="0" accel="50000" decel="50000" fill="hold" grpId="1" nodeType="withEffect">
                                  <p:stCondLst>
                                    <p:cond delay="0"/>
                                  </p:stCondLst>
                                  <p:childTnLst>
                                    <p:animMotion origin="layout" path="M 2.77778E-6 -3.33333E-6 L 0.21267 -0.22407 " pathEditMode="relative" rAng="0" ptsTypes="AA">
                                      <p:cBhvr>
                                        <p:cTn id="81" dur="1500" fill="hold"/>
                                        <p:tgtEl>
                                          <p:spTgt spid="15"/>
                                        </p:tgtEl>
                                        <p:attrNameLst>
                                          <p:attrName>ppt_x</p:attrName>
                                          <p:attrName>ppt_y</p:attrName>
                                        </p:attrNameLst>
                                      </p:cBhvr>
                                      <p:rCtr x="10625" y="-11204"/>
                                    </p:animMotion>
                                  </p:childTnLst>
                                </p:cTn>
                              </p:par>
                              <p:par>
                                <p:cTn id="82" presetID="42" presetClass="path" presetSubtype="0" accel="50000" decel="50000" fill="hold" grpId="1" nodeType="withEffect">
                                  <p:stCondLst>
                                    <p:cond delay="0"/>
                                  </p:stCondLst>
                                  <p:childTnLst>
                                    <p:animMotion origin="layout" path="M 2.5E-6 -3.7037E-7 L -0.08959 -0.12546 " pathEditMode="relative" rAng="0" ptsTypes="AA">
                                      <p:cBhvr>
                                        <p:cTn id="83" dur="1500" fill="hold"/>
                                        <p:tgtEl>
                                          <p:spTgt spid="16"/>
                                        </p:tgtEl>
                                        <p:attrNameLst>
                                          <p:attrName>ppt_x</p:attrName>
                                          <p:attrName>ppt_y</p:attrName>
                                        </p:attrNameLst>
                                      </p:cBhvr>
                                      <p:rCtr x="-4479" y="-6273"/>
                                    </p:animMotion>
                                  </p:childTnLst>
                                </p:cTn>
                              </p:par>
                              <p:par>
                                <p:cTn id="84" presetID="10" presetClass="exit" presetSubtype="0" fill="hold" grpId="1" nodeType="withEffect">
                                  <p:stCondLst>
                                    <p:cond delay="0"/>
                                  </p:stCondLst>
                                  <p:childTnLst>
                                    <p:animEffect transition="out" filter="fade">
                                      <p:cBhvr>
                                        <p:cTn id="85" dur="1250"/>
                                        <p:tgtEl>
                                          <p:spTgt spid="3074"/>
                                        </p:tgtEl>
                                      </p:cBhvr>
                                    </p:animEffect>
                                    <p:set>
                                      <p:cBhvr>
                                        <p:cTn id="86" dur="1" fill="hold">
                                          <p:stCondLst>
                                            <p:cond delay="1249"/>
                                          </p:stCondLst>
                                        </p:cTn>
                                        <p:tgtEl>
                                          <p:spTgt spid="3074"/>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250"/>
                                        <p:tgtEl>
                                          <p:spTgt spid="7"/>
                                        </p:tgtEl>
                                      </p:cBhvr>
                                    </p:animEffect>
                                    <p:set>
                                      <p:cBhvr>
                                        <p:cTn id="89" dur="1" fill="hold">
                                          <p:stCondLst>
                                            <p:cond delay="249"/>
                                          </p:stCondLst>
                                        </p:cTn>
                                        <p:tgtEl>
                                          <p:spTgt spid="7"/>
                                        </p:tgtEl>
                                        <p:attrNameLst>
                                          <p:attrName>style.visibility</p:attrName>
                                        </p:attrNameLst>
                                      </p:cBhvr>
                                      <p:to>
                                        <p:strVal val="hidden"/>
                                      </p:to>
                                    </p:set>
                                  </p:childTnLst>
                                </p:cTn>
                              </p:par>
                              <p:par>
                                <p:cTn id="90" presetID="10" presetClass="exit" presetSubtype="0" fill="hold" grpId="2" nodeType="withEffect">
                                  <p:stCondLst>
                                    <p:cond delay="0"/>
                                  </p:stCondLst>
                                  <p:iterate type="lt">
                                    <p:tmPct val="0"/>
                                  </p:iterate>
                                  <p:childTnLst>
                                    <p:animEffect transition="out" filter="fade">
                                      <p:cBhvr>
                                        <p:cTn id="91" dur="250"/>
                                        <p:tgtEl>
                                          <p:spTgt spid="6"/>
                                        </p:tgtEl>
                                      </p:cBhvr>
                                    </p:animEffect>
                                    <p:set>
                                      <p:cBhvr>
                                        <p:cTn id="92" dur="1" fill="hold">
                                          <p:stCondLst>
                                            <p:cond delay="249"/>
                                          </p:stCondLst>
                                        </p:cTn>
                                        <p:tgtEl>
                                          <p:spTgt spid="6"/>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250"/>
                                        <p:tgtEl>
                                          <p:spTgt spid="5"/>
                                        </p:tgtEl>
                                      </p:cBhvr>
                                    </p:animEffect>
                                    <p:set>
                                      <p:cBhvr>
                                        <p:cTn id="95" dur="1" fill="hold">
                                          <p:stCondLst>
                                            <p:cond delay="249"/>
                                          </p:stCondLst>
                                        </p:cTn>
                                        <p:tgtEl>
                                          <p:spTgt spid="5"/>
                                        </p:tgtEl>
                                        <p:attrNameLst>
                                          <p:attrName>style.visibility</p:attrName>
                                        </p:attrNameLst>
                                      </p:cBhvr>
                                      <p:to>
                                        <p:strVal val="hidden"/>
                                      </p:to>
                                    </p:set>
                                  </p:childTnLst>
                                </p:cTn>
                              </p:par>
                              <p:par>
                                <p:cTn id="96" presetID="10" presetClass="exit" presetSubtype="0" fill="hold" grpId="2" nodeType="withEffect">
                                  <p:stCondLst>
                                    <p:cond delay="0"/>
                                  </p:stCondLst>
                                  <p:iterate type="lt">
                                    <p:tmPct val="0"/>
                                  </p:iterate>
                                  <p:childTnLst>
                                    <p:animEffect transition="out" filter="fade">
                                      <p:cBhvr>
                                        <p:cTn id="97" dur="250"/>
                                        <p:tgtEl>
                                          <p:spTgt spid="4"/>
                                        </p:tgtEl>
                                      </p:cBhvr>
                                    </p:animEffect>
                                    <p:set>
                                      <p:cBhvr>
                                        <p:cTn id="98" dur="1" fill="hold">
                                          <p:stCondLst>
                                            <p:cond delay="249"/>
                                          </p:stCondLst>
                                        </p:cTn>
                                        <p:tgtEl>
                                          <p:spTgt spid="4"/>
                                        </p:tgtEl>
                                        <p:attrNameLst>
                                          <p:attrName>style.visibility</p:attrName>
                                        </p:attrNameLst>
                                      </p:cBhvr>
                                      <p:to>
                                        <p:strVal val="hidden"/>
                                      </p:to>
                                    </p:set>
                                  </p:childTnLst>
                                </p:cTn>
                              </p:par>
                              <p:par>
                                <p:cTn id="99" presetID="10" presetClass="exit" presetSubtype="0" fill="hold" grpId="2" nodeType="withEffect">
                                  <p:stCondLst>
                                    <p:cond delay="0"/>
                                  </p:stCondLst>
                                  <p:childTnLst>
                                    <p:animEffect transition="out" filter="fade">
                                      <p:cBhvr>
                                        <p:cTn id="100" dur="250"/>
                                        <p:tgtEl>
                                          <p:spTgt spid="3"/>
                                        </p:tgtEl>
                                      </p:cBhvr>
                                    </p:animEffect>
                                    <p:set>
                                      <p:cBhvr>
                                        <p:cTn id="101" dur="1" fill="hold">
                                          <p:stCondLst>
                                            <p:cond delay="249"/>
                                          </p:stCondLst>
                                        </p:cTn>
                                        <p:tgtEl>
                                          <p:spTgt spid="3"/>
                                        </p:tgtEl>
                                        <p:attrNameLst>
                                          <p:attrName>style.visibility</p:attrName>
                                        </p:attrNameLst>
                                      </p:cBhvr>
                                      <p:to>
                                        <p:strVal val="hidden"/>
                                      </p:to>
                                    </p:set>
                                  </p:childTnLst>
                                </p:cTn>
                              </p:par>
                            </p:childTnLst>
                          </p:cTn>
                        </p:par>
                        <p:par>
                          <p:cTn id="102" fill="hold">
                            <p:stCondLst>
                              <p:cond delay="1500"/>
                            </p:stCondLst>
                            <p:childTnLst>
                              <p:par>
                                <p:cTn id="103" presetID="10" presetClass="entr" presetSubtype="0" fill="hold" grpId="0" nodeType="after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fade">
                                      <p:cBhvr>
                                        <p:cTn id="105" dur="250"/>
                                        <p:tgtEl>
                                          <p:spTgt spid="8"/>
                                        </p:tgtEl>
                                      </p:cBhvr>
                                    </p:animEffect>
                                  </p:childTnLst>
                                </p:cTn>
                              </p:par>
                              <p:par>
                                <p:cTn id="106" presetID="10" presetClass="exit" presetSubtype="0" fill="hold" grpId="2" nodeType="withEffect">
                                  <p:stCondLst>
                                    <p:cond delay="0"/>
                                  </p:stCondLst>
                                  <p:childTnLst>
                                    <p:animEffect transition="out" filter="fade">
                                      <p:cBhvr>
                                        <p:cTn id="107" dur="500"/>
                                        <p:tgtEl>
                                          <p:spTgt spid="10"/>
                                        </p:tgtEl>
                                      </p:cBhvr>
                                    </p:animEffect>
                                    <p:set>
                                      <p:cBhvr>
                                        <p:cTn id="108" dur="1" fill="hold">
                                          <p:stCondLst>
                                            <p:cond delay="499"/>
                                          </p:stCondLst>
                                        </p:cTn>
                                        <p:tgtEl>
                                          <p:spTgt spid="10"/>
                                        </p:tgtEl>
                                        <p:attrNameLst>
                                          <p:attrName>style.visibility</p:attrName>
                                        </p:attrNameLst>
                                      </p:cBhvr>
                                      <p:to>
                                        <p:strVal val="hidden"/>
                                      </p:to>
                                    </p:set>
                                  </p:childTnLst>
                                </p:cTn>
                              </p:par>
                              <p:par>
                                <p:cTn id="109" presetID="10" presetClass="exit" presetSubtype="0" fill="hold" grpId="2" nodeType="withEffect">
                                  <p:stCondLst>
                                    <p:cond delay="0"/>
                                  </p:stCondLst>
                                  <p:childTnLst>
                                    <p:animEffect transition="out" filter="fade">
                                      <p:cBhvr>
                                        <p:cTn id="110" dur="500"/>
                                        <p:tgtEl>
                                          <p:spTgt spid="11"/>
                                        </p:tgtEl>
                                      </p:cBhvr>
                                    </p:animEffect>
                                    <p:set>
                                      <p:cBhvr>
                                        <p:cTn id="111" dur="1" fill="hold">
                                          <p:stCondLst>
                                            <p:cond delay="499"/>
                                          </p:stCondLst>
                                        </p:cTn>
                                        <p:tgtEl>
                                          <p:spTgt spid="11"/>
                                        </p:tgtEl>
                                        <p:attrNameLst>
                                          <p:attrName>style.visibility</p:attrName>
                                        </p:attrNameLst>
                                      </p:cBhvr>
                                      <p:to>
                                        <p:strVal val="hidden"/>
                                      </p:to>
                                    </p:set>
                                  </p:childTnLst>
                                </p:cTn>
                              </p:par>
                              <p:par>
                                <p:cTn id="112" presetID="10" presetClass="exit" presetSubtype="0" fill="hold" grpId="2" nodeType="withEffect">
                                  <p:stCondLst>
                                    <p:cond delay="0"/>
                                  </p:stCondLst>
                                  <p:childTnLst>
                                    <p:animEffect transition="out" filter="fade">
                                      <p:cBhvr>
                                        <p:cTn id="113" dur="500"/>
                                        <p:tgtEl>
                                          <p:spTgt spid="13"/>
                                        </p:tgtEl>
                                      </p:cBhvr>
                                    </p:animEffect>
                                    <p:set>
                                      <p:cBhvr>
                                        <p:cTn id="114" dur="1" fill="hold">
                                          <p:stCondLst>
                                            <p:cond delay="499"/>
                                          </p:stCondLst>
                                        </p:cTn>
                                        <p:tgtEl>
                                          <p:spTgt spid="13"/>
                                        </p:tgtEl>
                                        <p:attrNameLst>
                                          <p:attrName>style.visibility</p:attrName>
                                        </p:attrNameLst>
                                      </p:cBhvr>
                                      <p:to>
                                        <p:strVal val="hidden"/>
                                      </p:to>
                                    </p:set>
                                  </p:childTnLst>
                                </p:cTn>
                              </p:par>
                              <p:par>
                                <p:cTn id="115" presetID="10" presetClass="exit" presetSubtype="0" fill="hold" grpId="2" nodeType="withEffect">
                                  <p:stCondLst>
                                    <p:cond delay="0"/>
                                  </p:stCondLst>
                                  <p:childTnLst>
                                    <p:animEffect transition="out" filter="fade">
                                      <p:cBhvr>
                                        <p:cTn id="116" dur="500"/>
                                        <p:tgtEl>
                                          <p:spTgt spid="14"/>
                                        </p:tgtEl>
                                      </p:cBhvr>
                                    </p:animEffect>
                                    <p:set>
                                      <p:cBhvr>
                                        <p:cTn id="117" dur="1" fill="hold">
                                          <p:stCondLst>
                                            <p:cond delay="499"/>
                                          </p:stCondLst>
                                        </p:cTn>
                                        <p:tgtEl>
                                          <p:spTgt spid="14"/>
                                        </p:tgtEl>
                                        <p:attrNameLst>
                                          <p:attrName>style.visibility</p:attrName>
                                        </p:attrNameLst>
                                      </p:cBhvr>
                                      <p:to>
                                        <p:strVal val="hidden"/>
                                      </p:to>
                                    </p:set>
                                  </p:childTnLst>
                                </p:cTn>
                              </p:par>
                              <p:par>
                                <p:cTn id="118" presetID="10" presetClass="exit" presetSubtype="0" fill="hold" grpId="2" nodeType="withEffect">
                                  <p:stCondLst>
                                    <p:cond delay="0"/>
                                  </p:stCondLst>
                                  <p:childTnLst>
                                    <p:animEffect transition="out" filter="fade">
                                      <p:cBhvr>
                                        <p:cTn id="119" dur="500"/>
                                        <p:tgtEl>
                                          <p:spTgt spid="15"/>
                                        </p:tgtEl>
                                      </p:cBhvr>
                                    </p:animEffect>
                                    <p:set>
                                      <p:cBhvr>
                                        <p:cTn id="120" dur="1" fill="hold">
                                          <p:stCondLst>
                                            <p:cond delay="499"/>
                                          </p:stCondLst>
                                        </p:cTn>
                                        <p:tgtEl>
                                          <p:spTgt spid="15"/>
                                        </p:tgtEl>
                                        <p:attrNameLst>
                                          <p:attrName>style.visibility</p:attrName>
                                        </p:attrNameLst>
                                      </p:cBhvr>
                                      <p:to>
                                        <p:strVal val="hidden"/>
                                      </p:to>
                                    </p:set>
                                  </p:childTnLst>
                                </p:cTn>
                              </p:par>
                              <p:par>
                                <p:cTn id="121" presetID="10" presetClass="exit" presetSubtype="0" fill="hold" grpId="2" nodeType="withEffect">
                                  <p:stCondLst>
                                    <p:cond delay="0"/>
                                  </p:stCondLst>
                                  <p:childTnLst>
                                    <p:animEffect transition="out" filter="fade">
                                      <p:cBhvr>
                                        <p:cTn id="122" dur="500"/>
                                        <p:tgtEl>
                                          <p:spTgt spid="16"/>
                                        </p:tgtEl>
                                      </p:cBhvr>
                                    </p:animEffect>
                                    <p:set>
                                      <p:cBhvr>
                                        <p:cTn id="123" dur="1" fill="hold">
                                          <p:stCondLst>
                                            <p:cond delay="499"/>
                                          </p:stCondLst>
                                        </p:cTn>
                                        <p:tgtEl>
                                          <p:spTgt spid="16"/>
                                        </p:tgtEl>
                                        <p:attrNameLst>
                                          <p:attrName>style.visibility</p:attrName>
                                        </p:attrNameLst>
                                      </p:cBhvr>
                                      <p:to>
                                        <p:strVal val="hidden"/>
                                      </p:to>
                                    </p:set>
                                  </p:childTnLst>
                                </p:cTn>
                              </p:par>
                            </p:childTnLst>
                          </p:cTn>
                        </p:par>
                        <p:par>
                          <p:cTn id="124" fill="hold">
                            <p:stCondLst>
                              <p:cond delay="2000"/>
                            </p:stCondLst>
                            <p:childTnLst>
                              <p:par>
                                <p:cTn id="125" presetID="22" presetClass="entr" presetSubtype="8" fill="hold" grpId="0" nodeType="after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wipe(left)">
                                      <p:cBhvr>
                                        <p:cTn id="127" dur="500"/>
                                        <p:tgtEl>
                                          <p:spTgt spid="17"/>
                                        </p:tgtEl>
                                      </p:cBhvr>
                                    </p:animEffect>
                                  </p:childTnLst>
                                </p:cTn>
                              </p:par>
                            </p:childTnLst>
                          </p:cTn>
                        </p:par>
                        <p:par>
                          <p:cTn id="128" fill="hold">
                            <p:stCondLst>
                              <p:cond delay="2500"/>
                            </p:stCondLst>
                            <p:childTnLst>
                              <p:par>
                                <p:cTn id="129" presetID="22" presetClass="entr" presetSubtype="8" fill="hold" grpId="0"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wipe(left)">
                                      <p:cBhvr>
                                        <p:cTn id="1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5" grpId="0"/>
      <p:bldP spid="5" grpId="1"/>
      <p:bldP spid="5" grpId="2"/>
      <p:bldP spid="7" grpId="0"/>
      <p:bldP spid="7" grpId="1"/>
      <p:bldP spid="7" grpId="2"/>
      <p:bldP spid="3074" grpId="0"/>
      <p:bldP spid="3074" grpId="1"/>
      <p:bldP spid="8" grpId="0"/>
      <p:bldP spid="4" grpId="0"/>
      <p:bldP spid="4" grpId="1"/>
      <p:bldP spid="4" grpId="2"/>
      <p:bldP spid="6" grpId="0"/>
      <p:bldP spid="6" grpId="1"/>
      <p:bldP spid="6" grpId="2"/>
      <p:bldP spid="9" grpId="0"/>
      <p:bldP spid="9" grpId="1"/>
      <p:bldP spid="10" grpId="0"/>
      <p:bldP spid="10" grpId="1"/>
      <p:bldP spid="10" grpId="2"/>
      <p:bldP spid="11" grpId="0"/>
      <p:bldP spid="11" grpId="1"/>
      <p:bldP spid="11" grpId="2"/>
      <p:bldP spid="13" grpId="0"/>
      <p:bldP spid="13" grpId="1"/>
      <p:bldP spid="13" grpId="2"/>
      <p:bldP spid="14" grpId="0"/>
      <p:bldP spid="14" grpId="1"/>
      <p:bldP spid="14" grpId="2"/>
      <p:bldP spid="15" grpId="0"/>
      <p:bldP spid="15" grpId="1"/>
      <p:bldP spid="15" grpId="2"/>
      <p:bldP spid="16" grpId="0"/>
      <p:bldP spid="16" grpId="1"/>
      <p:bldP spid="16" grpId="2"/>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37FC24-88AD-4944-B9A9-6D3AC9BE2312}"/>
              </a:ext>
            </a:extLst>
          </p:cNvPr>
          <p:cNvSpPr txBox="1">
            <a:spLocks/>
          </p:cNvSpPr>
          <p:nvPr/>
        </p:nvSpPr>
        <p:spPr>
          <a:xfrm>
            <a:off x="4391527" y="2165683"/>
            <a:ext cx="2700612" cy="8205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godliness</a:t>
            </a:r>
          </a:p>
        </p:txBody>
      </p:sp>
      <p:sp>
        <p:nvSpPr>
          <p:cNvPr id="3074" name="Rectangle 2"/>
          <p:cNvSpPr>
            <a:spLocks noGrp="1" noChangeArrowheads="1"/>
          </p:cNvSpPr>
          <p:nvPr>
            <p:ph type="title"/>
          </p:nvPr>
        </p:nvSpPr>
        <p:spPr>
          <a:xfrm>
            <a:off x="1010652" y="1274303"/>
            <a:ext cx="7291137" cy="45850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For bodily exercise profits           a little, but godliness is profitable for all things, having promise of the life  that now is and of that which is to come.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 Timothy 4:8 </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081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F05E169-D2EB-4286-9338-AF31D73E5622}"/>
              </a:ext>
            </a:extLst>
          </p:cNvPr>
          <p:cNvSpPr txBox="1">
            <a:spLocks/>
          </p:cNvSpPr>
          <p:nvPr/>
        </p:nvSpPr>
        <p:spPr>
          <a:xfrm>
            <a:off x="1612231" y="3538941"/>
            <a:ext cx="5618746" cy="8112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eternal spiritual truths</a:t>
            </a:r>
          </a:p>
        </p:txBody>
      </p:sp>
      <p:sp>
        <p:nvSpPr>
          <p:cNvPr id="3074" name="Rectangle 2"/>
          <p:cNvSpPr>
            <a:spLocks noGrp="1" noChangeArrowheads="1"/>
          </p:cNvSpPr>
          <p:nvPr>
            <p:ph type="title"/>
          </p:nvPr>
        </p:nvSpPr>
        <p:spPr>
          <a:xfrm>
            <a:off x="498764" y="2067379"/>
            <a:ext cx="8229600" cy="238543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“In the highest sense the Bible is to us the unique repository of eternal spiritual truths.”</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4" name="Rectangle 3">
            <a:extLst>
              <a:ext uri="{FF2B5EF4-FFF2-40B4-BE49-F238E27FC236}">
                <a16:creationId xmlns:a16="http://schemas.microsoft.com/office/drawing/2014/main" id="{779421D4-48DE-4BC1-8222-77638BD155AA}"/>
              </a:ext>
            </a:extLst>
          </p:cNvPr>
          <p:cNvSpPr>
            <a:spLocks noChangeArrowheads="1"/>
          </p:cNvSpPr>
          <p:nvPr/>
        </p:nvSpPr>
        <p:spPr bwMode="auto">
          <a:xfrm>
            <a:off x="5544051" y="2167203"/>
            <a:ext cx="2636060" cy="84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the Bible</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47141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stCondLst>
                                            <p:cond delay="0"/>
                                          </p:stCondLst>
                                        </p:cTn>
                                        <p:tgtEl>
                                          <p:spTgt spid="4"/>
                                        </p:tgtEl>
                                      </p:cBhvr>
                                    </p:animEffect>
                                    <p:anim to="" calcmode="lin" valueType="num">
                                      <p:cBhvr>
                                        <p:cTn id="16"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17"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8" fill="hold">
                            <p:stCondLst>
                              <p:cond delay="8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par>
                          <p:cTn id="22" fill="hold">
                            <p:stCondLst>
                              <p:cond delay="135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18" presetClass="emph" presetSubtype="0" fill="hold" grpId="1" nodeType="withEffect">
                                  <p:stCondLst>
                                    <p:cond delay="0"/>
                                  </p:stCondLst>
                                  <p:childTnLst>
                                    <p:set>
                                      <p:cBhvr override="childStyle">
                                        <p:cTn id="27"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80193C-FCFB-4D7A-A9FA-86A0910F208B}"/>
              </a:ext>
            </a:extLst>
          </p:cNvPr>
          <p:cNvSpPr txBox="1">
            <a:spLocks/>
          </p:cNvSpPr>
          <p:nvPr/>
        </p:nvSpPr>
        <p:spPr>
          <a:xfrm>
            <a:off x="2729501" y="1044388"/>
            <a:ext cx="594151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truth for the present day</a:t>
            </a:r>
          </a:p>
        </p:txBody>
      </p:sp>
      <p:sp>
        <p:nvSpPr>
          <p:cNvPr id="5" name="Title 1">
            <a:extLst>
              <a:ext uri="{FF2B5EF4-FFF2-40B4-BE49-F238E27FC236}">
                <a16:creationId xmlns:a16="http://schemas.microsoft.com/office/drawing/2014/main" id="{98AFAA7C-E9F9-4EA0-A492-187FAD73B00A}"/>
              </a:ext>
            </a:extLst>
          </p:cNvPr>
          <p:cNvSpPr txBox="1">
            <a:spLocks/>
          </p:cNvSpPr>
          <p:nvPr/>
        </p:nvSpPr>
        <p:spPr>
          <a:xfrm>
            <a:off x="2498062" y="2963251"/>
            <a:ext cx="349476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every religious</a:t>
            </a:r>
          </a:p>
        </p:txBody>
      </p:sp>
      <p:sp>
        <p:nvSpPr>
          <p:cNvPr id="6" name="Title 1">
            <a:extLst>
              <a:ext uri="{FF2B5EF4-FFF2-40B4-BE49-F238E27FC236}">
                <a16:creationId xmlns:a16="http://schemas.microsoft.com/office/drawing/2014/main" id="{02A7114E-6681-4790-8C48-52F8FD6C62A7}"/>
              </a:ext>
            </a:extLst>
          </p:cNvPr>
          <p:cNvSpPr txBox="1">
            <a:spLocks/>
          </p:cNvSpPr>
          <p:nvPr/>
        </p:nvSpPr>
        <p:spPr>
          <a:xfrm>
            <a:off x="844006" y="3651596"/>
            <a:ext cx="1753644" cy="830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order</a:t>
            </a:r>
          </a:p>
        </p:txBody>
      </p:sp>
      <p:sp>
        <p:nvSpPr>
          <p:cNvPr id="3074" name="Rectangle 2"/>
          <p:cNvSpPr>
            <a:spLocks noGrp="1" noChangeArrowheads="1"/>
          </p:cNvSpPr>
          <p:nvPr>
            <p:ph type="title"/>
          </p:nvPr>
        </p:nvSpPr>
        <p:spPr>
          <a:xfrm>
            <a:off x="235527" y="274638"/>
            <a:ext cx="8728364" cy="6278562"/>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teaching of their ancient belief is filled with truth for the present day. Its profound sense of justice, nation to nation, man to man, is an essential part of every religious and social order. The health of our society depends upon a deep and abiding respect for the basic commandments of the God of Israel.”</a:t>
            </a:r>
          </a:p>
        </p:txBody>
      </p:sp>
      <p:sp>
        <p:nvSpPr>
          <p:cNvPr id="7" name="Rectangle 6">
            <a:extLst>
              <a:ext uri="{FF2B5EF4-FFF2-40B4-BE49-F238E27FC236}">
                <a16:creationId xmlns:a16="http://schemas.microsoft.com/office/drawing/2014/main" id="{E8D6CB79-EAF3-41DA-B074-A5A63B779A2A}"/>
              </a:ext>
            </a:extLst>
          </p:cNvPr>
          <p:cNvSpPr>
            <a:spLocks noChangeArrowheads="1"/>
          </p:cNvSpPr>
          <p:nvPr/>
        </p:nvSpPr>
        <p:spPr bwMode="auto">
          <a:xfrm>
            <a:off x="3463808" y="5612902"/>
            <a:ext cx="3319397" cy="72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God of Israel</a:t>
            </a:r>
            <a:endParaRPr kumimoji="0" lang="en-US" sz="42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95669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18" presetClass="emph" presetSubtype="0" fill="hold" grpId="1" nodeType="withEffect">
                                  <p:stCondLst>
                                    <p:cond delay="0"/>
                                  </p:stCondLst>
                                  <p:childTnLst>
                                    <p:set>
                                      <p:cBhvr override="childStyle">
                                        <p:cTn id="22" dur="500" fill="hold"/>
                                        <p:tgtEl>
                                          <p:spTgt spid="5"/>
                                        </p:tgtEl>
                                        <p:attrNameLst>
                                          <p:attrName>style.textDecorationUnderline</p:attrName>
                                        </p:attrNameLst>
                                      </p:cBhvr>
                                      <p:to>
                                        <p:strVal val="true"/>
                                      </p:to>
                                    </p:set>
                                  </p:childTnLst>
                                </p:cTn>
                              </p:par>
                              <p:par>
                                <p:cTn id="23" presetID="22" presetClass="entr" presetSubtype="8" fill="hold" grpId="0" nodeType="withEffect">
                                  <p:stCondLst>
                                    <p:cond delay="4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18" presetClass="emph" presetSubtype="0" fill="hold" grpId="1" nodeType="withEffect">
                                  <p:stCondLst>
                                    <p:cond delay="400"/>
                                  </p:stCondLst>
                                  <p:childTnLst>
                                    <p:set>
                                      <p:cBhvr override="childStyle">
                                        <p:cTn id="27" dur="500" fill="hold"/>
                                        <p:tgtEl>
                                          <p:spTgt spid="6"/>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0" presetClass="entr" presetSubtype="0" fill="hold" grpId="0" nodeType="click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stCondLst>
                                            <p:cond delay="0"/>
                                          </p:stCondLst>
                                        </p:cTn>
                                        <p:tgtEl>
                                          <p:spTgt spid="7"/>
                                        </p:tgtEl>
                                      </p:cBhvr>
                                    </p:animEffect>
                                    <p:anim to="" calcmode="lin" valueType="num">
                                      <p:cBhvr>
                                        <p:cTn id="33"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34"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par>
                          <p:cTn id="35" fill="hold">
                            <p:stCondLst>
                              <p:cond delay="1000"/>
                            </p:stCondLst>
                            <p:childTnLst>
                              <p:par>
                                <p:cTn id="36" presetID="26" presetClass="emph" presetSubtype="0" fill="hold" grpId="1" nodeType="afterEffect">
                                  <p:stCondLst>
                                    <p:cond delay="0"/>
                                  </p:stCondLst>
                                  <p:iterate type="lt">
                                    <p:tmPct val="0"/>
                                  </p:iterate>
                                  <p:childTnLst>
                                    <p:animEffect transition="out" filter="fade">
                                      <p:cBhvr>
                                        <p:cTn id="37" dur="500" tmFilter="0, 0; .2, .5; .8, .5; 1, 0"/>
                                        <p:tgtEl>
                                          <p:spTgt spid="7"/>
                                        </p:tgtEl>
                                      </p:cBhvr>
                                    </p:animEffect>
                                    <p:animScale>
                                      <p:cBhvr>
                                        <p:cTn id="3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3074" grpId="0"/>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3345" y="1557833"/>
            <a:ext cx="8229600" cy="354921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“We have never stopped sin by passing laws; and in the same way, we are not going to take a great moral ideal and achieve         it merely by law.”</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2FF4C874-136D-4FE3-A0EE-0B8A0B536218}"/>
              </a:ext>
            </a:extLst>
          </p:cNvPr>
          <p:cNvSpPr txBox="1">
            <a:spLocks noChangeArrowheads="1"/>
          </p:cNvSpPr>
          <p:nvPr/>
        </p:nvSpPr>
        <p:spPr bwMode="auto">
          <a:xfrm>
            <a:off x="6613296" y="1583229"/>
            <a:ext cx="1083788"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3175" cmpd="sng">
                  <a:solidFill>
                    <a:srgbClr val="FFFFFF"/>
                  </a:solidFill>
                  <a:prstDash val="solid"/>
                  <a:miter lim="800000"/>
                </a:ln>
                <a:solidFill>
                  <a:srgbClr val="FF000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sin</a:t>
            </a:r>
            <a:endParaRPr kumimoji="0" lang="en-US" altLang="en-US" sz="4000" b="1" i="1" u="none" strike="noStrike" kern="0" cap="none" spc="0" normalizeH="0" baseline="0" noProof="0" dirty="0">
              <a:ln w="3175" cmpd="sng">
                <a:solidFill>
                  <a:srgbClr val="FFFFFF"/>
                </a:solidFill>
                <a:prstDash val="solid"/>
                <a:miter lim="800000"/>
              </a:ln>
              <a:solidFill>
                <a:srgbClr val="FF000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 name="Rectangle 2">
            <a:extLst>
              <a:ext uri="{FF2B5EF4-FFF2-40B4-BE49-F238E27FC236}">
                <a16:creationId xmlns:a16="http://schemas.microsoft.com/office/drawing/2014/main" id="{A17504AA-956A-462C-B128-771B785AFC25}"/>
              </a:ext>
            </a:extLst>
          </p:cNvPr>
          <p:cNvSpPr txBox="1">
            <a:spLocks noChangeArrowheads="1"/>
          </p:cNvSpPr>
          <p:nvPr/>
        </p:nvSpPr>
        <p:spPr bwMode="auto">
          <a:xfrm>
            <a:off x="2268981" y="3596405"/>
            <a:ext cx="3014879"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chemeClr val="bg1"/>
                </a:solidFill>
                <a:effectLst>
                  <a:glow rad="63500">
                    <a:srgbClr val="000000"/>
                  </a:glow>
                  <a:outerShdw blurRad="50800" algn="tl" rotWithShape="0">
                    <a:srgbClr val="000000"/>
                  </a:outerShdw>
                </a:effectLst>
                <a:uLnTx/>
                <a:uFillTx/>
                <a:latin typeface="Calibri" panose="020F0502020204030204" pitchFamily="34" charset="0"/>
                <a:ea typeface="+mj-ea"/>
                <a:cs typeface="+mj-cs"/>
              </a:rPr>
              <a:t>moral ideal</a:t>
            </a:r>
            <a:endParaRPr kumimoji="0" lang="en-US" altLang="en-US" sz="4000" b="1" i="1" u="none" strike="noStrike" kern="0" cap="none" spc="0" normalizeH="0" baseline="0" noProof="0" dirty="0">
              <a:ln w="17780" cmpd="sng">
                <a:solidFill>
                  <a:srgbClr val="FFFFFF"/>
                </a:solidFill>
                <a:prstDash val="solid"/>
                <a:miter lim="800000"/>
              </a:ln>
              <a:solidFill>
                <a:schemeClr val="bg1"/>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203429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600" fill="hold"/>
                                        <p:tgtEl>
                                          <p:spTgt spid="3"/>
                                        </p:tgtEl>
                                        <p:attrNameLst>
                                          <p:attrName>ppt_x</p:attrName>
                                        </p:attrNameLst>
                                      </p:cBhvr>
                                      <p:tavLst>
                                        <p:tav tm="0">
                                          <p:val>
                                            <p:strVal val="#ppt_x"/>
                                          </p:val>
                                        </p:tav>
                                        <p:tav tm="100000">
                                          <p:val>
                                            <p:strVal val="#ppt_x"/>
                                          </p:val>
                                        </p:tav>
                                      </p:tavLst>
                                    </p:anim>
                                    <p:anim calcmode="lin" valueType="num">
                                      <p:cBhvr additive="base">
                                        <p:cTn id="13" dur="6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600" fill="hold"/>
                                        <p:tgtEl>
                                          <p:spTgt spid="4"/>
                                        </p:tgtEl>
                                        <p:attrNameLst>
                                          <p:attrName>ppt_x</p:attrName>
                                        </p:attrNameLst>
                                      </p:cBhvr>
                                      <p:tavLst>
                                        <p:tav tm="0">
                                          <p:val>
                                            <p:strVal val="#ppt_x"/>
                                          </p:val>
                                        </p:tav>
                                        <p:tav tm="100000">
                                          <p:val>
                                            <p:strVal val="#ppt_x"/>
                                          </p:val>
                                        </p:tav>
                                      </p:tavLst>
                                    </p:anim>
                                    <p:anim calcmode="lin" valueType="num">
                                      <p:cBhvr additive="base">
                                        <p:cTn id="17" dur="6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17E020-59D8-4B0C-A721-7D39E15CB386}"/>
              </a:ext>
            </a:extLst>
          </p:cNvPr>
          <p:cNvSpPr txBox="1">
            <a:spLocks/>
          </p:cNvSpPr>
          <p:nvPr/>
        </p:nvSpPr>
        <p:spPr>
          <a:xfrm>
            <a:off x="2018000" y="2055236"/>
            <a:ext cx="465512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be a good workman</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“What the church should be telling the worker is that the first demand religion makes on him is that he should be a good workman. If he is a carpenter he should be a competent carpenter. Church by all means on Sundays-but what is the use of church if at the very center of life a man defrauds his neighbor and insults God by poor craftsmanship.”</a:t>
            </a:r>
          </a:p>
        </p:txBody>
      </p:sp>
    </p:spTree>
    <p:extLst>
      <p:ext uri="{BB962C8B-B14F-4D97-AF65-F5344CB8AC3E}">
        <p14:creationId xmlns:p14="http://schemas.microsoft.com/office/powerpoint/2010/main" val="2366571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947E5C-D5DD-467E-A242-FBC77985D032}"/>
              </a:ext>
            </a:extLst>
          </p:cNvPr>
          <p:cNvSpPr txBox="1">
            <a:spLocks/>
          </p:cNvSpPr>
          <p:nvPr/>
        </p:nvSpPr>
        <p:spPr>
          <a:xfrm>
            <a:off x="361891" y="3609278"/>
            <a:ext cx="631530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1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to the Lord and not to men</a:t>
            </a:r>
          </a:p>
        </p:txBody>
      </p:sp>
      <p:sp>
        <p:nvSpPr>
          <p:cNvPr id="3074" name="Rectangle 2"/>
          <p:cNvSpPr>
            <a:spLocks noGrp="1" noChangeArrowheads="1"/>
          </p:cNvSpPr>
          <p:nvPr>
            <p:ph type="title"/>
          </p:nvPr>
        </p:nvSpPr>
        <p:spPr>
          <a:xfrm>
            <a:off x="304800" y="289719"/>
            <a:ext cx="8534400" cy="6278562"/>
          </a:xfrm>
        </p:spPr>
        <p:txBody>
          <a:bodyPr>
            <a:scene3d>
              <a:camera prst="orthographicFront"/>
              <a:lightRig rig="flat" dir="t"/>
            </a:scene3d>
            <a:sp3d extrusionH="57150" prstMaterial="plastic">
              <a:bevelT w="38100" h="38100"/>
            </a:sp3d>
          </a:bodyPr>
          <a:lstStyle/>
          <a:p>
            <a:pPr eaLnBrk="1" hangingPunct="1"/>
            <a:r>
              <a:rPr lang="en-US" altLang="en-US" sz="41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Bondservants, obey in all things your masters according to the flesh, not with eyeservice, as men-pleasers, but in sincerity of heart, fearing God. And whatever you do, do it heartily, as     to the Lord and not to men, knowing that from the Lord you will receive  the reward of the inheritance; for you serve the Lord Christ. </a:t>
            </a:r>
            <a:r>
              <a:rPr lang="en-US" altLang="en-US" sz="32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Colossians 3:22-24 </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665387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3D3EB3-4C69-44F3-BF31-B3DF1F9AE4B8}"/>
              </a:ext>
            </a:extLst>
          </p:cNvPr>
          <p:cNvSpPr txBox="1">
            <a:spLocks/>
          </p:cNvSpPr>
          <p:nvPr/>
        </p:nvSpPr>
        <p:spPr>
          <a:xfrm>
            <a:off x="3535227" y="1535905"/>
            <a:ext cx="4519961"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His workmanship</a:t>
            </a:r>
          </a:p>
        </p:txBody>
      </p:sp>
      <p:sp>
        <p:nvSpPr>
          <p:cNvPr id="5" name="Title 1">
            <a:extLst>
              <a:ext uri="{FF2B5EF4-FFF2-40B4-BE49-F238E27FC236}">
                <a16:creationId xmlns:a16="http://schemas.microsoft.com/office/drawing/2014/main" id="{D370347E-4C64-4224-A85B-18D3E8589D82}"/>
              </a:ext>
            </a:extLst>
          </p:cNvPr>
          <p:cNvSpPr txBox="1">
            <a:spLocks/>
          </p:cNvSpPr>
          <p:nvPr/>
        </p:nvSpPr>
        <p:spPr>
          <a:xfrm>
            <a:off x="741787" y="2138233"/>
            <a:ext cx="766460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created in Christ Jesus for good</a:t>
            </a:r>
          </a:p>
        </p:txBody>
      </p:sp>
      <p:sp>
        <p:nvSpPr>
          <p:cNvPr id="6" name="Title 1">
            <a:extLst>
              <a:ext uri="{FF2B5EF4-FFF2-40B4-BE49-F238E27FC236}">
                <a16:creationId xmlns:a16="http://schemas.microsoft.com/office/drawing/2014/main" id="{1C598228-F858-453A-944B-C85F0689D6CA}"/>
              </a:ext>
            </a:extLst>
          </p:cNvPr>
          <p:cNvSpPr txBox="1">
            <a:spLocks/>
          </p:cNvSpPr>
          <p:nvPr/>
        </p:nvSpPr>
        <p:spPr>
          <a:xfrm>
            <a:off x="1232270" y="2875387"/>
            <a:ext cx="1683834" cy="762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works</a:t>
            </a:r>
          </a:p>
        </p:txBody>
      </p:sp>
      <p:sp>
        <p:nvSpPr>
          <p:cNvPr id="3074" name="Rectangle 2"/>
          <p:cNvSpPr>
            <a:spLocks noGrp="1" noChangeArrowheads="1"/>
          </p:cNvSpPr>
          <p:nvPr>
            <p:ph type="title"/>
          </p:nvPr>
        </p:nvSpPr>
        <p:spPr>
          <a:xfrm>
            <a:off x="580572" y="1295400"/>
            <a:ext cx="7982856" cy="389039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For we are His workmanship, created in Christ Jesus for good works, which God prepared beforehand that we should     walk in them. </a:t>
            </a:r>
            <a:r>
              <a:rPr lang="en-US" altLang="en-US" sz="32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Ephesians 2:10</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3">
            <a:extLst>
              <a:ext uri="{FF2B5EF4-FFF2-40B4-BE49-F238E27FC236}">
                <a16:creationId xmlns:a16="http://schemas.microsoft.com/office/drawing/2014/main" id="{75B5B45A-1BE2-4432-8418-783454329219}"/>
              </a:ext>
            </a:extLst>
          </p:cNvPr>
          <p:cNvSpPr>
            <a:spLocks noChangeArrowheads="1"/>
          </p:cNvSpPr>
          <p:nvPr/>
        </p:nvSpPr>
        <p:spPr bwMode="auto">
          <a:xfrm>
            <a:off x="2700732" y="2166961"/>
            <a:ext cx="722971" cy="78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Tree>
    <p:extLst>
      <p:ext uri="{BB962C8B-B14F-4D97-AF65-F5344CB8AC3E}">
        <p14:creationId xmlns:p14="http://schemas.microsoft.com/office/powerpoint/2010/main" val="1351291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8" presetClass="emph" presetSubtype="0" fill="hold" grpId="1" nodeType="withEffect">
                                  <p:stCondLst>
                                    <p:cond delay="0"/>
                                  </p:stCondLst>
                                  <p:childTnLst>
                                    <p:set>
                                      <p:cBhvr override="childStyle">
                                        <p:cTn id="17" dur="500" fill="hold"/>
                                        <p:tgtEl>
                                          <p:spTgt spid="3"/>
                                        </p:tgtEl>
                                        <p:attrNameLst>
                                          <p:attrName>style.textDecorationUnderline</p:attrName>
                                        </p:attrNameLst>
                                      </p:cBhvr>
                                      <p:to>
                                        <p:strVal val="true"/>
                                      </p:to>
                                    </p:set>
                                  </p:childTnLst>
                                </p:cTn>
                              </p:par>
                              <p:par>
                                <p:cTn id="18" presetID="22" presetClass="entr" presetSubtype="8" fill="hold" grpId="0" nodeType="withEffect">
                                  <p:stCondLst>
                                    <p:cond delay="4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par>
                                <p:cTn id="21" presetID="18" presetClass="emph" presetSubtype="0" fill="hold" grpId="1" nodeType="withEffect">
                                  <p:stCondLst>
                                    <p:cond delay="400"/>
                                  </p:stCondLst>
                                  <p:childTnLst>
                                    <p:set>
                                      <p:cBhvr override="childStyle">
                                        <p:cTn id="22" dur="750" fill="hold"/>
                                        <p:tgtEl>
                                          <p:spTgt spid="5"/>
                                        </p:tgtEl>
                                        <p:attrNameLst>
                                          <p:attrName>style.textDecorationUnderline</p:attrName>
                                        </p:attrNameLst>
                                      </p:cBhvr>
                                      <p:to>
                                        <p:strVal val="true"/>
                                      </p:to>
                                    </p:set>
                                  </p:childTnLst>
                                </p:cTn>
                              </p:par>
                              <p:par>
                                <p:cTn id="23" presetID="22" presetClass="entr" presetSubtype="8" fill="hold" grpId="0" nodeType="withEffect">
                                  <p:stCondLst>
                                    <p:cond delay="105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18" presetClass="emph" presetSubtype="0" fill="hold" grpId="1" nodeType="withEffect">
                                  <p:stCondLst>
                                    <p:cond delay="1050"/>
                                  </p:stCondLst>
                                  <p:childTnLst>
                                    <p:set>
                                      <p:cBhvr override="childStyle">
                                        <p:cTn id="27" dur="500" fill="hold"/>
                                        <p:tgtEl>
                                          <p:spTgt spid="6"/>
                                        </p:tgtEl>
                                        <p:attrNameLst>
                                          <p:attrName>style.textDecorationUnderline</p:attrName>
                                        </p:attrNameLst>
                                      </p:cBhvr>
                                      <p:to>
                                        <p:strVal val="true"/>
                                      </p:to>
                                    </p:set>
                                  </p:childTnLst>
                                </p:cTn>
                              </p:par>
                            </p:childTnLst>
                          </p:cTn>
                        </p:par>
                        <p:par>
                          <p:cTn id="28" fill="hold">
                            <p:stCondLst>
                              <p:cond delay="1550"/>
                            </p:stCondLst>
                            <p:childTnLst>
                              <p:par>
                                <p:cTn id="29" presetID="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stCondLst>
                                            <p:cond delay="0"/>
                                          </p:stCondLst>
                                        </p:cTn>
                                        <p:tgtEl>
                                          <p:spTgt spid="4"/>
                                        </p:tgtEl>
                                      </p:cBhvr>
                                    </p:animEffect>
                                    <p:anim to="" calcmode="lin" valueType="num">
                                      <p:cBhvr>
                                        <p:cTn id="32"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33"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3074"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707D026-7ACF-4CA3-9A65-8B527B7E11F8}"/>
              </a:ext>
            </a:extLst>
          </p:cNvPr>
          <p:cNvSpPr txBox="1">
            <a:spLocks/>
          </p:cNvSpPr>
          <p:nvPr/>
        </p:nvSpPr>
        <p:spPr>
          <a:xfrm>
            <a:off x="769495" y="1359876"/>
            <a:ext cx="2091434" cy="759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religion</a:t>
            </a:r>
          </a:p>
        </p:txBody>
      </p:sp>
      <p:sp>
        <p:nvSpPr>
          <p:cNvPr id="3" name="Title 1">
            <a:extLst>
              <a:ext uri="{FF2B5EF4-FFF2-40B4-BE49-F238E27FC236}">
                <a16:creationId xmlns:a16="http://schemas.microsoft.com/office/drawing/2014/main" id="{E5677289-8E97-49BF-B8CB-E325D6F1E649}"/>
              </a:ext>
            </a:extLst>
          </p:cNvPr>
          <p:cNvSpPr txBox="1">
            <a:spLocks/>
          </p:cNvSpPr>
          <p:nvPr/>
        </p:nvSpPr>
        <p:spPr>
          <a:xfrm>
            <a:off x="5467122" y="1279410"/>
            <a:ext cx="23803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courage</a:t>
            </a:r>
          </a:p>
        </p:txBody>
      </p:sp>
      <p:sp>
        <p:nvSpPr>
          <p:cNvPr id="5" name="Title 1">
            <a:extLst>
              <a:ext uri="{FF2B5EF4-FFF2-40B4-BE49-F238E27FC236}">
                <a16:creationId xmlns:a16="http://schemas.microsoft.com/office/drawing/2014/main" id="{DFE8DDDE-0CF0-43B6-98B3-3C92305536B6}"/>
              </a:ext>
            </a:extLst>
          </p:cNvPr>
          <p:cNvSpPr txBox="1">
            <a:spLocks/>
          </p:cNvSpPr>
          <p:nvPr/>
        </p:nvSpPr>
        <p:spPr>
          <a:xfrm>
            <a:off x="401866" y="3289753"/>
            <a:ext cx="296091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confidence</a:t>
            </a:r>
          </a:p>
        </p:txBody>
      </p:sp>
      <p:sp>
        <p:nvSpPr>
          <p:cNvPr id="3074" name="Rectangle 2"/>
          <p:cNvSpPr>
            <a:spLocks noGrp="1" noChangeArrowheads="1"/>
          </p:cNvSpPr>
          <p:nvPr>
            <p:ph type="title"/>
          </p:nvPr>
        </p:nvSpPr>
        <p:spPr>
          <a:xfrm>
            <a:off x="457200" y="634856"/>
            <a:ext cx="8229600" cy="553041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“This is what I found out about religion: It gives you courage to make the decisions you must make in a crisis, and then the confidence to leave the result to a higher Power. Only by trust in God can a man carrying responsibility find repose.”</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4" name="Title 1">
            <a:extLst>
              <a:ext uri="{FF2B5EF4-FFF2-40B4-BE49-F238E27FC236}">
                <a16:creationId xmlns:a16="http://schemas.microsoft.com/office/drawing/2014/main" id="{40C0F7E5-636E-49A2-BC5C-B7322288F650}"/>
              </a:ext>
            </a:extLst>
          </p:cNvPr>
          <p:cNvSpPr txBox="1">
            <a:spLocks/>
          </p:cNvSpPr>
          <p:nvPr/>
        </p:nvSpPr>
        <p:spPr>
          <a:xfrm>
            <a:off x="4093028" y="5275943"/>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17780" cmpd="sng">
                  <a:solidFill>
                    <a:srgbClr val="FFFF00"/>
                  </a:solidFill>
                  <a:prstDash val="solid"/>
                  <a:miter lim="800000"/>
                </a:ln>
                <a:solidFill>
                  <a:srgbClr val="FFC000"/>
                </a:solidFill>
                <a:effectLst>
                  <a:glow rad="63500">
                    <a:srgbClr val="9966FF"/>
                  </a:glow>
                  <a:outerShdw blurRad="50800" algn="tl" rotWithShape="0">
                    <a:srgbClr val="000000"/>
                  </a:outerShdw>
                </a:effectLst>
                <a:uLnTx/>
                <a:uFillTx/>
                <a:latin typeface="Calibri" panose="020F0502020204030204" pitchFamily="34" charset="0"/>
                <a:ea typeface="+mj-ea"/>
                <a:cs typeface="+mj-cs"/>
              </a:rPr>
              <a:t>rest</a:t>
            </a:r>
          </a:p>
        </p:txBody>
      </p:sp>
      <p:sp>
        <p:nvSpPr>
          <p:cNvPr id="6" name="Rectangle 12">
            <a:extLst>
              <a:ext uri="{FF2B5EF4-FFF2-40B4-BE49-F238E27FC236}">
                <a16:creationId xmlns:a16="http://schemas.microsoft.com/office/drawing/2014/main" id="{9C19B356-B3EE-41FD-9850-25D185D9D74E}"/>
              </a:ext>
            </a:extLst>
          </p:cNvPr>
          <p:cNvSpPr>
            <a:spLocks noChangeArrowheads="1"/>
          </p:cNvSpPr>
          <p:nvPr/>
        </p:nvSpPr>
        <p:spPr bwMode="auto">
          <a:xfrm>
            <a:off x="3708400" y="3928609"/>
            <a:ext cx="5101772"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Only by trust in God</a:t>
            </a:r>
            <a:endParaRPr kumimoji="0" lang="en-US" altLang="en-US" sz="4400" b="1" i="1"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65973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18" presetClass="emph" presetSubtype="0" fill="hold" grpId="1" nodeType="withEffect">
                                  <p:stCondLst>
                                    <p:cond delay="0"/>
                                  </p:stCondLst>
                                  <p:childTnLst>
                                    <p:set>
                                      <p:cBhvr override="childStyle">
                                        <p:cTn id="17" dur="500" fill="hold"/>
                                        <p:tgtEl>
                                          <p:spTgt spid="7"/>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40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18" presetClass="emph" presetSubtype="0" fill="hold" grpId="1" nodeType="withEffect">
                                  <p:stCondLst>
                                    <p:cond delay="400"/>
                                  </p:stCondLst>
                                  <p:childTnLst>
                                    <p:set>
                                      <p:cBhvr override="childStyle">
                                        <p:cTn id="24" dur="500" fill="hold"/>
                                        <p:tgtEl>
                                          <p:spTgt spid="3"/>
                                        </p:tgtEl>
                                        <p:attrNameLst>
                                          <p:attrName>style.textDecorationUnderline</p:attrName>
                                        </p:attrNameLst>
                                      </p:cBhvr>
                                      <p:to>
                                        <p:strVal val="true"/>
                                      </p:to>
                                    </p:set>
                                  </p:childTnLst>
                                </p:cTn>
                              </p:par>
                              <p:par>
                                <p:cTn id="25" presetID="22" presetClass="exit" presetSubtype="8" fill="hold" grpId="2" nodeType="withEffect">
                                  <p:stCondLst>
                                    <p:cond delay="0"/>
                                  </p:stCondLst>
                                  <p:childTnLst>
                                    <p:animEffect transition="out" filter="wipe(left)">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18" presetClass="emph" presetSubtype="0" fill="hold" grpId="1" nodeType="withEffect">
                                  <p:stCondLst>
                                    <p:cond delay="0"/>
                                  </p:stCondLst>
                                  <p:childTnLst>
                                    <p:set>
                                      <p:cBhvr override="childStyle">
                                        <p:cTn id="34" dur="500" fill="hold"/>
                                        <p:tgtEl>
                                          <p:spTgt spid="5"/>
                                        </p:tgtEl>
                                        <p:attrNameLst>
                                          <p:attrName>style.textDecorationUnderline</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40"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41"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stCondLst>
                                            <p:cond delay="0"/>
                                          </p:stCondLst>
                                        </p:cTn>
                                        <p:tgtEl>
                                          <p:spTgt spid="4"/>
                                        </p:tgtEl>
                                      </p:cBhvr>
                                    </p:animEffect>
                                    <p:anim to="" calcmode="lin" valueType="num">
                                      <p:cBhvr>
                                        <p:cTn id="4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4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3" grpId="0"/>
      <p:bldP spid="3" grpId="1"/>
      <p:bldP spid="5" grpId="0"/>
      <p:bldP spid="5" grpId="1"/>
      <p:bldP spid="3074"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541C52F-0239-4926-B5C2-9BF6919C92E9}"/>
              </a:ext>
            </a:extLst>
          </p:cNvPr>
          <p:cNvSpPr txBox="1">
            <a:spLocks noChangeArrowheads="1"/>
          </p:cNvSpPr>
          <p:nvPr/>
        </p:nvSpPr>
        <p:spPr bwMode="auto">
          <a:xfrm>
            <a:off x="136129" y="5291961"/>
            <a:ext cx="8871741" cy="98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de-DE"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34. Dwight D. Eisenhower </a:t>
            </a:r>
            <a:r>
              <a:rPr lang="de-DE"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(1953-1961)</a:t>
            </a:r>
            <a:endParaRPr lang="de-DE"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9855BF38-F51E-4DA8-B865-7342F6A41F8F}"/>
              </a:ext>
            </a:extLst>
          </p:cNvPr>
          <p:cNvSpPr txBox="1">
            <a:spLocks noChangeArrowheads="1"/>
          </p:cNvSpPr>
          <p:nvPr/>
        </p:nvSpPr>
        <p:spPr bwMode="auto">
          <a:xfrm>
            <a:off x="3540972" y="4320260"/>
            <a:ext cx="2062056" cy="84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latin typeface="Calibri" panose="020F0502020204030204" pitchFamily="34" charset="0"/>
              </a:rPr>
              <a:t>Part  1 </a:t>
            </a:r>
            <a:endParaRPr lang="en-US" altLang="en-US" sz="3200" b="1" kern="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801956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861219"/>
            <a:ext cx="8229600" cy="5135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 Trust in the LORD with all your heart, And lean not on your own understanding; In all your ways acknowledge Him, And He shall direct your paths. Do not be wise in your own eyes; Fear the LORD and depart from evil.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Proverbs 3:5-7</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9E79E659-3D90-4860-B38F-A7C02BA79CD7}"/>
              </a:ext>
            </a:extLst>
          </p:cNvPr>
          <p:cNvSpPr txBox="1">
            <a:spLocks noChangeArrowheads="1"/>
          </p:cNvSpPr>
          <p:nvPr/>
        </p:nvSpPr>
        <p:spPr bwMode="auto">
          <a:xfrm>
            <a:off x="6286906" y="983408"/>
            <a:ext cx="880096"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all</a:t>
            </a:r>
            <a:endParaRPr lang="en-US" altLang="en-US" sz="3200"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endParaRPr>
          </a:p>
        </p:txBody>
      </p:sp>
      <p:sp>
        <p:nvSpPr>
          <p:cNvPr id="4" name="Rectangle 2" hidden="1">
            <a:extLst>
              <a:ext uri="{FF2B5EF4-FFF2-40B4-BE49-F238E27FC236}">
                <a16:creationId xmlns:a16="http://schemas.microsoft.com/office/drawing/2014/main" id="{A7560F66-3CAE-4D4A-942F-F136D9F882B4}"/>
              </a:ext>
            </a:extLst>
          </p:cNvPr>
          <p:cNvSpPr txBox="1">
            <a:spLocks noChangeArrowheads="1"/>
          </p:cNvSpPr>
          <p:nvPr/>
        </p:nvSpPr>
        <p:spPr bwMode="auto">
          <a:xfrm>
            <a:off x="4076584" y="925271"/>
            <a:ext cx="880096"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all</a:t>
            </a:r>
            <a:endParaRPr lang="en-US" altLang="en-US" sz="32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577419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par>
                                <p:cTn id="14" presetID="42" presetClass="path" presetSubtype="0" accel="50000" decel="50000" fill="hold" grpId="1" nodeType="withEffect">
                                  <p:stCondLst>
                                    <p:cond delay="0"/>
                                  </p:stCondLst>
                                  <p:childTnLst>
                                    <p:animMotion origin="layout" path="M -2.77778E-7 3.7037E-7 L -0.24184 -0.0081 " pathEditMode="relative" rAng="0" ptsTypes="AA">
                                      <p:cBhvr>
                                        <p:cTn id="15" dur="1500" fill="hold"/>
                                        <p:tgtEl>
                                          <p:spTgt spid="3"/>
                                        </p:tgtEl>
                                        <p:attrNameLst>
                                          <p:attrName>ppt_x</p:attrName>
                                          <p:attrName>ppt_y</p:attrName>
                                        </p:attrNameLst>
                                      </p:cBhvr>
                                      <p:rCtr x="-12101" y="-417"/>
                                    </p:animMotion>
                                  </p:childTnLst>
                                </p:cTn>
                              </p:par>
                              <p:par>
                                <p:cTn id="16" presetID="10" presetClass="exit" presetSubtype="0" fill="hold" grpId="1" nodeType="withEffect">
                                  <p:stCondLst>
                                    <p:cond delay="0"/>
                                  </p:stCondLst>
                                  <p:childTnLst>
                                    <p:animEffect transition="out" filter="fade">
                                      <p:cBhvr>
                                        <p:cTn id="17" dur="1250"/>
                                        <p:tgtEl>
                                          <p:spTgt spid="3074"/>
                                        </p:tgtEl>
                                      </p:cBhvr>
                                    </p:animEffect>
                                    <p:set>
                                      <p:cBhvr>
                                        <p:cTn id="18"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P spid="3"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0"/>
            <a:ext cx="8229600" cy="5135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"Come to Me, all you who labor and are heavy laden, and I will give you rest. Take My yoke upon you and learn from Me, for I am gentle and lowly in heart, and you will find rest for your souls."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Matthew 11:28-29</a:t>
            </a:r>
            <a:r>
              <a:rPr lang="en-US" altLang="en-US" sz="40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 </a:t>
            </a:r>
            <a:endPar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0EDDF70F-E886-4392-9E3A-B58F62B579BB}"/>
              </a:ext>
            </a:extLst>
          </p:cNvPr>
          <p:cNvSpPr txBox="1">
            <a:spLocks noChangeArrowheads="1"/>
          </p:cNvSpPr>
          <p:nvPr/>
        </p:nvSpPr>
        <p:spPr bwMode="auto">
          <a:xfrm>
            <a:off x="4076584" y="925271"/>
            <a:ext cx="880096"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all</a:t>
            </a:r>
            <a:endParaRPr lang="en-US" altLang="en-US" sz="3200"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85756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2" nodeType="afterEffect">
                                  <p:stCondLst>
                                    <p:cond delay="0"/>
                                  </p:stCondLst>
                                  <p:childTnLst>
                                    <p:animEffect transition="out" filter="fade">
                                      <p:cBhvr>
                                        <p:cTn id="12" dur="250"/>
                                        <p:tgtEl>
                                          <p:spTgt spid="3"/>
                                        </p:tgtEl>
                                      </p:cBhvr>
                                    </p:animEffect>
                                    <p:set>
                                      <p:cBhvr>
                                        <p:cTn id="13" dur="1" fill="hold">
                                          <p:stCondLst>
                                            <p:cond delay="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F817F6F-F2F7-4E20-9C8D-A01187C0D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31" y="0"/>
            <a:ext cx="9832931" cy="6858000"/>
          </a:xfrm>
          <a:prstGeom prst="rect">
            <a:avLst/>
          </a:prstGeom>
        </p:spPr>
      </p:pic>
      <p:pic>
        <p:nvPicPr>
          <p:cNvPr id="19" name="Picture 18">
            <a:extLst>
              <a:ext uri="{FF2B5EF4-FFF2-40B4-BE49-F238E27FC236}">
                <a16:creationId xmlns:a16="http://schemas.microsoft.com/office/drawing/2014/main" id="{46593931-73D2-422B-B338-76B47B0CADC5}"/>
              </a:ext>
            </a:extLst>
          </p:cNvPr>
          <p:cNvPicPr>
            <a:picLocks noChangeAspect="1"/>
          </p:cNvPicPr>
          <p:nvPr/>
        </p:nvPicPr>
        <p:blipFill rotWithShape="1">
          <a:blip r:embed="rId3">
            <a:extLst>
              <a:ext uri="{28A0092B-C50C-407E-A947-70E740481C1C}">
                <a14:useLocalDpi xmlns:a14="http://schemas.microsoft.com/office/drawing/2010/main" val="0"/>
              </a:ext>
            </a:extLst>
          </a:blip>
          <a:srcRect t="11146" b="11228"/>
          <a:stretch/>
        </p:blipFill>
        <p:spPr>
          <a:xfrm>
            <a:off x="1453018" y="1929737"/>
            <a:ext cx="6034101" cy="4684006"/>
          </a:xfrm>
          <a:prstGeom prst="rect">
            <a:avLst/>
          </a:prstGeom>
        </p:spPr>
      </p:pic>
    </p:spTree>
    <p:extLst>
      <p:ext uri="{BB962C8B-B14F-4D97-AF65-F5344CB8AC3E}">
        <p14:creationId xmlns:p14="http://schemas.microsoft.com/office/powerpoint/2010/main" val="3018769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4*#ppt_w"/>
                                          </p:val>
                                        </p:tav>
                                        <p:tav tm="100000">
                                          <p:val>
                                            <p:strVal val="#ppt_w"/>
                                          </p:val>
                                        </p:tav>
                                      </p:tavLst>
                                    </p:anim>
                                    <p:anim calcmode="lin" valueType="num">
                                      <p:cBhvr>
                                        <p:cTn id="8" dur="500" fill="hold"/>
                                        <p:tgtEl>
                                          <p:spTgt spid="1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5AFAB2-CBF9-420C-9B6D-CBE9CCD10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433" y="1"/>
            <a:ext cx="10291434" cy="6858000"/>
          </a:xfrm>
          <a:prstGeom prst="rect">
            <a:avLst/>
          </a:prstGeom>
        </p:spPr>
      </p:pic>
      <p:pic>
        <p:nvPicPr>
          <p:cNvPr id="3" name="Picture 2">
            <a:extLst>
              <a:ext uri="{FF2B5EF4-FFF2-40B4-BE49-F238E27FC236}">
                <a16:creationId xmlns:a16="http://schemas.microsoft.com/office/drawing/2014/main" id="{FD5A4174-F373-42E2-B97A-5A07E2E79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909" y="1963431"/>
            <a:ext cx="10294909" cy="4894569"/>
          </a:xfrm>
          <a:prstGeom prst="rect">
            <a:avLst/>
          </a:prstGeom>
        </p:spPr>
      </p:pic>
      <p:pic>
        <p:nvPicPr>
          <p:cNvPr id="4" name="Picture 3">
            <a:extLst>
              <a:ext uri="{FF2B5EF4-FFF2-40B4-BE49-F238E27FC236}">
                <a16:creationId xmlns:a16="http://schemas.microsoft.com/office/drawing/2014/main" id="{7275E53C-CEDD-4413-962A-AEB05C99B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07502"/>
            <a:ext cx="9144000" cy="5150498"/>
          </a:xfrm>
          <a:prstGeom prst="rect">
            <a:avLst/>
          </a:prstGeom>
        </p:spPr>
      </p:pic>
      <p:pic>
        <p:nvPicPr>
          <p:cNvPr id="6" name="Picture 5">
            <a:extLst>
              <a:ext uri="{FF2B5EF4-FFF2-40B4-BE49-F238E27FC236}">
                <a16:creationId xmlns:a16="http://schemas.microsoft.com/office/drawing/2014/main" id="{54B3060C-BB0A-4A98-85D1-56929AC459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2521" y="3100552"/>
            <a:ext cx="6001479" cy="3757448"/>
          </a:xfrm>
          <a:prstGeom prst="rect">
            <a:avLst/>
          </a:prstGeom>
        </p:spPr>
      </p:pic>
    </p:spTree>
    <p:extLst>
      <p:ext uri="{BB962C8B-B14F-4D97-AF65-F5344CB8AC3E}">
        <p14:creationId xmlns:p14="http://schemas.microsoft.com/office/powerpoint/2010/main" val="38007027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E9A250-5399-4870-835D-5365A38FE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524"/>
            <a:ext cx="9144000" cy="7315200"/>
          </a:xfrm>
          <a:prstGeom prst="rect">
            <a:avLst/>
          </a:prstGeom>
        </p:spPr>
      </p:pic>
      <p:pic>
        <p:nvPicPr>
          <p:cNvPr id="3" name="Picture 2">
            <a:extLst>
              <a:ext uri="{FF2B5EF4-FFF2-40B4-BE49-F238E27FC236}">
                <a16:creationId xmlns:a16="http://schemas.microsoft.com/office/drawing/2014/main" id="{1E2FC27F-154C-4CD0-A51F-93BB0EB7B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438" y="0"/>
            <a:ext cx="5448623" cy="6858000"/>
          </a:xfrm>
          <a:prstGeom prst="rect">
            <a:avLst/>
          </a:prstGeom>
        </p:spPr>
      </p:pic>
    </p:spTree>
    <p:extLst>
      <p:ext uri="{BB962C8B-B14F-4D97-AF65-F5344CB8AC3E}">
        <p14:creationId xmlns:p14="http://schemas.microsoft.com/office/powerpoint/2010/main" val="321729950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8BE224-E3B1-438F-8194-ABEDD2DEC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505" y="2011992"/>
            <a:ext cx="5722111" cy="2720497"/>
          </a:xfrm>
          <a:prstGeom prst="rect">
            <a:avLst/>
          </a:prstGeom>
        </p:spPr>
      </p:pic>
      <p:pic>
        <p:nvPicPr>
          <p:cNvPr id="5" name="Picture 4">
            <a:extLst>
              <a:ext uri="{FF2B5EF4-FFF2-40B4-BE49-F238E27FC236}">
                <a16:creationId xmlns:a16="http://schemas.microsoft.com/office/drawing/2014/main" id="{8E32BD8A-5857-4B18-957E-5747D1921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89" y="1233071"/>
            <a:ext cx="8705589" cy="4676861"/>
          </a:xfrm>
          <a:prstGeom prst="rect">
            <a:avLst/>
          </a:prstGeom>
        </p:spPr>
      </p:pic>
    </p:spTree>
    <p:extLst>
      <p:ext uri="{BB962C8B-B14F-4D97-AF65-F5344CB8AC3E}">
        <p14:creationId xmlns:p14="http://schemas.microsoft.com/office/powerpoint/2010/main" val="2732939779"/>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427654-8130-429C-8EFB-7617E2E5E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869" y="0"/>
            <a:ext cx="12192000" cy="6858000"/>
          </a:xfrm>
          <a:prstGeom prst="rect">
            <a:avLst/>
          </a:prstGeom>
        </p:spPr>
      </p:pic>
    </p:spTree>
    <p:extLst>
      <p:ext uri="{BB962C8B-B14F-4D97-AF65-F5344CB8AC3E}">
        <p14:creationId xmlns:p14="http://schemas.microsoft.com/office/powerpoint/2010/main" val="10871107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D9EDBA-86F3-4F17-BB46-58F8859AD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70276" cy="7336221"/>
          </a:xfrm>
          <a:prstGeom prst="rect">
            <a:avLst/>
          </a:prstGeom>
        </p:spPr>
      </p:pic>
    </p:spTree>
    <p:extLst>
      <p:ext uri="{BB962C8B-B14F-4D97-AF65-F5344CB8AC3E}">
        <p14:creationId xmlns:p14="http://schemas.microsoft.com/office/powerpoint/2010/main" val="5175776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E513FE-E152-44A3-B3D8-CB1785B09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31" y="0"/>
            <a:ext cx="9832931" cy="6858000"/>
          </a:xfrm>
          <a:prstGeom prst="rect">
            <a:avLst/>
          </a:prstGeom>
        </p:spPr>
      </p:pic>
      <p:pic>
        <p:nvPicPr>
          <p:cNvPr id="5" name="Picture 4">
            <a:extLst>
              <a:ext uri="{FF2B5EF4-FFF2-40B4-BE49-F238E27FC236}">
                <a16:creationId xmlns:a16="http://schemas.microsoft.com/office/drawing/2014/main" id="{9E435C75-D87C-46B7-8CF1-2C1B218E8C17}"/>
              </a:ext>
            </a:extLst>
          </p:cNvPr>
          <p:cNvPicPr>
            <a:picLocks noChangeAspect="1"/>
          </p:cNvPicPr>
          <p:nvPr/>
        </p:nvPicPr>
        <p:blipFill rotWithShape="1">
          <a:blip r:embed="rId3">
            <a:extLst>
              <a:ext uri="{28A0092B-C50C-407E-A947-70E740481C1C}">
                <a14:useLocalDpi xmlns:a14="http://schemas.microsoft.com/office/drawing/2010/main" val="0"/>
              </a:ext>
            </a:extLst>
          </a:blip>
          <a:srcRect t="11146" b="11228"/>
          <a:stretch/>
        </p:blipFill>
        <p:spPr>
          <a:xfrm>
            <a:off x="1453018" y="1929737"/>
            <a:ext cx="6034101" cy="4684006"/>
          </a:xfrm>
          <a:prstGeom prst="rect">
            <a:avLst/>
          </a:prstGeom>
        </p:spPr>
      </p:pic>
      <p:pic>
        <p:nvPicPr>
          <p:cNvPr id="6" name="Picture 5">
            <a:extLst>
              <a:ext uri="{FF2B5EF4-FFF2-40B4-BE49-F238E27FC236}">
                <a16:creationId xmlns:a16="http://schemas.microsoft.com/office/drawing/2014/main" id="{F3CC4DD5-AC64-42DF-9C1D-3A815AFD27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433" y="1"/>
            <a:ext cx="10291434" cy="6858000"/>
          </a:xfrm>
          <a:prstGeom prst="rect">
            <a:avLst/>
          </a:prstGeom>
        </p:spPr>
      </p:pic>
      <p:pic>
        <p:nvPicPr>
          <p:cNvPr id="7" name="Picture 6">
            <a:extLst>
              <a:ext uri="{FF2B5EF4-FFF2-40B4-BE49-F238E27FC236}">
                <a16:creationId xmlns:a16="http://schemas.microsoft.com/office/drawing/2014/main" id="{33D234AF-2B95-442E-822A-A4191C77D4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909" y="1963431"/>
            <a:ext cx="10294909" cy="4894569"/>
          </a:xfrm>
          <a:prstGeom prst="rect">
            <a:avLst/>
          </a:prstGeom>
        </p:spPr>
      </p:pic>
      <p:pic>
        <p:nvPicPr>
          <p:cNvPr id="8" name="Picture 7">
            <a:extLst>
              <a:ext uri="{FF2B5EF4-FFF2-40B4-BE49-F238E27FC236}">
                <a16:creationId xmlns:a16="http://schemas.microsoft.com/office/drawing/2014/main" id="{7F47E214-48A3-483B-8DDF-11F30B5EAD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07502"/>
            <a:ext cx="9144000" cy="5150498"/>
          </a:xfrm>
          <a:prstGeom prst="rect">
            <a:avLst/>
          </a:prstGeom>
        </p:spPr>
      </p:pic>
      <p:pic>
        <p:nvPicPr>
          <p:cNvPr id="9" name="Picture 8">
            <a:extLst>
              <a:ext uri="{FF2B5EF4-FFF2-40B4-BE49-F238E27FC236}">
                <a16:creationId xmlns:a16="http://schemas.microsoft.com/office/drawing/2014/main" id="{2BF95217-3A4C-4A2F-8F39-98F3119D0B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2521" y="3100552"/>
            <a:ext cx="6001479" cy="3757448"/>
          </a:xfrm>
          <a:prstGeom prst="rect">
            <a:avLst/>
          </a:prstGeom>
        </p:spPr>
      </p:pic>
      <p:pic>
        <p:nvPicPr>
          <p:cNvPr id="10" name="Picture 9">
            <a:extLst>
              <a:ext uri="{FF2B5EF4-FFF2-40B4-BE49-F238E27FC236}">
                <a16:creationId xmlns:a16="http://schemas.microsoft.com/office/drawing/2014/main" id="{819F1FB2-A20A-41F5-9B56-6D6DCE680D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31524"/>
            <a:ext cx="9144000" cy="7315200"/>
          </a:xfrm>
          <a:prstGeom prst="rect">
            <a:avLst/>
          </a:prstGeom>
        </p:spPr>
      </p:pic>
      <p:pic>
        <p:nvPicPr>
          <p:cNvPr id="11" name="Picture 10">
            <a:extLst>
              <a:ext uri="{FF2B5EF4-FFF2-40B4-BE49-F238E27FC236}">
                <a16:creationId xmlns:a16="http://schemas.microsoft.com/office/drawing/2014/main" id="{D6821556-AA4F-4966-84D5-C723A501E0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6438" y="0"/>
            <a:ext cx="5448623" cy="6858000"/>
          </a:xfrm>
          <a:prstGeom prst="rect">
            <a:avLst/>
          </a:prstGeom>
        </p:spPr>
      </p:pic>
      <p:pic>
        <p:nvPicPr>
          <p:cNvPr id="12" name="Picture 11">
            <a:extLst>
              <a:ext uri="{FF2B5EF4-FFF2-40B4-BE49-F238E27FC236}">
                <a16:creationId xmlns:a16="http://schemas.microsoft.com/office/drawing/2014/main" id="{5E48A6DE-F819-4F75-9840-C4ED621B07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19624"/>
            <a:ext cx="8705589" cy="4676861"/>
          </a:xfrm>
          <a:prstGeom prst="rect">
            <a:avLst/>
          </a:prstGeom>
        </p:spPr>
      </p:pic>
      <p:pic>
        <p:nvPicPr>
          <p:cNvPr id="13" name="Picture 12">
            <a:extLst>
              <a:ext uri="{FF2B5EF4-FFF2-40B4-BE49-F238E27FC236}">
                <a16:creationId xmlns:a16="http://schemas.microsoft.com/office/drawing/2014/main" id="{5B2B8D9F-599F-4E28-8474-43F2652907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9869" y="0"/>
            <a:ext cx="12192000" cy="6858000"/>
          </a:xfrm>
          <a:prstGeom prst="rect">
            <a:avLst/>
          </a:prstGeom>
        </p:spPr>
      </p:pic>
      <p:pic>
        <p:nvPicPr>
          <p:cNvPr id="14" name="Picture 13">
            <a:extLst>
              <a:ext uri="{FF2B5EF4-FFF2-40B4-BE49-F238E27FC236}">
                <a16:creationId xmlns:a16="http://schemas.microsoft.com/office/drawing/2014/main" id="{86F023B2-3BDC-4B1A-901F-5AB9D34845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
            <a:ext cx="9170276" cy="7336221"/>
          </a:xfrm>
          <a:prstGeom prst="rect">
            <a:avLst/>
          </a:prstGeom>
        </p:spPr>
      </p:pic>
      <p:pic>
        <p:nvPicPr>
          <p:cNvPr id="15" name="Picture 14">
            <a:extLst>
              <a:ext uri="{FF2B5EF4-FFF2-40B4-BE49-F238E27FC236}">
                <a16:creationId xmlns:a16="http://schemas.microsoft.com/office/drawing/2014/main" id="{B45CD62C-F585-462C-B5D3-776B4FFB77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9348" y="0"/>
            <a:ext cx="12201278" cy="6858000"/>
          </a:xfrm>
          <a:prstGeom prst="rect">
            <a:avLst/>
          </a:prstGeom>
        </p:spPr>
      </p:pic>
      <p:pic>
        <p:nvPicPr>
          <p:cNvPr id="16" name="Picture 15">
            <a:extLst>
              <a:ext uri="{FF2B5EF4-FFF2-40B4-BE49-F238E27FC236}">
                <a16:creationId xmlns:a16="http://schemas.microsoft.com/office/drawing/2014/main" id="{28E8D9A5-7414-415E-A4A2-2D94A0E84A4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5195455" cy="6858000"/>
          </a:xfrm>
          <a:prstGeom prst="rect">
            <a:avLst/>
          </a:prstGeom>
        </p:spPr>
      </p:pic>
      <p:sp>
        <p:nvSpPr>
          <p:cNvPr id="17" name="Oval 16">
            <a:extLst>
              <a:ext uri="{FF2B5EF4-FFF2-40B4-BE49-F238E27FC236}">
                <a16:creationId xmlns:a16="http://schemas.microsoft.com/office/drawing/2014/main" id="{9B851D80-E4E6-4ECD-9BE2-D95BC2AA286E}"/>
              </a:ext>
            </a:extLst>
          </p:cNvPr>
          <p:cNvSpPr/>
          <p:nvPr/>
        </p:nvSpPr>
        <p:spPr>
          <a:xfrm>
            <a:off x="225468" y="1465545"/>
            <a:ext cx="4121064" cy="41711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1F08920-6EF0-4738-B1DB-EF311649FC4B}"/>
              </a:ext>
            </a:extLst>
          </p:cNvPr>
          <p:cNvSpPr/>
          <p:nvPr/>
        </p:nvSpPr>
        <p:spPr>
          <a:xfrm>
            <a:off x="4787030" y="1467633"/>
            <a:ext cx="4156554" cy="41711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8C5284C-DFD5-47AF-83EF-AE1FDC92010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268260"/>
            <a:ext cx="9144000" cy="4572000"/>
          </a:xfrm>
          <a:prstGeom prst="rect">
            <a:avLst/>
          </a:prstGeom>
        </p:spPr>
      </p:pic>
    </p:spTree>
    <p:extLst>
      <p:ext uri="{BB962C8B-B14F-4D97-AF65-F5344CB8AC3E}">
        <p14:creationId xmlns:p14="http://schemas.microsoft.com/office/powerpoint/2010/main" val="38627284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par>
                                <p:cTn id="14" presetID="2" presetClass="entr" presetSubtype="2" accel="1600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A99E83-9526-4B7B-A842-27D5657BC0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7143" y="-58615"/>
            <a:ext cx="3156857" cy="1886770"/>
          </a:xfrm>
          <a:prstGeom prst="rect">
            <a:avLst/>
          </a:prstGeom>
        </p:spPr>
      </p:pic>
      <p:pic>
        <p:nvPicPr>
          <p:cNvPr id="3" name="Picture 2">
            <a:extLst>
              <a:ext uri="{FF2B5EF4-FFF2-40B4-BE49-F238E27FC236}">
                <a16:creationId xmlns:a16="http://schemas.microsoft.com/office/drawing/2014/main" id="{3331547C-89FB-45D7-A73B-6FC0771CA8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146" b="11228"/>
          <a:stretch/>
        </p:blipFill>
        <p:spPr>
          <a:xfrm>
            <a:off x="-1" y="0"/>
            <a:ext cx="2044111" cy="1586753"/>
          </a:xfrm>
          <a:prstGeom prst="rect">
            <a:avLst/>
          </a:prstGeom>
        </p:spPr>
      </p:pic>
      <p:pic>
        <p:nvPicPr>
          <p:cNvPr id="4" name="Picture 3">
            <a:extLst>
              <a:ext uri="{FF2B5EF4-FFF2-40B4-BE49-F238E27FC236}">
                <a16:creationId xmlns:a16="http://schemas.microsoft.com/office/drawing/2014/main" id="{387D31D4-429A-4B73-B010-1B20875AA5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1083" y="-1"/>
            <a:ext cx="2738717" cy="1586753"/>
          </a:xfrm>
          <a:prstGeom prst="rect">
            <a:avLst/>
          </a:prstGeom>
        </p:spPr>
      </p:pic>
      <p:pic>
        <p:nvPicPr>
          <p:cNvPr id="5" name="Picture 4">
            <a:extLst>
              <a:ext uri="{FF2B5EF4-FFF2-40B4-BE49-F238E27FC236}">
                <a16:creationId xmlns:a16="http://schemas.microsoft.com/office/drawing/2014/main" id="{C2AA891D-5C8E-4C81-BA76-A9C3A42C0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7730" y="1815512"/>
            <a:ext cx="3106270" cy="1476832"/>
          </a:xfrm>
          <a:prstGeom prst="rect">
            <a:avLst/>
          </a:prstGeom>
        </p:spPr>
      </p:pic>
      <p:pic>
        <p:nvPicPr>
          <p:cNvPr id="6" name="Picture 5">
            <a:extLst>
              <a:ext uri="{FF2B5EF4-FFF2-40B4-BE49-F238E27FC236}">
                <a16:creationId xmlns:a16="http://schemas.microsoft.com/office/drawing/2014/main" id="{AE7F0FFE-C050-4CC4-8302-16396332DA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0773" y="1573032"/>
            <a:ext cx="3199521" cy="1802179"/>
          </a:xfrm>
          <a:prstGeom prst="rect">
            <a:avLst/>
          </a:prstGeom>
        </p:spPr>
      </p:pic>
      <p:pic>
        <p:nvPicPr>
          <p:cNvPr id="7" name="Picture 6">
            <a:extLst>
              <a:ext uri="{FF2B5EF4-FFF2-40B4-BE49-F238E27FC236}">
                <a16:creationId xmlns:a16="http://schemas.microsoft.com/office/drawing/2014/main" id="{0D5F7701-AE0C-4247-B6AF-0B3B9CE3D2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581034"/>
            <a:ext cx="2869090" cy="1796300"/>
          </a:xfrm>
          <a:prstGeom prst="rect">
            <a:avLst/>
          </a:prstGeom>
        </p:spPr>
      </p:pic>
      <p:pic>
        <p:nvPicPr>
          <p:cNvPr id="8" name="Picture 7">
            <a:extLst>
              <a:ext uri="{FF2B5EF4-FFF2-40B4-BE49-F238E27FC236}">
                <a16:creationId xmlns:a16="http://schemas.microsoft.com/office/drawing/2014/main" id="{8A93EB84-7D24-461B-A910-DF7362C2F3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3871" y="3297475"/>
            <a:ext cx="2380129" cy="1904103"/>
          </a:xfrm>
          <a:prstGeom prst="rect">
            <a:avLst/>
          </a:prstGeom>
        </p:spPr>
      </p:pic>
      <p:pic>
        <p:nvPicPr>
          <p:cNvPr id="9" name="Picture 8">
            <a:extLst>
              <a:ext uri="{FF2B5EF4-FFF2-40B4-BE49-F238E27FC236}">
                <a16:creationId xmlns:a16="http://schemas.microsoft.com/office/drawing/2014/main" id="{FDF5E03E-3516-4C1C-A560-BD083B0F51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9885" y="-1"/>
            <a:ext cx="1260662" cy="1586753"/>
          </a:xfrm>
          <a:prstGeom prst="rect">
            <a:avLst/>
          </a:prstGeom>
        </p:spPr>
      </p:pic>
      <p:pic>
        <p:nvPicPr>
          <p:cNvPr id="10" name="Picture 9">
            <a:extLst>
              <a:ext uri="{FF2B5EF4-FFF2-40B4-BE49-F238E27FC236}">
                <a16:creationId xmlns:a16="http://schemas.microsoft.com/office/drawing/2014/main" id="{659ACB54-D271-4C09-A2B1-6A904C297C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35623" y="3384601"/>
            <a:ext cx="2828854" cy="1519731"/>
          </a:xfrm>
          <a:prstGeom prst="rect">
            <a:avLst/>
          </a:prstGeom>
        </p:spPr>
      </p:pic>
      <p:pic>
        <p:nvPicPr>
          <p:cNvPr id="11" name="Picture 10">
            <a:extLst>
              <a:ext uri="{FF2B5EF4-FFF2-40B4-BE49-F238E27FC236}">
                <a16:creationId xmlns:a16="http://schemas.microsoft.com/office/drawing/2014/main" id="{321BA338-CB48-423C-A11C-4AC0AF26E5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5378824"/>
            <a:ext cx="2629645" cy="1479176"/>
          </a:xfrm>
          <a:prstGeom prst="rect">
            <a:avLst/>
          </a:prstGeom>
        </p:spPr>
      </p:pic>
      <p:pic>
        <p:nvPicPr>
          <p:cNvPr id="12" name="Picture 11">
            <a:extLst>
              <a:ext uri="{FF2B5EF4-FFF2-40B4-BE49-F238E27FC236}">
                <a16:creationId xmlns:a16="http://schemas.microsoft.com/office/drawing/2014/main" id="{CD27628B-DBD0-475C-9007-0C5092096D0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3334869"/>
            <a:ext cx="2635624" cy="2070849"/>
          </a:xfrm>
          <a:prstGeom prst="rect">
            <a:avLst/>
          </a:prstGeom>
        </p:spPr>
      </p:pic>
      <p:pic>
        <p:nvPicPr>
          <p:cNvPr id="13" name="Picture 12">
            <a:extLst>
              <a:ext uri="{FF2B5EF4-FFF2-40B4-BE49-F238E27FC236}">
                <a16:creationId xmlns:a16="http://schemas.microsoft.com/office/drawing/2014/main" id="{2E1FE9D1-0731-4C2A-8AD2-ACFE453A1AE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95282" y="4898761"/>
            <a:ext cx="3485742" cy="1959239"/>
          </a:xfrm>
          <a:prstGeom prst="rect">
            <a:avLst/>
          </a:prstGeom>
        </p:spPr>
      </p:pic>
      <p:pic>
        <p:nvPicPr>
          <p:cNvPr id="14" name="Picture 13">
            <a:extLst>
              <a:ext uri="{FF2B5EF4-FFF2-40B4-BE49-F238E27FC236}">
                <a16:creationId xmlns:a16="http://schemas.microsoft.com/office/drawing/2014/main" id="{9B952AF7-4239-4DDF-A9DE-A44DA23BC87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73361" y="3307976"/>
            <a:ext cx="1456765" cy="1922929"/>
          </a:xfrm>
          <a:prstGeom prst="rect">
            <a:avLst/>
          </a:prstGeom>
        </p:spPr>
      </p:pic>
      <p:sp>
        <p:nvSpPr>
          <p:cNvPr id="18" name="Oval 17">
            <a:extLst>
              <a:ext uri="{FF2B5EF4-FFF2-40B4-BE49-F238E27FC236}">
                <a16:creationId xmlns:a16="http://schemas.microsoft.com/office/drawing/2014/main" id="{E7E8B9C7-F08B-42F9-87AF-FD2CF4153D1E}"/>
              </a:ext>
            </a:extLst>
          </p:cNvPr>
          <p:cNvSpPr/>
          <p:nvPr/>
        </p:nvSpPr>
        <p:spPr>
          <a:xfrm>
            <a:off x="6147860" y="5342502"/>
            <a:ext cx="1399949" cy="13913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06FEA5D-B139-4596-BE89-276D3B699A3A}"/>
              </a:ext>
            </a:extLst>
          </p:cNvPr>
          <p:cNvSpPr/>
          <p:nvPr/>
        </p:nvSpPr>
        <p:spPr>
          <a:xfrm>
            <a:off x="7684860" y="5343380"/>
            <a:ext cx="1412006" cy="13999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DB0BFCB-F35E-411F-841D-00AA4F5A5B3F}"/>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4624" y="5264524"/>
            <a:ext cx="3106270" cy="1553135"/>
          </a:xfrm>
          <a:prstGeom prst="rect">
            <a:avLst/>
          </a:prstGeom>
        </p:spPr>
      </p:pic>
    </p:spTree>
    <p:extLst>
      <p:ext uri="{BB962C8B-B14F-4D97-AF65-F5344CB8AC3E}">
        <p14:creationId xmlns:p14="http://schemas.microsoft.com/office/powerpoint/2010/main" val="3589437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ABF752-584E-4C73-AE95-59427D317C5F}"/>
              </a:ext>
            </a:extLst>
          </p:cNvPr>
          <p:cNvSpPr txBox="1">
            <a:spLocks/>
          </p:cNvSpPr>
          <p:nvPr/>
        </p:nvSpPr>
        <p:spPr>
          <a:xfrm>
            <a:off x="457200" y="2561247"/>
            <a:ext cx="80772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Freedom is pitted against slavery</a:t>
            </a:r>
          </a:p>
        </p:txBody>
      </p:sp>
      <p:sp>
        <p:nvSpPr>
          <p:cNvPr id="4" name="Title 1">
            <a:extLst>
              <a:ext uri="{FF2B5EF4-FFF2-40B4-BE49-F238E27FC236}">
                <a16:creationId xmlns:a16="http://schemas.microsoft.com/office/drawing/2014/main" id="{5D840C1D-86DD-4EDD-95CA-FED52DA0405E}"/>
              </a:ext>
            </a:extLst>
          </p:cNvPr>
          <p:cNvSpPr txBox="1">
            <a:spLocks/>
          </p:cNvSpPr>
          <p:nvPr/>
        </p:nvSpPr>
        <p:spPr>
          <a:xfrm>
            <a:off x="838200" y="3233734"/>
            <a:ext cx="63246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lightness against the dark</a:t>
            </a:r>
          </a:p>
        </p:txBody>
      </p:sp>
      <p:sp>
        <p:nvSpPr>
          <p:cNvPr id="3074" name="Rectangle 2"/>
          <p:cNvSpPr>
            <a:spLocks noGrp="1" noChangeArrowheads="1"/>
          </p:cNvSpPr>
          <p:nvPr>
            <p:ph type="title"/>
          </p:nvPr>
        </p:nvSpPr>
        <p:spPr>
          <a:xfrm>
            <a:off x="457200" y="468602"/>
            <a:ext cx="8229600" cy="575208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“Forces of good and evil are massed and armed and opposed as rarely before in history. Freedom is pitted against slavery; lightness against the dark ... In  the final choice, a soldier's pack   is not so heavy a burden as             a prisoner's chains.”</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5" name="Rectangle 4">
            <a:extLst>
              <a:ext uri="{FF2B5EF4-FFF2-40B4-BE49-F238E27FC236}">
                <a16:creationId xmlns:a16="http://schemas.microsoft.com/office/drawing/2014/main" id="{9755C5E0-E902-481C-A721-4E023EC1F32E}"/>
              </a:ext>
            </a:extLst>
          </p:cNvPr>
          <p:cNvSpPr>
            <a:spLocks noChangeArrowheads="1"/>
          </p:cNvSpPr>
          <p:nvPr/>
        </p:nvSpPr>
        <p:spPr bwMode="auto">
          <a:xfrm>
            <a:off x="882622" y="3311743"/>
            <a:ext cx="1326931" cy="73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light</a:t>
            </a:r>
          </a:p>
        </p:txBody>
      </p:sp>
      <p:sp>
        <p:nvSpPr>
          <p:cNvPr id="6" name="Rectangle 5">
            <a:extLst>
              <a:ext uri="{FF2B5EF4-FFF2-40B4-BE49-F238E27FC236}">
                <a16:creationId xmlns:a16="http://schemas.microsoft.com/office/drawing/2014/main" id="{CF4A56F2-BE6C-4ED7-9FC1-D0F52FA841FD}"/>
              </a:ext>
            </a:extLst>
          </p:cNvPr>
          <p:cNvSpPr>
            <a:spLocks noChangeArrowheads="1"/>
          </p:cNvSpPr>
          <p:nvPr/>
        </p:nvSpPr>
        <p:spPr bwMode="auto">
          <a:xfrm>
            <a:off x="5631411" y="3205000"/>
            <a:ext cx="1626476"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010101"/>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dark</a:t>
            </a:r>
          </a:p>
        </p:txBody>
      </p:sp>
    </p:spTree>
    <p:extLst>
      <p:ext uri="{BB962C8B-B14F-4D97-AF65-F5344CB8AC3E}">
        <p14:creationId xmlns:p14="http://schemas.microsoft.com/office/powerpoint/2010/main" val="3741654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8" presetClass="emph" presetSubtype="0" fill="hold" grpId="1" nodeType="withEffect">
                                  <p:stCondLst>
                                    <p:cond delay="0"/>
                                  </p:stCondLst>
                                  <p:childTnLst>
                                    <p:set>
                                      <p:cBhvr override="childStyle">
                                        <p:cTn id="17" dur="500" fill="hold"/>
                                        <p:tgtEl>
                                          <p:spTgt spid="3"/>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8" presetClass="emph" presetSubtype="0" fill="hold" grpId="1" nodeType="withEffect">
                                  <p:stCondLst>
                                    <p:cond delay="0"/>
                                  </p:stCondLst>
                                  <p:childTnLst>
                                    <p:set>
                                      <p:cBhvr override="childStyle">
                                        <p:cTn id="24" dur="500" fill="hold"/>
                                        <p:tgtEl>
                                          <p:spTgt spid="4"/>
                                        </p:tgtEl>
                                        <p:attrNameLst>
                                          <p:attrName>style.textDecorationUnderline</p:attrName>
                                        </p:attrNameLst>
                                      </p:cBhvr>
                                      <p:to>
                                        <p:strVal val="true"/>
                                      </p:to>
                                    </p:set>
                                  </p:childTnLst>
                                </p:cTn>
                              </p:par>
                            </p:childTnLst>
                          </p:cTn>
                        </p:par>
                        <p:par>
                          <p:cTn id="25" fill="hold">
                            <p:stCondLst>
                              <p:cond delay="500"/>
                            </p:stCondLst>
                            <p:childTnLst>
                              <p:par>
                                <p:cTn id="26" presetID="0" presetClass="entr" presetSubtype="0" fill="hold" grpId="0" nodeType="afterEffect">
                                  <p:stCondLst>
                                    <p:cond delay="25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stCondLst>
                                            <p:cond delay="0"/>
                                          </p:stCondLst>
                                        </p:cTn>
                                        <p:tgtEl>
                                          <p:spTgt spid="6"/>
                                        </p:tgtEl>
                                      </p:cBhvr>
                                    </p:animEffect>
                                    <p:anim to="" calcmode="lin" valueType="num">
                                      <p:cBhvr>
                                        <p:cTn id="29"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30" dur="500" fill="hold">
                                          <p:stCondLst>
                                            <p:cond delay="0"/>
                                          </p:stCondLst>
                                        </p:cTn>
                                        <p:tgtEl>
                                          <p:spTgt spid="6"/>
                                        </p:tgtEl>
                                        <p:attrNameLst>
                                          <p:attrName>ppt_h</p:attrName>
                                        </p:attrNameLst>
                                      </p:cBhvr>
                                      <p:tavLst>
                                        <p:tav tm="0">
                                          <p:val>
                                            <p:strVal val="#ppt_h*4"/>
                                          </p:val>
                                        </p:tav>
                                        <p:tav tm="100000">
                                          <p:val>
                                            <p:strVal val="#ppt_h"/>
                                          </p:val>
                                        </p:tav>
                                      </p:tavLst>
                                    </p:anim>
                                  </p:childTnLst>
                                </p:cTn>
                              </p:par>
                              <p:par>
                                <p:cTn id="31" presetID="0" presetClass="entr" presetSubtype="0" fill="hold" grpId="0" nodeType="withEffect">
                                  <p:stCondLst>
                                    <p:cond delay="25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stCondLst>
                                            <p:cond delay="0"/>
                                          </p:stCondLst>
                                        </p:cTn>
                                        <p:tgtEl>
                                          <p:spTgt spid="5"/>
                                        </p:tgtEl>
                                      </p:cBhvr>
                                    </p:animEffect>
                                    <p:anim to="" calcmode="lin" valueType="num">
                                      <p:cBhvr>
                                        <p:cTn id="34"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35"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07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00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115294" y="3889248"/>
            <a:ext cx="2931938"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blipFill>
                  <a:blip r:embed="rId4"/>
                  <a:stretch>
                    <a:fillRect/>
                  </a:stretch>
                </a:blipFill>
                <a:effectLst>
                  <a:glow rad="63500">
                    <a:srgbClr val="000000"/>
                  </a:glow>
                  <a:outerShdw blurRad="76200" dist="50800" dir="5400000" algn="tl" rotWithShape="0">
                    <a:srgbClr val="000000">
                      <a:alpha val="65000"/>
                    </a:srgbClr>
                  </a:outerShdw>
                </a:effectLst>
                <a:uLnTx/>
                <a:uFillTx/>
                <a:latin typeface="Franklin Gothic Demi" panose="020B0703020102020204" pitchFamily="34" charset="0"/>
                <a:ea typeface="+mn-ea"/>
                <a:cs typeface="+mn-cs"/>
              </a:rPr>
              <a:t>26½</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50" normalizeH="0" baseline="0" noProof="0" dirty="0">
                <a:ln w="11430"/>
                <a:blipFill>
                  <a:blip r:embed="rId4"/>
                  <a:stretch>
                    <a:fillRect/>
                  </a:stretch>
                </a:blipFill>
                <a:effectLst>
                  <a:glow rad="63500">
                    <a:srgbClr val="000000"/>
                  </a:glow>
                  <a:outerShdw blurRad="76200" dist="50800" dir="5400000" algn="tl" rotWithShape="0">
                    <a:srgbClr val="000000">
                      <a:alpha val="65000"/>
                    </a:srgbClr>
                  </a:outerShdw>
                </a:effectLst>
                <a:uLnTx/>
                <a:uFillTx/>
                <a:latin typeface="Calibri" panose="020F0502020204030204" pitchFamily="34" charset="0"/>
                <a:ea typeface="+mn-ea"/>
                <a:cs typeface="+mn-cs"/>
              </a:rPr>
              <a:t>Presidential Quotes</a:t>
            </a:r>
            <a:endParaRPr kumimoji="0" lang="en-US" sz="8000" b="1" i="1" u="none" strike="noStrike" kern="1200" cap="none" spc="50" normalizeH="0" baseline="0" noProof="0" dirty="0">
              <a:ln w="11430"/>
              <a:blipFill>
                <a:blip r:embed="rId4"/>
                <a:stretch>
                  <a:fillRect/>
                </a:stretch>
              </a:blipFill>
              <a:effectLst>
                <a:glow rad="63500">
                  <a:srgbClr val="000000"/>
                </a:glow>
                <a:outerShdw blurRad="76200" dist="50800" dir="5400000" algn="tl" rotWithShape="0">
                  <a:srgbClr val="000000">
                    <a:alpha val="65000"/>
                  </a:srgbClr>
                </a:outerShdw>
              </a:effectLst>
              <a:uLnTx/>
              <a:uFillTx/>
              <a:latin typeface="Calibri" panose="020F0502020204030204" pitchFamily="34" charset="0"/>
              <a:ea typeface="+mn-ea"/>
              <a:cs typeface="+mn-cs"/>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0160">
                  <a:solidFill>
                    <a:srgbClr val="DAEDEF"/>
                  </a:solidFill>
                  <a:prstDash val="solid"/>
                </a:ln>
                <a:solidFill>
                  <a:srgbClr val="FFFFFF"/>
                </a:solidFill>
                <a:effectLst>
                  <a:glow rad="63500">
                    <a:srgbClr val="000000"/>
                  </a:glow>
                  <a:outerShdw blurRad="38100" dist="22860" dir="5400000" algn="tl" rotWithShape="0">
                    <a:srgbClr val="000000">
                      <a:alpha val="30000"/>
                    </a:srgbClr>
                  </a:outerShdw>
                </a:effectLst>
                <a:uLnTx/>
                <a:uFillTx/>
                <a:latin typeface="Calibri" panose="020F0502020204030204" pitchFamily="34" charset="0"/>
                <a:ea typeface="+mn-ea"/>
                <a:cs typeface="+mn-cs"/>
              </a:rPr>
              <a:t>Ron Bert</a:t>
            </a:r>
            <a:endParaRPr kumimoji="0" lang="en-US" altLang="en-US" sz="4400" b="1" i="1" u="none" strike="noStrike" kern="1200" cap="none" spc="0" normalizeH="0" baseline="0" noProof="0" dirty="0">
              <a:ln w="10160">
                <a:solidFill>
                  <a:srgbClr val="DAEDEF"/>
                </a:solidFill>
                <a:prstDash val="solid"/>
              </a:ln>
              <a:solidFill>
                <a:srgbClr val="FFFFFF"/>
              </a:solidFill>
              <a:effectLst>
                <a:glow rad="63500">
                  <a:srgbClr val="000000"/>
                </a:glow>
                <a:outerShdw blurRad="38100" dist="22860" dir="5400000" algn="tl" rotWithShape="0">
                  <a:srgbClr val="000000">
                    <a:alpha val="30000"/>
                  </a:srgbClr>
                </a:outerShdw>
              </a:effectLst>
              <a:uLnTx/>
              <a:uFillTx/>
              <a:latin typeface="Calibri" panose="020F0502020204030204" pitchFamily="34" charset="0"/>
              <a:ea typeface="+mn-ea"/>
              <a:cs typeface="+mn-cs"/>
            </a:endParaRPr>
          </a:p>
        </p:txBody>
      </p:sp>
      <p:sp>
        <p:nvSpPr>
          <p:cNvPr id="6" name="Rectangle 12"/>
          <p:cNvSpPr>
            <a:spLocks noChangeArrowheads="1"/>
          </p:cNvSpPr>
          <p:nvPr/>
        </p:nvSpPr>
        <p:spPr bwMode="auto">
          <a:xfrm>
            <a:off x="3750196" y="4844143"/>
            <a:ext cx="501280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w="10160">
                  <a:solidFill>
                    <a:srgbClr val="DAEDEF"/>
                  </a:solidFill>
                  <a:prstDash val="solid"/>
                </a:ln>
                <a:solidFill>
                  <a:srgbClr val="FFFFFF"/>
                </a:solidFill>
                <a:effectLst>
                  <a:glow rad="63500">
                    <a:srgbClr val="000000"/>
                  </a:glow>
                  <a:outerShdw blurRad="38100" dist="22860" dir="5400000" algn="tl" rotWithShape="0">
                    <a:srgbClr val="000000">
                      <a:alpha val="30000"/>
                    </a:srgbClr>
                  </a:outerShdw>
                </a:effectLst>
                <a:uLnTx/>
                <a:uFillTx/>
                <a:latin typeface="Calibri" panose="020F0502020204030204" pitchFamily="34" charset="0"/>
                <a:ea typeface="+mn-ea"/>
                <a:cs typeface="+mn-cs"/>
              </a:rPr>
              <a:t>October 27, </a:t>
            </a:r>
            <a:r>
              <a:rPr kumimoji="0" lang="en-US" altLang="en-US" sz="4400" b="1" i="0" u="none" strike="noStrike" kern="1200" cap="none" spc="0" normalizeH="0" baseline="0" noProof="0" dirty="0">
                <a:ln w="10160">
                  <a:solidFill>
                    <a:srgbClr val="DAEDEF"/>
                  </a:solidFill>
                  <a:prstDash val="solid"/>
                </a:ln>
                <a:solidFill>
                  <a:srgbClr val="FFFFFF"/>
                </a:solidFill>
                <a:effectLst>
                  <a:glow rad="63500">
                    <a:srgbClr val="000000"/>
                  </a:glow>
                  <a:outerShdw blurRad="38100" dist="22860" dir="5400000" algn="tl" rotWithShape="0">
                    <a:srgbClr val="000000">
                      <a:alpha val="30000"/>
                    </a:srgbClr>
                  </a:outerShdw>
                </a:effectLst>
                <a:uLnTx/>
                <a:uFillTx/>
                <a:latin typeface="Calibri" panose="020F0502020204030204" pitchFamily="34" charset="0"/>
                <a:ea typeface="+mn-ea"/>
                <a:cs typeface="+mn-cs"/>
              </a:rPr>
              <a:t>2019</a:t>
            </a:r>
            <a:endParaRPr kumimoji="0" lang="en-US" altLang="en-US" sz="4400" b="1" i="1" u="none" strike="noStrike" kern="1200" cap="none" spc="0" normalizeH="0" baseline="0" noProof="0" dirty="0">
              <a:ln w="10160">
                <a:solidFill>
                  <a:srgbClr val="DAEDEF"/>
                </a:solidFill>
                <a:prstDash val="solid"/>
              </a:ln>
              <a:solidFill>
                <a:srgbClr val="FFFFFF"/>
              </a:solidFill>
              <a:effectLst>
                <a:glow rad="63500">
                  <a:srgbClr val="000000"/>
                </a:glow>
                <a:outerShdw blurRad="38100" dist="22860" dir="5400000" algn="tl" rotWithShape="0">
                  <a:srgbClr val="000000">
                    <a:alpha val="30000"/>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3371954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1.38889E-6 2.22222E-6 L -0.18542 -0.1169 " pathEditMode="relative" rAng="0" ptsTypes="AA">
                                      <p:cBhvr>
                                        <p:cTn id="49" dur="1000" fill="hold"/>
                                        <p:tgtEl>
                                          <p:spTgt spid="6"/>
                                        </p:tgtEl>
                                        <p:attrNameLst>
                                          <p:attrName>ppt_x</p:attrName>
                                          <p:attrName>ppt_y</p:attrName>
                                        </p:attrNameLst>
                                      </p:cBhvr>
                                      <p:rCtr x="-9271" y="-5856"/>
                                    </p:animMotion>
                                  </p:childTnLst>
                                </p:cTn>
                              </p:par>
                              <p:par>
                                <p:cTn id="50" presetID="2" presetClass="exit" presetSubtype="4" fill="hold" grpId="1" nodeType="withEffect">
                                  <p:stCondLst>
                                    <p:cond delay="0"/>
                                  </p:stCondLst>
                                  <p:childTnLst>
                                    <p:anim calcmode="lin" valueType="num">
                                      <p:cBhvr additive="base">
                                        <p:cTn id="51" dur="1250"/>
                                        <p:tgtEl>
                                          <p:spTgt spid="7"/>
                                        </p:tgtEl>
                                        <p:attrNameLst>
                                          <p:attrName>ppt_x</p:attrName>
                                        </p:attrNameLst>
                                      </p:cBhvr>
                                      <p:tavLst>
                                        <p:tav tm="0">
                                          <p:val>
                                            <p:strVal val="ppt_x"/>
                                          </p:val>
                                        </p:tav>
                                        <p:tav tm="100000">
                                          <p:val>
                                            <p:strVal val="ppt_x"/>
                                          </p:val>
                                        </p:tav>
                                      </p:tavLst>
                                    </p:anim>
                                    <p:anim calcmode="lin" valueType="num">
                                      <p:cBhvr additive="base">
                                        <p:cTn id="52" dur="1250"/>
                                        <p:tgtEl>
                                          <p:spTgt spid="7"/>
                                        </p:tgtEl>
                                        <p:attrNameLst>
                                          <p:attrName>ppt_y</p:attrName>
                                        </p:attrNameLst>
                                      </p:cBhvr>
                                      <p:tavLst>
                                        <p:tav tm="0">
                                          <p:val>
                                            <p:strVal val="ppt_y"/>
                                          </p:val>
                                        </p:tav>
                                        <p:tav tm="100000">
                                          <p:val>
                                            <p:strVal val="1+ppt_h/2"/>
                                          </p:val>
                                        </p:tav>
                                      </p:tavLst>
                                    </p:anim>
                                    <p:set>
                                      <p:cBhvr>
                                        <p:cTn id="53" dur="1" fill="hold">
                                          <p:stCondLst>
                                            <p:cond delay="1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541C52F-0239-4926-B5C2-9BF6919C92E9}"/>
              </a:ext>
            </a:extLst>
          </p:cNvPr>
          <p:cNvSpPr txBox="1">
            <a:spLocks noChangeArrowheads="1"/>
          </p:cNvSpPr>
          <p:nvPr/>
        </p:nvSpPr>
        <p:spPr bwMode="auto">
          <a:xfrm>
            <a:off x="136129" y="5291961"/>
            <a:ext cx="8871741" cy="98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34. Dwight D. Eisenhower </a:t>
            </a:r>
            <a:r>
              <a:rPr kumimoji="0" lang="de-DE" altLang="en-US" sz="40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(1953-1961)</a:t>
            </a:r>
            <a:endParaRPr kumimoji="0" lang="de-DE"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Rectangle 2">
            <a:extLst>
              <a:ext uri="{FF2B5EF4-FFF2-40B4-BE49-F238E27FC236}">
                <a16:creationId xmlns:a16="http://schemas.microsoft.com/office/drawing/2014/main" id="{9855BF38-F51E-4DA8-B865-7342F6A41F8F}"/>
              </a:ext>
            </a:extLst>
          </p:cNvPr>
          <p:cNvSpPr txBox="1">
            <a:spLocks noChangeArrowheads="1"/>
          </p:cNvSpPr>
          <p:nvPr/>
        </p:nvSpPr>
        <p:spPr bwMode="auto">
          <a:xfrm>
            <a:off x="3540972" y="4320260"/>
            <a:ext cx="2062056" cy="84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Part  2 </a:t>
            </a:r>
            <a:endParaRPr kumimoji="0" lang="en-US" altLang="en-US" sz="32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315895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7927" y="2138550"/>
            <a:ext cx="8229600" cy="226074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 are three stages of life: youth, maturity, and 'My,      you're looking good!'”</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65797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834312"/>
            <a:ext cx="8229600" cy="217761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past sharpens perspective, warns against pitfalls, and helps to point the way.”</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927955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057400"/>
            <a:ext cx="7620000" cy="246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As iron sharpens iron, So a man sharpens the countenance of his friend. </a:t>
            </a:r>
            <a:r>
              <a:rPr lang="en-US" altLang="en-US" sz="32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Proverbs 27:17 </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097798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62218CB-12BE-4C79-B3F8-6ECC8973CF92}"/>
              </a:ext>
            </a:extLst>
          </p:cNvPr>
          <p:cNvSpPr txBox="1">
            <a:spLocks/>
          </p:cNvSpPr>
          <p:nvPr/>
        </p:nvSpPr>
        <p:spPr>
          <a:xfrm>
            <a:off x="1907133" y="2751736"/>
            <a:ext cx="5444359" cy="7853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must be daily earned</a:t>
            </a:r>
          </a:p>
        </p:txBody>
      </p:sp>
      <p:sp>
        <p:nvSpPr>
          <p:cNvPr id="3074" name="Rectangle 2"/>
          <p:cNvSpPr>
            <a:spLocks noGrp="1" noChangeArrowheads="1"/>
          </p:cNvSpPr>
          <p:nvPr>
            <p:ph type="title"/>
          </p:nvPr>
        </p:nvSpPr>
        <p:spPr>
          <a:xfrm>
            <a:off x="457200" y="1369147"/>
            <a:ext cx="8229600" cy="420038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“Freedom has its life in the hearts, the actions, the spirit of men and so it must be daily earned and refreshed - else like a flower cut from its life-giving roots, it will wither and die.”</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627231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4*#ppt_w"/>
                                          </p:val>
                                        </p:tav>
                                        <p:tav tm="100000">
                                          <p:val>
                                            <p:strVal val="#ppt_w"/>
                                          </p:val>
                                        </p:tav>
                                      </p:tavLst>
                                    </p:anim>
                                    <p:anim calcmode="lin" valueType="num">
                                      <p:cBhvr>
                                        <p:cTn id="8" dur="500" fill="hold"/>
                                        <p:tgtEl>
                                          <p:spTgt spid="307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32619"/>
            <a:ext cx="8229600" cy="5592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For He knows our frame;               He remembers that we are dust. As for man, his days are like grass; As a flower of the field, so he flourishes. For the wind passes over it, and it is gone, And its place remembers it no more.           </a:t>
            </a:r>
            <a:r>
              <a:rPr lang="en-US" altLang="en-US" sz="32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Psalms 103:14-16 </a:t>
            </a:r>
            <a:r>
              <a:rPr lang="en-US" altLang="en-US" sz="40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 </a:t>
            </a:r>
            <a:endPar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234351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05625E-6631-47BD-A621-F5CBC727F8C0}"/>
              </a:ext>
            </a:extLst>
          </p:cNvPr>
          <p:cNvSpPr txBox="1">
            <a:spLocks/>
          </p:cNvSpPr>
          <p:nvPr/>
        </p:nvSpPr>
        <p:spPr>
          <a:xfrm>
            <a:off x="3935553" y="3393932"/>
            <a:ext cx="3294345" cy="7674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such as keep</a:t>
            </a:r>
          </a:p>
        </p:txBody>
      </p:sp>
      <p:sp>
        <p:nvSpPr>
          <p:cNvPr id="3" name="Title 1">
            <a:extLst>
              <a:ext uri="{FF2B5EF4-FFF2-40B4-BE49-F238E27FC236}">
                <a16:creationId xmlns:a16="http://schemas.microsoft.com/office/drawing/2014/main" id="{E447D6FB-8C28-4DC8-9EB8-0652DC7717BA}"/>
              </a:ext>
            </a:extLst>
          </p:cNvPr>
          <p:cNvSpPr txBox="1">
            <a:spLocks/>
          </p:cNvSpPr>
          <p:nvPr/>
        </p:nvSpPr>
        <p:spPr>
          <a:xfrm>
            <a:off x="690562" y="4763929"/>
            <a:ext cx="3028950" cy="708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remember</a:t>
            </a:r>
          </a:p>
        </p:txBody>
      </p:sp>
      <p:sp>
        <p:nvSpPr>
          <p:cNvPr id="4" name="Title 1">
            <a:extLst>
              <a:ext uri="{FF2B5EF4-FFF2-40B4-BE49-F238E27FC236}">
                <a16:creationId xmlns:a16="http://schemas.microsoft.com/office/drawing/2014/main" id="{5DA969DE-6FAF-4AAF-9B56-31571D971127}"/>
              </a:ext>
            </a:extLst>
          </p:cNvPr>
          <p:cNvSpPr txBox="1">
            <a:spLocks/>
          </p:cNvSpPr>
          <p:nvPr/>
        </p:nvSpPr>
        <p:spPr>
          <a:xfrm>
            <a:off x="1840230" y="5372100"/>
            <a:ext cx="2400300" cy="8343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do them</a:t>
            </a:r>
          </a:p>
        </p:txBody>
      </p:sp>
      <p:sp>
        <p:nvSpPr>
          <p:cNvPr id="3074" name="Rectangle 2"/>
          <p:cNvSpPr>
            <a:spLocks noGrp="1" noChangeArrowheads="1"/>
          </p:cNvSpPr>
          <p:nvPr>
            <p:ph type="title"/>
          </p:nvPr>
        </p:nvSpPr>
        <p:spPr>
          <a:xfrm>
            <a:off x="457200" y="518319"/>
            <a:ext cx="8229600" cy="5821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But the mercy of the LORD is     from everlasting to everlasting    On those who fear Him, And His righteousness to children's children, To such as keep His covenant, And to those who remember His commandments    to do them. </a:t>
            </a:r>
            <a:r>
              <a:rPr lang="en-US" altLang="en-US" sz="32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Psalms 103:17-18 </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12">
            <a:extLst>
              <a:ext uri="{FF2B5EF4-FFF2-40B4-BE49-F238E27FC236}">
                <a16:creationId xmlns:a16="http://schemas.microsoft.com/office/drawing/2014/main" id="{ED2A53FC-FF1F-4682-80CF-3435F2B71D24}"/>
              </a:ext>
            </a:extLst>
          </p:cNvPr>
          <p:cNvSpPr>
            <a:spLocks noChangeArrowheads="1"/>
          </p:cNvSpPr>
          <p:nvPr/>
        </p:nvSpPr>
        <p:spPr bwMode="auto">
          <a:xfrm>
            <a:off x="3985814" y="3262184"/>
            <a:ext cx="3144034"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chemeClr val="bg1"/>
                </a:solidFill>
                <a:effectLst>
                  <a:glow rad="127000">
                    <a:schemeClr val="tx1"/>
                  </a:glow>
                </a:effectLst>
                <a:uLnTx/>
                <a:uFillTx/>
                <a:latin typeface="Calibri" panose="020F0502020204030204" pitchFamily="34" charset="0"/>
                <a:ea typeface="+mn-ea"/>
                <a:cs typeface="+mn-cs"/>
              </a:rPr>
              <a:t>heritage</a:t>
            </a:r>
            <a:endParaRPr kumimoji="0" lang="en-US" altLang="en-US" sz="6000" b="1" i="1" u="none" strike="noStrike" kern="1200" cap="none" spc="0" normalizeH="0" baseline="0" noProof="0" dirty="0">
              <a:ln>
                <a:noFill/>
              </a:ln>
              <a:solidFill>
                <a:schemeClr val="bg1"/>
              </a:solidFill>
              <a:effectLst>
                <a:glow rad="127000">
                  <a:schemeClr val="tx1"/>
                </a:glo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71742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par>
                                <p:cTn id="16" presetID="22" presetClass="entr" presetSubtype="8"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8" presetClass="emph" presetSubtype="0" fill="hold" grpId="1" nodeType="withEffect">
                                  <p:stCondLst>
                                    <p:cond delay="400"/>
                                  </p:stCondLst>
                                  <p:childTnLst>
                                    <p:set>
                                      <p:cBhvr override="childStyle">
                                        <p:cTn id="20" dur="500" fill="hold"/>
                                        <p:tgtEl>
                                          <p:spTgt spid="4"/>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18" presetClass="emph" presetSubtype="0" fill="hold" grpId="1" nodeType="withEffect">
                                  <p:stCondLst>
                                    <p:cond delay="500"/>
                                  </p:stCondLst>
                                  <p:childTnLst>
                                    <p:set>
                                      <p:cBhvr override="childStyle">
                                        <p:cTn id="27" dur="500" fill="hold"/>
                                        <p:tgtEl>
                                          <p:spTgt spid="6"/>
                                        </p:tgtEl>
                                        <p:attrNameLst>
                                          <p:attrName>style.textDecorationUnderline</p:attrName>
                                        </p:attrNameLst>
                                      </p:cBhvr>
                                      <p:to>
                                        <p:strVal val="true"/>
                                      </p:to>
                                    </p:set>
                                  </p:childTnLst>
                                </p:cTn>
                              </p:par>
                              <p:par>
                                <p:cTn id="28" presetID="22" presetClass="exit" presetSubtype="8" fill="hold" grpId="2" nodeType="withEffect">
                                  <p:stCondLst>
                                    <p:cond delay="0"/>
                                  </p:stCondLst>
                                  <p:childTnLst>
                                    <p:animEffect transition="out" filter="wipe(left)">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22" presetClass="exit" presetSubtype="8" fill="hold" grpId="2" nodeType="withEffect">
                                  <p:stCondLst>
                                    <p:cond delay="250"/>
                                  </p:stCondLst>
                                  <p:childTnLst>
                                    <p:animEffect transition="out" filter="wipe(left)">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9"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40"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3" grpId="2"/>
      <p:bldP spid="4" grpId="0"/>
      <p:bldP spid="4" grpId="1"/>
      <p:bldP spid="4" grpId="2"/>
      <p:bldP spid="307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770929"/>
            <a:ext cx="8229600" cy="346608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qualities of a great man      are vision, integrity, courage, understanding, the power of articulation, and profundity          of character.”</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E9E6089C-A3CD-4DCE-9D9D-BEB69E08B527}"/>
              </a:ext>
            </a:extLst>
          </p:cNvPr>
          <p:cNvSpPr txBox="1">
            <a:spLocks noChangeArrowheads="1"/>
          </p:cNvSpPr>
          <p:nvPr/>
        </p:nvSpPr>
        <p:spPr bwMode="auto">
          <a:xfrm>
            <a:off x="4671152" y="3768329"/>
            <a:ext cx="3751620"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FFC00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profoundness</a:t>
            </a:r>
            <a:endParaRPr kumimoji="0" lang="en-US" altLang="en-US" sz="4000" b="1" i="1" u="none" strike="noStrike" kern="0" cap="none" spc="0" normalizeH="0" baseline="0" noProof="0" dirty="0">
              <a:ln w="17780" cmpd="sng">
                <a:solidFill>
                  <a:srgbClr val="FFFFFF"/>
                </a:solidFill>
                <a:prstDash val="solid"/>
                <a:miter lim="800000"/>
              </a:ln>
              <a:solidFill>
                <a:srgbClr val="FFC00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 name="Rectangle 2">
            <a:extLst>
              <a:ext uri="{FF2B5EF4-FFF2-40B4-BE49-F238E27FC236}">
                <a16:creationId xmlns:a16="http://schemas.microsoft.com/office/drawing/2014/main" id="{9BED21CA-88FA-4114-B1BD-C90952708657}"/>
              </a:ext>
            </a:extLst>
          </p:cNvPr>
          <p:cNvSpPr txBox="1">
            <a:spLocks noChangeArrowheads="1"/>
          </p:cNvSpPr>
          <p:nvPr/>
        </p:nvSpPr>
        <p:spPr bwMode="auto">
          <a:xfrm>
            <a:off x="4671152" y="3768329"/>
            <a:ext cx="3751620"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FFC00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perceptiveness</a:t>
            </a:r>
            <a:endParaRPr kumimoji="0" lang="en-US" altLang="en-US" sz="4000" b="1" i="1" u="none" strike="noStrike" kern="0" cap="none" spc="0" normalizeH="0" baseline="0" noProof="0" dirty="0">
              <a:ln w="17780" cmpd="sng">
                <a:solidFill>
                  <a:srgbClr val="FFFFFF"/>
                </a:solidFill>
                <a:prstDash val="solid"/>
                <a:miter lim="800000"/>
              </a:ln>
              <a:solidFill>
                <a:srgbClr val="FFC00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5" name="Rectangle 2">
            <a:extLst>
              <a:ext uri="{FF2B5EF4-FFF2-40B4-BE49-F238E27FC236}">
                <a16:creationId xmlns:a16="http://schemas.microsoft.com/office/drawing/2014/main" id="{0AA95202-9B7C-40CC-ACA3-5B1040374FBF}"/>
              </a:ext>
            </a:extLst>
          </p:cNvPr>
          <p:cNvSpPr txBox="1">
            <a:spLocks noChangeArrowheads="1"/>
          </p:cNvSpPr>
          <p:nvPr/>
        </p:nvSpPr>
        <p:spPr bwMode="auto">
          <a:xfrm>
            <a:off x="4671152" y="3768329"/>
            <a:ext cx="3751620"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FFC00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insightfulness</a:t>
            </a:r>
            <a:endParaRPr kumimoji="0" lang="en-US" altLang="en-US" sz="4000" b="1" i="1" u="none" strike="noStrike" kern="0" cap="none" spc="0" normalizeH="0" baseline="0" noProof="0" dirty="0">
              <a:ln w="17780" cmpd="sng">
                <a:solidFill>
                  <a:srgbClr val="FFFFFF"/>
                </a:solidFill>
                <a:prstDash val="solid"/>
                <a:miter lim="800000"/>
              </a:ln>
              <a:solidFill>
                <a:srgbClr val="FFC00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Rectangle 2">
            <a:extLst>
              <a:ext uri="{FF2B5EF4-FFF2-40B4-BE49-F238E27FC236}">
                <a16:creationId xmlns:a16="http://schemas.microsoft.com/office/drawing/2014/main" id="{C1660D03-B390-431E-91FB-A37B102EB8F5}"/>
              </a:ext>
            </a:extLst>
          </p:cNvPr>
          <p:cNvSpPr txBox="1">
            <a:spLocks noChangeArrowheads="1"/>
          </p:cNvSpPr>
          <p:nvPr/>
        </p:nvSpPr>
        <p:spPr bwMode="auto">
          <a:xfrm>
            <a:off x="4671152" y="3768329"/>
            <a:ext cx="3751620"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FFC00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understanding</a:t>
            </a:r>
            <a:endParaRPr kumimoji="0" lang="en-US" altLang="en-US" sz="4000" b="1" i="1" u="none" strike="noStrike" kern="0" cap="none" spc="0" normalizeH="0" baseline="0" noProof="0" dirty="0">
              <a:ln w="17780" cmpd="sng">
                <a:solidFill>
                  <a:srgbClr val="FFFFFF"/>
                </a:solidFill>
                <a:prstDash val="solid"/>
                <a:miter lim="800000"/>
              </a:ln>
              <a:solidFill>
                <a:srgbClr val="FFC00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7" name="Rectangle 2">
            <a:extLst>
              <a:ext uri="{FF2B5EF4-FFF2-40B4-BE49-F238E27FC236}">
                <a16:creationId xmlns:a16="http://schemas.microsoft.com/office/drawing/2014/main" id="{552B75C3-90C2-4772-9FE0-5555D4F91F0B}"/>
              </a:ext>
            </a:extLst>
          </p:cNvPr>
          <p:cNvSpPr txBox="1">
            <a:spLocks noChangeArrowheads="1"/>
          </p:cNvSpPr>
          <p:nvPr/>
        </p:nvSpPr>
        <p:spPr bwMode="auto">
          <a:xfrm>
            <a:off x="4671152" y="3768329"/>
            <a:ext cx="3751620"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FFC00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wisdom</a:t>
            </a:r>
            <a:endParaRPr kumimoji="0" lang="en-US" altLang="en-US" sz="4000" b="1" i="1" u="none" strike="noStrike" kern="0" cap="none" spc="0" normalizeH="0" baseline="0" noProof="0" dirty="0">
              <a:ln w="17780" cmpd="sng">
                <a:solidFill>
                  <a:srgbClr val="FFFFFF"/>
                </a:solidFill>
                <a:prstDash val="solid"/>
                <a:miter lim="800000"/>
              </a:ln>
              <a:solidFill>
                <a:srgbClr val="FFC00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482487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100000">
                                          <p:val>
                                            <p:strVal val="#ppt_x"/>
                                          </p:val>
                                        </p:tav>
                                      </p:tavLst>
                                    </p:anim>
                                    <p:anim calcmode="lin" valueType="num">
                                      <p:cBhvr>
                                        <p:cTn id="8" dur="500" fill="hold"/>
                                        <p:tgtEl>
                                          <p:spTgt spid="3074"/>
                                        </p:tgtEl>
                                        <p:attrNameLst>
                                          <p:attrName>ppt_y</p:attrName>
                                        </p:attrNameLst>
                                      </p:cBhvr>
                                      <p:tavLst>
                                        <p:tav tm="0">
                                          <p:val>
                                            <p:strVal val="#ppt_y+#ppt_h/2"/>
                                          </p:val>
                                        </p:tav>
                                        <p:tav tm="100000">
                                          <p:val>
                                            <p:strVal val="#ppt_y"/>
                                          </p:val>
                                        </p:tav>
                                      </p:tavLst>
                                    </p:anim>
                                    <p:anim calcmode="lin" valueType="num">
                                      <p:cBhvr>
                                        <p:cTn id="9" dur="500" fill="hold"/>
                                        <p:tgtEl>
                                          <p:spTgt spid="3074"/>
                                        </p:tgtEl>
                                        <p:attrNameLst>
                                          <p:attrName>ppt_w</p:attrName>
                                        </p:attrNameLst>
                                      </p:cBhvr>
                                      <p:tavLst>
                                        <p:tav tm="0">
                                          <p:val>
                                            <p:strVal val="#ppt_w"/>
                                          </p:val>
                                        </p:tav>
                                        <p:tav tm="100000">
                                          <p:val>
                                            <p:strVal val="#ppt_w"/>
                                          </p:val>
                                        </p:tav>
                                      </p:tavLst>
                                    </p:anim>
                                    <p:anim calcmode="lin" valueType="num">
                                      <p:cBhvr>
                                        <p:cTn id="10"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25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par>
                                <p:cTn id="23" presetID="23" presetClass="exit" presetSubtype="32" fill="hold" grpId="1" nodeType="withEffect">
                                  <p:stCondLst>
                                    <p:cond delay="0"/>
                                  </p:stCondLst>
                                  <p:childTnLst>
                                    <p:anim calcmode="lin" valueType="num">
                                      <p:cBhvr>
                                        <p:cTn id="24" dur="500"/>
                                        <p:tgtEl>
                                          <p:spTgt spid="4"/>
                                        </p:tgtEl>
                                        <p:attrNameLst>
                                          <p:attrName>ppt_w</p:attrName>
                                        </p:attrNameLst>
                                      </p:cBhvr>
                                      <p:tavLst>
                                        <p:tav tm="0">
                                          <p:val>
                                            <p:strVal val="ppt_w"/>
                                          </p:val>
                                        </p:tav>
                                        <p:tav tm="100000">
                                          <p:val>
                                            <p:fltVal val="0"/>
                                          </p:val>
                                        </p:tav>
                                      </p:tavLst>
                                    </p:anim>
                                    <p:anim calcmode="lin" valueType="num">
                                      <p:cBhvr>
                                        <p:cTn id="25" dur="500"/>
                                        <p:tgtEl>
                                          <p:spTgt spid="4"/>
                                        </p:tgtEl>
                                        <p:attrNameLst>
                                          <p:attrName>ppt_h</p:attrName>
                                        </p:attrNameLst>
                                      </p:cBhvr>
                                      <p:tavLst>
                                        <p:tav tm="0">
                                          <p:val>
                                            <p:strVal val="ppt_h"/>
                                          </p:val>
                                        </p:tav>
                                        <p:tav tm="100000">
                                          <p:val>
                                            <p:fltVal val="0"/>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25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par>
                                <p:cTn id="33" presetID="23" presetClass="exit" presetSubtype="32" fill="hold" grpId="1" nodeType="withEffect">
                                  <p:stCondLst>
                                    <p:cond delay="0"/>
                                  </p:stCondLst>
                                  <p:childTnLst>
                                    <p:anim calcmode="lin" valueType="num">
                                      <p:cBhvr>
                                        <p:cTn id="34" dur="500"/>
                                        <p:tgtEl>
                                          <p:spTgt spid="3"/>
                                        </p:tgtEl>
                                        <p:attrNameLst>
                                          <p:attrName>ppt_w</p:attrName>
                                        </p:attrNameLst>
                                      </p:cBhvr>
                                      <p:tavLst>
                                        <p:tav tm="0">
                                          <p:val>
                                            <p:strVal val="ppt_w"/>
                                          </p:val>
                                        </p:tav>
                                        <p:tav tm="100000">
                                          <p:val>
                                            <p:fltVal val="0"/>
                                          </p:val>
                                        </p:tav>
                                      </p:tavLst>
                                    </p:anim>
                                    <p:anim calcmode="lin" valueType="num">
                                      <p:cBhvr>
                                        <p:cTn id="35" dur="500"/>
                                        <p:tgtEl>
                                          <p:spTgt spid="3"/>
                                        </p:tgtEl>
                                        <p:attrNameLst>
                                          <p:attrName>ppt_h</p:attrName>
                                        </p:attrNameLst>
                                      </p:cBhvr>
                                      <p:tavLst>
                                        <p:tav tm="0">
                                          <p:val>
                                            <p:strVal val="ppt_h"/>
                                          </p:val>
                                        </p:tav>
                                        <p:tav tm="100000">
                                          <p:val>
                                            <p:fltVal val="0"/>
                                          </p:val>
                                        </p:tav>
                                      </p:tavLst>
                                    </p:anim>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25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childTnLst>
                                </p:cTn>
                              </p:par>
                              <p:par>
                                <p:cTn id="43" presetID="23" presetClass="exit" presetSubtype="32" fill="hold" grpId="1" nodeType="withEffect">
                                  <p:stCondLst>
                                    <p:cond delay="0"/>
                                  </p:stCondLst>
                                  <p:childTnLst>
                                    <p:anim calcmode="lin" valueType="num">
                                      <p:cBhvr>
                                        <p:cTn id="44" dur="500"/>
                                        <p:tgtEl>
                                          <p:spTgt spid="5"/>
                                        </p:tgtEl>
                                        <p:attrNameLst>
                                          <p:attrName>ppt_w</p:attrName>
                                        </p:attrNameLst>
                                      </p:cBhvr>
                                      <p:tavLst>
                                        <p:tav tm="0">
                                          <p:val>
                                            <p:strVal val="ppt_w"/>
                                          </p:val>
                                        </p:tav>
                                        <p:tav tm="100000">
                                          <p:val>
                                            <p:fltVal val="0"/>
                                          </p:val>
                                        </p:tav>
                                      </p:tavLst>
                                    </p:anim>
                                    <p:anim calcmode="lin" valueType="num">
                                      <p:cBhvr>
                                        <p:cTn id="45" dur="500"/>
                                        <p:tgtEl>
                                          <p:spTgt spid="5"/>
                                        </p:tgtEl>
                                        <p:attrNameLst>
                                          <p:attrName>ppt_h</p:attrName>
                                        </p:attrNameLst>
                                      </p:cBhvr>
                                      <p:tavLst>
                                        <p:tav tm="0">
                                          <p:val>
                                            <p:strVal val="ppt_h"/>
                                          </p:val>
                                        </p:tav>
                                        <p:tav tm="100000">
                                          <p:val>
                                            <p:fltVal val="0"/>
                                          </p:val>
                                        </p:tav>
                                      </p:tavLst>
                                    </p:anim>
                                    <p:set>
                                      <p:cBhvr>
                                        <p:cTn id="46" dur="1" fill="hold">
                                          <p:stCondLst>
                                            <p:cond delay="499"/>
                                          </p:stCondLst>
                                        </p:cTn>
                                        <p:tgtEl>
                                          <p:spTgt spid="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25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childTnLst>
                                </p:cTn>
                              </p:par>
                              <p:par>
                                <p:cTn id="53" presetID="23" presetClass="exit" presetSubtype="32" fill="hold" grpId="1" nodeType="withEffect">
                                  <p:stCondLst>
                                    <p:cond delay="0"/>
                                  </p:stCondLst>
                                  <p:childTnLst>
                                    <p:anim calcmode="lin" valueType="num">
                                      <p:cBhvr>
                                        <p:cTn id="54" dur="500"/>
                                        <p:tgtEl>
                                          <p:spTgt spid="6"/>
                                        </p:tgtEl>
                                        <p:attrNameLst>
                                          <p:attrName>ppt_w</p:attrName>
                                        </p:attrNameLst>
                                      </p:cBhvr>
                                      <p:tavLst>
                                        <p:tav tm="0">
                                          <p:val>
                                            <p:strVal val="ppt_w"/>
                                          </p:val>
                                        </p:tav>
                                        <p:tav tm="100000">
                                          <p:val>
                                            <p:fltVal val="0"/>
                                          </p:val>
                                        </p:tav>
                                      </p:tavLst>
                                    </p:anim>
                                    <p:anim calcmode="lin" valueType="num">
                                      <p:cBhvr>
                                        <p:cTn id="55" dur="500"/>
                                        <p:tgtEl>
                                          <p:spTgt spid="6"/>
                                        </p:tgtEl>
                                        <p:attrNameLst>
                                          <p:attrName>ppt_h</p:attrName>
                                        </p:attrNameLst>
                                      </p:cBhvr>
                                      <p:tavLst>
                                        <p:tav tm="0">
                                          <p:val>
                                            <p:strVal val="ppt_h"/>
                                          </p:val>
                                        </p:tav>
                                        <p:tav tm="100000">
                                          <p:val>
                                            <p:fltVal val="0"/>
                                          </p:val>
                                        </p:tav>
                                      </p:tavLst>
                                    </p:anim>
                                    <p:set>
                                      <p:cBhvr>
                                        <p:cTn id="5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P spid="3" grpId="1"/>
      <p:bldP spid="4" grpId="0"/>
      <p:bldP spid="4" grpId="1"/>
      <p:bldP spid="5" grpId="0"/>
      <p:bldP spid="5" grpId="1"/>
      <p:bldP spid="6" grpId="0"/>
      <p:bldP spid="6"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4909" y="2117293"/>
            <a:ext cx="8229600" cy="2925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“We face a hostile ideology global in scope, atheistic in character, ruthless in purpose and     insidious in method.”</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9532751C-FAFD-47E4-8395-7BA87105A8F0}"/>
              </a:ext>
            </a:extLst>
          </p:cNvPr>
          <p:cNvSpPr txBox="1">
            <a:spLocks noChangeArrowheads="1"/>
          </p:cNvSpPr>
          <p:nvPr/>
        </p:nvSpPr>
        <p:spPr bwMode="auto">
          <a:xfrm>
            <a:off x="6940067" y="2151791"/>
            <a:ext cx="1785884"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global </a:t>
            </a:r>
            <a:endPar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4" name="Rectangle 2">
            <a:extLst>
              <a:ext uri="{FF2B5EF4-FFF2-40B4-BE49-F238E27FC236}">
                <a16:creationId xmlns:a16="http://schemas.microsoft.com/office/drawing/2014/main" id="{3F124213-1157-46D9-91E8-BA00DD3D50A7}"/>
              </a:ext>
            </a:extLst>
          </p:cNvPr>
          <p:cNvSpPr txBox="1">
            <a:spLocks noChangeArrowheads="1"/>
          </p:cNvSpPr>
          <p:nvPr/>
        </p:nvSpPr>
        <p:spPr bwMode="auto">
          <a:xfrm>
            <a:off x="869042" y="2822493"/>
            <a:ext cx="2187328"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in scope</a:t>
            </a:r>
            <a:endPar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FFB433E9-6DD2-48D5-B16F-C58D4770F87B}"/>
              </a:ext>
            </a:extLst>
          </p:cNvPr>
          <p:cNvSpPr txBox="1">
            <a:spLocks noChangeArrowheads="1"/>
          </p:cNvSpPr>
          <p:nvPr/>
        </p:nvSpPr>
        <p:spPr bwMode="auto">
          <a:xfrm>
            <a:off x="2999678" y="2821258"/>
            <a:ext cx="5220460"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atheistic in character</a:t>
            </a:r>
            <a:endPar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8D539BA3-7D3A-40B2-8CB1-3E5276BAA553}"/>
              </a:ext>
            </a:extLst>
          </p:cNvPr>
          <p:cNvSpPr txBox="1">
            <a:spLocks noChangeArrowheads="1"/>
          </p:cNvSpPr>
          <p:nvPr/>
        </p:nvSpPr>
        <p:spPr bwMode="auto">
          <a:xfrm>
            <a:off x="1652761" y="3495574"/>
            <a:ext cx="4885923"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ruthless in purpose</a:t>
            </a:r>
            <a:endPar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638B0395-633F-42BC-981D-1B94582E667B}"/>
              </a:ext>
            </a:extLst>
          </p:cNvPr>
          <p:cNvSpPr txBox="1">
            <a:spLocks noChangeArrowheads="1"/>
          </p:cNvSpPr>
          <p:nvPr/>
        </p:nvSpPr>
        <p:spPr bwMode="auto">
          <a:xfrm>
            <a:off x="1904477" y="4167782"/>
            <a:ext cx="4997435"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insidious in method</a:t>
            </a:r>
            <a:endPar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0" name="Rectangle 9">
            <a:extLst>
              <a:ext uri="{FF2B5EF4-FFF2-40B4-BE49-F238E27FC236}">
                <a16:creationId xmlns:a16="http://schemas.microsoft.com/office/drawing/2014/main" id="{1C973D53-8D81-4523-A8E4-6DC639BED1B7}"/>
              </a:ext>
            </a:extLst>
          </p:cNvPr>
          <p:cNvSpPr>
            <a:spLocks noChangeArrowheads="1"/>
          </p:cNvSpPr>
          <p:nvPr/>
        </p:nvSpPr>
        <p:spPr bwMode="auto">
          <a:xfrm>
            <a:off x="4249455" y="2228193"/>
            <a:ext cx="648367" cy="64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11" name="Rectangle 10">
            <a:extLst>
              <a:ext uri="{FF2B5EF4-FFF2-40B4-BE49-F238E27FC236}">
                <a16:creationId xmlns:a16="http://schemas.microsoft.com/office/drawing/2014/main" id="{4DBCBD53-D780-402B-8E2F-DF6A625B7388}"/>
              </a:ext>
            </a:extLst>
          </p:cNvPr>
          <p:cNvSpPr>
            <a:spLocks noChangeArrowheads="1"/>
          </p:cNvSpPr>
          <p:nvPr/>
        </p:nvSpPr>
        <p:spPr bwMode="auto">
          <a:xfrm>
            <a:off x="4270475" y="2911366"/>
            <a:ext cx="648367" cy="64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12" name="Rectangle 11">
            <a:extLst>
              <a:ext uri="{FF2B5EF4-FFF2-40B4-BE49-F238E27FC236}">
                <a16:creationId xmlns:a16="http://schemas.microsoft.com/office/drawing/2014/main" id="{F3DE024C-23D7-468B-AC53-8EDAE1BCDFC5}"/>
              </a:ext>
            </a:extLst>
          </p:cNvPr>
          <p:cNvSpPr>
            <a:spLocks noChangeArrowheads="1"/>
          </p:cNvSpPr>
          <p:nvPr/>
        </p:nvSpPr>
        <p:spPr bwMode="auto">
          <a:xfrm>
            <a:off x="4259964" y="3578727"/>
            <a:ext cx="648367" cy="64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13" name="Rectangle 12">
            <a:extLst>
              <a:ext uri="{FF2B5EF4-FFF2-40B4-BE49-F238E27FC236}">
                <a16:creationId xmlns:a16="http://schemas.microsoft.com/office/drawing/2014/main" id="{81EE9F04-C0B0-4899-9473-547C99B4F410}"/>
              </a:ext>
            </a:extLst>
          </p:cNvPr>
          <p:cNvSpPr>
            <a:spLocks noChangeArrowheads="1"/>
          </p:cNvSpPr>
          <p:nvPr/>
        </p:nvSpPr>
        <p:spPr bwMode="auto">
          <a:xfrm>
            <a:off x="4257405" y="4246119"/>
            <a:ext cx="648367" cy="64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9" name="Rectangle 2" hidden="1">
            <a:extLst>
              <a:ext uri="{FF2B5EF4-FFF2-40B4-BE49-F238E27FC236}">
                <a16:creationId xmlns:a16="http://schemas.microsoft.com/office/drawing/2014/main" id="{42258396-8403-4712-8776-EA327EF307F3}"/>
              </a:ext>
            </a:extLst>
          </p:cNvPr>
          <p:cNvSpPr txBox="1">
            <a:spLocks noChangeArrowheads="1"/>
          </p:cNvSpPr>
          <p:nvPr/>
        </p:nvSpPr>
        <p:spPr bwMode="auto">
          <a:xfrm>
            <a:off x="2091397" y="2113270"/>
            <a:ext cx="5495862"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FF0000"/>
                </a:solidFill>
                <a:effectLst>
                  <a:outerShdw blurRad="50800" algn="tl" rotWithShape="0">
                    <a:srgbClr val="000000"/>
                  </a:outerShdw>
                </a:effectLst>
                <a:latin typeface="Calibri" panose="020F0502020204030204" pitchFamily="34" charset="0"/>
              </a:rPr>
              <a:t>     </a:t>
            </a:r>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global in scope</a:t>
            </a:r>
          </a:p>
          <a:p>
            <a:pPr algn="l" eaLnBrk="1" hangingPunct="1"/>
            <a:r>
              <a:rPr lang="en-US" altLang="en-US" sz="30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 </a:t>
            </a:r>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atheistic in character</a:t>
            </a:r>
          </a:p>
          <a:p>
            <a:pPr algn="l" eaLnBrk="1" hangingPunct="1"/>
            <a:r>
              <a:rPr lang="en-US" altLang="en-US" sz="36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  </a:t>
            </a:r>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ruthless in purpose </a:t>
            </a:r>
          </a:p>
          <a:p>
            <a:pPr algn="l"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insidious in method</a:t>
            </a:r>
            <a:endParaRPr lang="en-US" altLang="en-US" sz="32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4" name="Rectangle 12">
            <a:extLst>
              <a:ext uri="{FF2B5EF4-FFF2-40B4-BE49-F238E27FC236}">
                <a16:creationId xmlns:a16="http://schemas.microsoft.com/office/drawing/2014/main" id="{5BAE6E30-6204-468E-9A48-F21425E23AC4}"/>
              </a:ext>
            </a:extLst>
          </p:cNvPr>
          <p:cNvSpPr>
            <a:spLocks noChangeArrowheads="1"/>
          </p:cNvSpPr>
          <p:nvPr/>
        </p:nvSpPr>
        <p:spPr bwMode="auto">
          <a:xfrm>
            <a:off x="3441560" y="3105777"/>
            <a:ext cx="2286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rgbClr val="FF0000"/>
                </a:solidFill>
                <a:effectLst>
                  <a:glow rad="127000">
                    <a:schemeClr val="tx1"/>
                  </a:glow>
                </a:effectLst>
                <a:uLnTx/>
                <a:uFillTx/>
                <a:latin typeface="Snap ITC" panose="04040A07060A02020202" pitchFamily="82" charset="0"/>
              </a:rPr>
              <a:t>Evil</a:t>
            </a:r>
            <a:endParaRPr kumimoji="0" lang="en-US" altLang="en-US" sz="5400" b="1" i="1" u="none" strike="noStrike" kern="1200" cap="none" spc="0" normalizeH="0" baseline="0" noProof="0" dirty="0">
              <a:ln>
                <a:noFill/>
              </a:ln>
              <a:solidFill>
                <a:srgbClr val="FF0000"/>
              </a:solidFill>
              <a:effectLst>
                <a:glow rad="127000">
                  <a:schemeClr val="tx1"/>
                </a:glow>
              </a:effectLst>
              <a:uLnTx/>
              <a:uFillTx/>
              <a:latin typeface="Snap ITC" panose="04040A07060A02020202" pitchFamily="82" charset="0"/>
            </a:endParaRPr>
          </a:p>
        </p:txBody>
      </p:sp>
    </p:spTree>
    <p:extLst>
      <p:ext uri="{BB962C8B-B14F-4D97-AF65-F5344CB8AC3E}">
        <p14:creationId xmlns:p14="http://schemas.microsoft.com/office/powerpoint/2010/main" val="4133387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5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5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5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5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50"/>
                                        <p:tgtEl>
                                          <p:spTgt spid="7"/>
                                        </p:tgtEl>
                                      </p:cBhvr>
                                    </p:animEffect>
                                  </p:childTnLst>
                                </p:cTn>
                              </p:par>
                              <p:par>
                                <p:cTn id="32" presetID="42" presetClass="path" presetSubtype="0" accel="50000" decel="50000" fill="hold" grpId="1" nodeType="withEffect">
                                  <p:stCondLst>
                                    <p:cond delay="0"/>
                                  </p:stCondLst>
                                  <p:childTnLst>
                                    <p:animMotion origin="layout" path="M 2.77778E-6 5.55112E-17 L -0.47101 5.55112E-17 " pathEditMode="relative" rAng="0" ptsTypes="AA">
                                      <p:cBhvr>
                                        <p:cTn id="33" dur="1500" fill="hold"/>
                                        <p:tgtEl>
                                          <p:spTgt spid="3"/>
                                        </p:tgtEl>
                                        <p:attrNameLst>
                                          <p:attrName>ppt_x</p:attrName>
                                          <p:attrName>ppt_y</p:attrName>
                                        </p:attrNameLst>
                                      </p:cBhvr>
                                      <p:rCtr x="-23559" y="0"/>
                                    </p:animMotion>
                                  </p:childTnLst>
                                </p:cTn>
                              </p:par>
                              <p:par>
                                <p:cTn id="34" presetID="42" presetClass="path" presetSubtype="0" accel="50000" decel="50000" fill="hold" grpId="1" nodeType="withEffect">
                                  <p:stCondLst>
                                    <p:cond delay="0"/>
                                  </p:stCondLst>
                                  <p:childTnLst>
                                    <p:animMotion origin="layout" path="M -3.33333E-6 3.33333E-6 L 0.36615 -0.09792 " pathEditMode="relative" rAng="0" ptsTypes="AA">
                                      <p:cBhvr>
                                        <p:cTn id="35" dur="1500" fill="hold"/>
                                        <p:tgtEl>
                                          <p:spTgt spid="4"/>
                                        </p:tgtEl>
                                        <p:attrNameLst>
                                          <p:attrName>ppt_x</p:attrName>
                                          <p:attrName>ppt_y</p:attrName>
                                        </p:attrNameLst>
                                      </p:cBhvr>
                                      <p:rCtr x="18299" y="-4907"/>
                                    </p:animMotion>
                                  </p:childTnLst>
                                </p:cTn>
                              </p:par>
                              <p:par>
                                <p:cTn id="36" presetID="42" presetClass="path" presetSubtype="0" accel="50000" decel="50000" fill="hold" grpId="1" nodeType="withEffect">
                                  <p:stCondLst>
                                    <p:cond delay="0"/>
                                  </p:stCondLst>
                                  <p:childTnLst>
                                    <p:animMotion origin="layout" path="M -1.66667E-6 4.81481E-6 L -0.09982 -0.00024 " pathEditMode="relative" rAng="0" ptsTypes="AA">
                                      <p:cBhvr>
                                        <p:cTn id="37" dur="1500" fill="hold"/>
                                        <p:tgtEl>
                                          <p:spTgt spid="5"/>
                                        </p:tgtEl>
                                        <p:attrNameLst>
                                          <p:attrName>ppt_x</p:attrName>
                                          <p:attrName>ppt_y</p:attrName>
                                        </p:attrNameLst>
                                      </p:cBhvr>
                                      <p:rCtr x="-5000" y="-23"/>
                                    </p:animMotion>
                                  </p:childTnLst>
                                </p:cTn>
                              </p:par>
                              <p:par>
                                <p:cTn id="38" presetID="42" presetClass="path" presetSubtype="0" accel="50000" decel="50000" fill="hold" grpId="1" nodeType="withEffect">
                                  <p:stCondLst>
                                    <p:cond delay="0"/>
                                  </p:stCondLst>
                                  <p:childTnLst>
                                    <p:animMotion origin="layout" path="M 3.33333E-6 -4.81481E-6 L 0.05677 -0.00069 " pathEditMode="relative" rAng="0" ptsTypes="AA">
                                      <p:cBhvr>
                                        <p:cTn id="39" dur="1500" fill="hold"/>
                                        <p:tgtEl>
                                          <p:spTgt spid="6"/>
                                        </p:tgtEl>
                                        <p:attrNameLst>
                                          <p:attrName>ppt_x</p:attrName>
                                          <p:attrName>ppt_y</p:attrName>
                                        </p:attrNameLst>
                                      </p:cBhvr>
                                      <p:rCtr x="2830" y="-46"/>
                                    </p:animMotion>
                                  </p:childTnLst>
                                </p:cTn>
                              </p:par>
                              <p:par>
                                <p:cTn id="40" presetID="42" presetClass="path" presetSubtype="0" accel="50000" decel="50000" fill="hold" grpId="1" nodeType="withEffect">
                                  <p:stCondLst>
                                    <p:cond delay="0"/>
                                  </p:stCondLst>
                                  <p:childTnLst>
                                    <p:animMotion origin="layout" path="M 2.77778E-6 -1.48148E-6 L 0.00746 -0.00092 " pathEditMode="relative" rAng="0" ptsTypes="AA">
                                      <p:cBhvr>
                                        <p:cTn id="41" dur="1500" fill="hold"/>
                                        <p:tgtEl>
                                          <p:spTgt spid="7"/>
                                        </p:tgtEl>
                                        <p:attrNameLst>
                                          <p:attrName>ppt_x</p:attrName>
                                          <p:attrName>ppt_y</p:attrName>
                                        </p:attrNameLst>
                                      </p:cBhvr>
                                      <p:rCtr x="365" y="-46"/>
                                    </p:animMotion>
                                  </p:childTnLst>
                                </p:cTn>
                              </p:par>
                              <p:par>
                                <p:cTn id="42" presetID="10" presetClass="exit" presetSubtype="0" fill="hold" grpId="1" nodeType="withEffect">
                                  <p:stCondLst>
                                    <p:cond delay="0"/>
                                  </p:stCondLst>
                                  <p:childTnLst>
                                    <p:animEffect transition="out" filter="fade">
                                      <p:cBhvr>
                                        <p:cTn id="43" dur="1000"/>
                                        <p:tgtEl>
                                          <p:spTgt spid="3074"/>
                                        </p:tgtEl>
                                      </p:cBhvr>
                                    </p:animEffect>
                                    <p:set>
                                      <p:cBhvr>
                                        <p:cTn id="44" dur="1" fill="hold">
                                          <p:stCondLst>
                                            <p:cond delay="999"/>
                                          </p:stCondLst>
                                        </p:cTn>
                                        <p:tgtEl>
                                          <p:spTgt spid="3074"/>
                                        </p:tgtEl>
                                        <p:attrNameLst>
                                          <p:attrName>style.visibility</p:attrName>
                                        </p:attrNameLst>
                                      </p:cBhvr>
                                      <p:to>
                                        <p:strVal val="hidden"/>
                                      </p:to>
                                    </p:set>
                                  </p:childTnLst>
                                </p:cTn>
                              </p:par>
                              <p:par>
                                <p:cTn id="45" presetID="25"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9"/>
                                        </p:tgtEl>
                                      </p:cBhvr>
                                    </p:animEffect>
                                  </p:childTnLst>
                                </p:cTn>
                              </p:par>
                            </p:childTnLst>
                          </p:cTn>
                        </p:par>
                        <p:par>
                          <p:cTn id="55" fill="hold">
                            <p:stCondLst>
                              <p:cond delay="1500"/>
                            </p:stCondLst>
                            <p:childTnLst>
                              <p:par>
                                <p:cTn id="56" presetID="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dissolve">
                                      <p:cBhvr>
                                        <p:cTn id="58" dur="500">
                                          <p:stCondLst>
                                            <p:cond delay="0"/>
                                          </p:stCondLst>
                                        </p:cTn>
                                        <p:tgtEl>
                                          <p:spTgt spid="10"/>
                                        </p:tgtEl>
                                      </p:cBhvr>
                                    </p:animEffect>
                                    <p:anim to="" calcmode="lin" valueType="num">
                                      <p:cBhvr>
                                        <p:cTn id="59"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60"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par>
                          <p:cTn id="61" fill="hold">
                            <p:stCondLst>
                              <p:cond delay="2000"/>
                            </p:stCondLst>
                            <p:childTnLst>
                              <p:par>
                                <p:cTn id="62" presetID="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500">
                                          <p:stCondLst>
                                            <p:cond delay="0"/>
                                          </p:stCondLst>
                                        </p:cTn>
                                        <p:tgtEl>
                                          <p:spTgt spid="11"/>
                                        </p:tgtEl>
                                      </p:cBhvr>
                                    </p:animEffect>
                                    <p:anim to="" calcmode="lin" valueType="num">
                                      <p:cBhvr>
                                        <p:cTn id="65"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66"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par>
                          <p:cTn id="67" fill="hold">
                            <p:stCondLst>
                              <p:cond delay="2500"/>
                            </p:stCondLst>
                            <p:childTnLst>
                              <p:par>
                                <p:cTn id="68" presetID="0"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dissolve">
                                      <p:cBhvr>
                                        <p:cTn id="70" dur="500">
                                          <p:stCondLst>
                                            <p:cond delay="0"/>
                                          </p:stCondLst>
                                        </p:cTn>
                                        <p:tgtEl>
                                          <p:spTgt spid="12"/>
                                        </p:tgtEl>
                                      </p:cBhvr>
                                    </p:animEffect>
                                    <p:anim to="" calcmode="lin" valueType="num">
                                      <p:cBhvr>
                                        <p:cTn id="71"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72" dur="500" fill="hold">
                                          <p:stCondLst>
                                            <p:cond delay="0"/>
                                          </p:stCondLst>
                                        </p:cTn>
                                        <p:tgtEl>
                                          <p:spTgt spid="12"/>
                                        </p:tgtEl>
                                        <p:attrNameLst>
                                          <p:attrName>ppt_h</p:attrName>
                                        </p:attrNameLst>
                                      </p:cBhvr>
                                      <p:tavLst>
                                        <p:tav tm="0">
                                          <p:val>
                                            <p:strVal val="#ppt_h*4"/>
                                          </p:val>
                                        </p:tav>
                                        <p:tav tm="100000">
                                          <p:val>
                                            <p:strVal val="#ppt_h"/>
                                          </p:val>
                                        </p:tav>
                                      </p:tavLst>
                                    </p:anim>
                                  </p:childTnLst>
                                </p:cTn>
                              </p:par>
                            </p:childTnLst>
                          </p:cTn>
                        </p:par>
                        <p:par>
                          <p:cTn id="73" fill="hold">
                            <p:stCondLst>
                              <p:cond delay="3000"/>
                            </p:stCondLst>
                            <p:childTnLst>
                              <p:par>
                                <p:cTn id="74" presetID="0"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dissolve">
                                      <p:cBhvr>
                                        <p:cTn id="76" dur="500">
                                          <p:stCondLst>
                                            <p:cond delay="0"/>
                                          </p:stCondLst>
                                        </p:cTn>
                                        <p:tgtEl>
                                          <p:spTgt spid="13"/>
                                        </p:tgtEl>
                                      </p:cBhvr>
                                    </p:animEffect>
                                    <p:anim to="" calcmode="lin" valueType="num">
                                      <p:cBhvr>
                                        <p:cTn id="77"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78" dur="500" fill="hold">
                                          <p:stCondLst>
                                            <p:cond delay="0"/>
                                          </p:stCondLst>
                                        </p:cTn>
                                        <p:tgtEl>
                                          <p:spTgt spid="13"/>
                                        </p:tgtEl>
                                        <p:attrNameLst>
                                          <p:attrName>ppt_h</p:attrName>
                                        </p:attrNameLst>
                                      </p:cBhvr>
                                      <p:tavLst>
                                        <p:tav tm="0">
                                          <p:val>
                                            <p:strVal val="#ppt_h*4"/>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39" presetClass="entr" presetSubtype="0" accel="10000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1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4" dur="1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85" dur="1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P spid="3" grpId="1"/>
      <p:bldP spid="4" grpId="0"/>
      <p:bldP spid="4" grpId="1"/>
      <p:bldP spid="5" grpId="0"/>
      <p:bldP spid="5" grpId="1"/>
      <p:bldP spid="6" grpId="0"/>
      <p:bldP spid="6" grpId="1"/>
      <p:bldP spid="7" grpId="0"/>
      <p:bldP spid="7" grpId="1"/>
      <p:bldP spid="10" grpId="0"/>
      <p:bldP spid="11" grpId="0"/>
      <p:bldP spid="12" grpId="0"/>
      <p:bldP spid="13" grpId="0"/>
      <p:bldP spid="9"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28F507-E51F-49DC-932A-12BC93E62F91}"/>
              </a:ext>
            </a:extLst>
          </p:cNvPr>
          <p:cNvSpPr txBox="1">
            <a:spLocks/>
          </p:cNvSpPr>
          <p:nvPr/>
        </p:nvSpPr>
        <p:spPr>
          <a:xfrm>
            <a:off x="3455670" y="2918460"/>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individual faith</a:t>
            </a:r>
          </a:p>
        </p:txBody>
      </p:sp>
      <p:sp>
        <p:nvSpPr>
          <p:cNvPr id="3074" name="Rectangle 2"/>
          <p:cNvSpPr>
            <a:spLocks noGrp="1" noChangeArrowheads="1"/>
          </p:cNvSpPr>
          <p:nvPr>
            <p:ph type="title"/>
          </p:nvPr>
        </p:nvSpPr>
        <p:spPr>
          <a:xfrm>
            <a:off x="415636" y="2865438"/>
            <a:ext cx="8229600" cy="166499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“Only our individual faith in freedom can keep us free.”</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085384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8" presetClass="emph" presetSubtype="0" fill="hold" grpId="1" nodeType="withEffect">
                                  <p:stCondLst>
                                    <p:cond delay="0"/>
                                  </p:stCondLst>
                                  <p:childTnLst>
                                    <p:set>
                                      <p:cBhvr override="childStyle">
                                        <p:cTn id="19"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5" y="2048020"/>
            <a:ext cx="8229600" cy="298118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“May the light of freedom,  coming to all darkened lands, flame brightly - until at last the darkness is no more.”</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038530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Righ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EFB0C1-19E1-49A5-8538-35F9A39AE743}"/>
              </a:ext>
            </a:extLst>
          </p:cNvPr>
          <p:cNvSpPr txBox="1">
            <a:spLocks/>
          </p:cNvSpPr>
          <p:nvPr/>
        </p:nvSpPr>
        <p:spPr>
          <a:xfrm>
            <a:off x="397998" y="5027256"/>
            <a:ext cx="834565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the word that I have spoken will judge</a:t>
            </a:r>
          </a:p>
        </p:txBody>
      </p:sp>
      <p:sp>
        <p:nvSpPr>
          <p:cNvPr id="3074" name="Rectangle 2"/>
          <p:cNvSpPr>
            <a:spLocks noGrp="1" noChangeArrowheads="1"/>
          </p:cNvSpPr>
          <p:nvPr>
            <p:ph type="title"/>
          </p:nvPr>
        </p:nvSpPr>
        <p:spPr>
          <a:xfrm>
            <a:off x="304800" y="289719"/>
            <a:ext cx="8534400" cy="6278562"/>
          </a:xfrm>
        </p:spPr>
        <p:txBody>
          <a:bodyPr>
            <a:scene3d>
              <a:camera prst="orthographicFront"/>
              <a:lightRig rig="flat" dir="t"/>
            </a:scene3d>
            <a:sp3d extrusionH="57150" prstMaterial="plastic">
              <a:bevelT w="38100" h="38100"/>
            </a:sp3d>
          </a:bodyPr>
          <a:lstStyle/>
          <a:p>
            <a:pPr eaLnBrk="1" hangingPunct="1"/>
            <a:r>
              <a:rPr lang="en-US" altLang="en-US" sz="39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"I have come as a light into the world, that whoever believes in Me should not abide in darkness. And if anyone hears My words and does not believe, I do not judge him; for I did not come to judge the world but to save the world. He who rejects Me, and does not receive My words, has that which judges him --     the word that I have spoken will judge him in the last day."</a:t>
            </a:r>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 </a:t>
            </a:r>
            <a:r>
              <a:rPr lang="en-US" altLang="en-US" sz="32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John 12:46-48 </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3">
            <a:extLst>
              <a:ext uri="{FF2B5EF4-FFF2-40B4-BE49-F238E27FC236}">
                <a16:creationId xmlns:a16="http://schemas.microsoft.com/office/drawing/2014/main" id="{606F1BBD-EF0E-43B3-8DE1-76B3D4044C36}"/>
              </a:ext>
            </a:extLst>
          </p:cNvPr>
          <p:cNvSpPr>
            <a:spLocks noChangeArrowheads="1"/>
          </p:cNvSpPr>
          <p:nvPr/>
        </p:nvSpPr>
        <p:spPr bwMode="auto">
          <a:xfrm>
            <a:off x="531341" y="259492"/>
            <a:ext cx="81616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9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I have come as a </a:t>
            </a:r>
            <a:r>
              <a:rPr kumimoji="0" lang="en-US" sz="391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light</a:t>
            </a:r>
            <a:r>
              <a:rPr kumimoji="0" lang="en-US" sz="39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 into the world</a:t>
            </a:r>
            <a:endParaRPr kumimoji="0" lang="en-US" sz="39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82585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stCondLst>
                                            <p:cond delay="0"/>
                                          </p:stCondLst>
                                        </p:cTn>
                                        <p:tgtEl>
                                          <p:spTgt spid="4"/>
                                        </p:tgtEl>
                                      </p:cBhvr>
                                    </p:animEffect>
                                    <p:anim to="" calcmode="lin" valueType="num">
                                      <p:cBhvr>
                                        <p:cTn id="14"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15"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6" fill="hold">
                            <p:stCondLst>
                              <p:cond delay="19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18" presetClass="emph" presetSubtype="0" fill="hold" grpId="1" nodeType="withEffect">
                                  <p:stCondLst>
                                    <p:cond delay="0"/>
                                  </p:stCondLst>
                                  <p:childTnLst>
                                    <p:set>
                                      <p:cBhvr override="childStyle">
                                        <p:cTn id="2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P spid="4" grpId="0"/>
      <p:bldP spid="4" grpId="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7D28E40-B907-4C46-93AF-111BEABE8E98}"/>
              </a:ext>
            </a:extLst>
          </p:cNvPr>
          <p:cNvSpPr txBox="1">
            <a:spLocks/>
          </p:cNvSpPr>
          <p:nvPr/>
        </p:nvSpPr>
        <p:spPr>
          <a:xfrm>
            <a:off x="5548530" y="926615"/>
            <a:ext cx="3034146" cy="7713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20" b="1" i="0" u="none" strike="noStrike" kern="1200" cap="none" spc="0" normalizeH="0" baseline="0" noProof="0" dirty="0">
                <a:ln w="3175" cmpd="sng">
                  <a:solidFill>
                    <a:srgbClr val="FFFF00"/>
                  </a:solidFill>
                  <a:prstDash val="solid"/>
                </a:ln>
                <a:solidFill>
                  <a:srgbClr val="66FF33"/>
                </a:solidFill>
                <a:effectLst>
                  <a:outerShdw blurRad="63500" dir="3600000" algn="tl" rotWithShape="0">
                    <a:srgbClr val="000000">
                      <a:alpha val="70000"/>
                    </a:srgbClr>
                  </a:outerShdw>
                </a:effectLst>
                <a:uLnTx/>
                <a:uFillTx/>
                <a:latin typeface="Calibri" panose="020F0502020204030204" pitchFamily="34" charset="0"/>
                <a:ea typeface="+mj-ea"/>
                <a:cs typeface="+mj-cs"/>
              </a:rPr>
              <a:t>of the tyrant</a:t>
            </a:r>
          </a:p>
        </p:txBody>
      </p:sp>
      <p:sp>
        <p:nvSpPr>
          <p:cNvPr id="10" name="Title 1">
            <a:extLst>
              <a:ext uri="{FF2B5EF4-FFF2-40B4-BE49-F238E27FC236}">
                <a16:creationId xmlns:a16="http://schemas.microsoft.com/office/drawing/2014/main" id="{23AE7D64-BF4D-4F34-B9C6-1809A235E669}"/>
              </a:ext>
            </a:extLst>
          </p:cNvPr>
          <p:cNvSpPr txBox="1">
            <a:spLocks/>
          </p:cNvSpPr>
          <p:nvPr/>
        </p:nvSpPr>
        <p:spPr>
          <a:xfrm>
            <a:off x="2494703" y="1522792"/>
            <a:ext cx="3347154" cy="7713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20" b="1" i="0" u="none" strike="noStrike" kern="1200" cap="none" spc="0" normalizeH="0" baseline="0" noProof="0" dirty="0">
                <a:ln w="3175" cmpd="sng">
                  <a:solidFill>
                    <a:srgbClr val="FFFF00"/>
                  </a:solidFill>
                  <a:prstDash val="solid"/>
                </a:ln>
                <a:solidFill>
                  <a:srgbClr val="66FF33"/>
                </a:solidFill>
                <a:effectLst>
                  <a:outerShdw blurRad="63500" dir="3600000" algn="tl" rotWithShape="0">
                    <a:srgbClr val="000000">
                      <a:alpha val="70000"/>
                    </a:srgbClr>
                  </a:outerShdw>
                </a:effectLst>
                <a:uLnTx/>
                <a:uFillTx/>
                <a:latin typeface="Calibri" panose="020F0502020204030204" pitchFamily="34" charset="0"/>
                <a:ea typeface="+mj-ea"/>
                <a:cs typeface="+mj-cs"/>
              </a:rPr>
              <a:t>ancient truth</a:t>
            </a:r>
          </a:p>
        </p:txBody>
      </p:sp>
      <p:sp>
        <p:nvSpPr>
          <p:cNvPr id="3" name="Title 1">
            <a:extLst>
              <a:ext uri="{FF2B5EF4-FFF2-40B4-BE49-F238E27FC236}">
                <a16:creationId xmlns:a16="http://schemas.microsoft.com/office/drawing/2014/main" id="{61249A39-6FB7-4A93-8F1E-38487593FF4F}"/>
              </a:ext>
            </a:extLst>
          </p:cNvPr>
          <p:cNvSpPr txBox="1">
            <a:spLocks/>
          </p:cNvSpPr>
          <p:nvPr/>
        </p:nvSpPr>
        <p:spPr>
          <a:xfrm>
            <a:off x="2765376" y="3920732"/>
            <a:ext cx="4557312" cy="7399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if freedoms defenses</a:t>
            </a:r>
          </a:p>
        </p:txBody>
      </p:sp>
      <p:sp>
        <p:nvSpPr>
          <p:cNvPr id="4" name="Title 1">
            <a:extLst>
              <a:ext uri="{FF2B5EF4-FFF2-40B4-BE49-F238E27FC236}">
                <a16:creationId xmlns:a16="http://schemas.microsoft.com/office/drawing/2014/main" id="{888046C0-66EC-4345-AA8F-99707DF13867}"/>
              </a:ext>
            </a:extLst>
          </p:cNvPr>
          <p:cNvSpPr txBox="1">
            <a:spLocks/>
          </p:cNvSpPr>
          <p:nvPr/>
        </p:nvSpPr>
        <p:spPr>
          <a:xfrm>
            <a:off x="1099649" y="4490827"/>
            <a:ext cx="4638101" cy="7934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found in suppression</a:t>
            </a:r>
          </a:p>
        </p:txBody>
      </p:sp>
      <p:sp>
        <p:nvSpPr>
          <p:cNvPr id="5" name="Title 1">
            <a:extLst>
              <a:ext uri="{FF2B5EF4-FFF2-40B4-BE49-F238E27FC236}">
                <a16:creationId xmlns:a16="http://schemas.microsoft.com/office/drawing/2014/main" id="{073E3788-BC8E-4641-A520-63C4BE24D0B4}"/>
              </a:ext>
            </a:extLst>
          </p:cNvPr>
          <p:cNvSpPr txBox="1">
            <a:spLocks/>
          </p:cNvSpPr>
          <p:nvPr/>
        </p:nvSpPr>
        <p:spPr>
          <a:xfrm>
            <a:off x="6364882" y="4495895"/>
            <a:ext cx="2313542" cy="7713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suspicion</a:t>
            </a:r>
          </a:p>
        </p:txBody>
      </p:sp>
      <p:sp>
        <p:nvSpPr>
          <p:cNvPr id="6" name="Title 1">
            <a:extLst>
              <a:ext uri="{FF2B5EF4-FFF2-40B4-BE49-F238E27FC236}">
                <a16:creationId xmlns:a16="http://schemas.microsoft.com/office/drawing/2014/main" id="{175351DF-DCE6-4C14-9AFF-49EBD4DD8673}"/>
              </a:ext>
            </a:extLst>
          </p:cNvPr>
          <p:cNvSpPr txBox="1">
            <a:spLocks/>
          </p:cNvSpPr>
          <p:nvPr/>
        </p:nvSpPr>
        <p:spPr>
          <a:xfrm>
            <a:off x="2004324" y="5098849"/>
            <a:ext cx="1186150" cy="7493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fear</a:t>
            </a:r>
          </a:p>
        </p:txBody>
      </p:sp>
      <p:sp>
        <p:nvSpPr>
          <p:cNvPr id="3074" name="Rectangle 2"/>
          <p:cNvSpPr>
            <a:spLocks noGrp="1" noChangeArrowheads="1"/>
          </p:cNvSpPr>
          <p:nvPr>
            <p:ph type="title"/>
          </p:nvPr>
        </p:nvSpPr>
        <p:spPr>
          <a:xfrm>
            <a:off x="337851" y="241300"/>
            <a:ext cx="8437418" cy="6278562"/>
          </a:xfrm>
        </p:spPr>
        <p:txBody>
          <a:bodyPr>
            <a:scene3d>
              <a:camera prst="orthographicFront"/>
              <a:lightRig rig="flat" dir="t"/>
            </a:scene3d>
            <a:sp3d extrusionH="57150" prstMaterial="plastic">
              <a:bevelT w="38100" h="38100"/>
            </a:sp3d>
          </a:bodyPr>
          <a:lstStyle/>
          <a:p>
            <a:pPr eaLnBrk="1" hangingPunct="1"/>
            <a:r>
              <a:rPr lang="en-US" altLang="en-US" sz="39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we know that freedom cannot     be served by the devices of the tyrant. As it is an ancient truth that freedom cannot be legislated into existence, so it is no less obvious that freedom cannot be censored into existence. And any who act as if freedoms defenses are to be found in suppression and suspicion and fear confess a doctrine that                      is alien to America.”</a:t>
            </a:r>
          </a:p>
        </p:txBody>
      </p:sp>
      <p:sp>
        <p:nvSpPr>
          <p:cNvPr id="7" name="Title 1">
            <a:extLst>
              <a:ext uri="{FF2B5EF4-FFF2-40B4-BE49-F238E27FC236}">
                <a16:creationId xmlns:a16="http://schemas.microsoft.com/office/drawing/2014/main" id="{47E1C883-6895-4E58-92F7-E6A4986315FE}"/>
              </a:ext>
            </a:extLst>
          </p:cNvPr>
          <p:cNvSpPr txBox="1">
            <a:spLocks/>
          </p:cNvSpPr>
          <p:nvPr/>
        </p:nvSpPr>
        <p:spPr>
          <a:xfrm>
            <a:off x="5014510" y="5643237"/>
            <a:ext cx="79321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3175" cmpd="sng">
                  <a:solidFill>
                    <a:srgbClr val="FFFFFF"/>
                  </a:solidFill>
                  <a:prstDash val="solid"/>
                </a:ln>
                <a:solidFill>
                  <a:srgbClr val="FF0000"/>
                </a:solidFill>
                <a:effectLst>
                  <a:glow rad="101600">
                    <a:schemeClr val="tx1"/>
                  </a:glow>
                  <a:outerShdw blurRad="63500" dir="3600000" algn="tl" rotWithShape="0">
                    <a:srgbClr val="000000">
                      <a:alpha val="70000"/>
                    </a:srgbClr>
                  </a:outerShdw>
                </a:effectLst>
                <a:uLnTx/>
                <a:uFillTx/>
                <a:latin typeface="Calibri" panose="020F0502020204030204" pitchFamily="34" charset="0"/>
                <a:ea typeface="+mj-ea"/>
                <a:cs typeface="+mj-cs"/>
              </a:rPr>
              <a:t>X</a:t>
            </a:r>
          </a:p>
        </p:txBody>
      </p:sp>
      <p:sp>
        <p:nvSpPr>
          <p:cNvPr id="8" name="Rectangle 7">
            <a:extLst>
              <a:ext uri="{FF2B5EF4-FFF2-40B4-BE49-F238E27FC236}">
                <a16:creationId xmlns:a16="http://schemas.microsoft.com/office/drawing/2014/main" id="{C084ADEA-8C49-4BB7-9B22-B3F21378808D}"/>
              </a:ext>
            </a:extLst>
          </p:cNvPr>
          <p:cNvSpPr>
            <a:spLocks noChangeArrowheads="1"/>
          </p:cNvSpPr>
          <p:nvPr/>
        </p:nvSpPr>
        <p:spPr bwMode="auto">
          <a:xfrm>
            <a:off x="2691173" y="3895217"/>
            <a:ext cx="671111" cy="75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9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if</a:t>
            </a:r>
          </a:p>
        </p:txBody>
      </p:sp>
      <p:sp>
        <p:nvSpPr>
          <p:cNvPr id="9" name="Rectangle 8">
            <a:extLst>
              <a:ext uri="{FF2B5EF4-FFF2-40B4-BE49-F238E27FC236}">
                <a16:creationId xmlns:a16="http://schemas.microsoft.com/office/drawing/2014/main" id="{26833FB0-815D-4EF7-B4DD-250A0D250ABA}"/>
              </a:ext>
            </a:extLst>
          </p:cNvPr>
          <p:cNvSpPr>
            <a:spLocks noChangeArrowheads="1"/>
          </p:cNvSpPr>
          <p:nvPr/>
        </p:nvSpPr>
        <p:spPr bwMode="auto">
          <a:xfrm>
            <a:off x="2464842" y="4518649"/>
            <a:ext cx="649077" cy="69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9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13" name="Rectangle 2">
            <a:extLst>
              <a:ext uri="{FF2B5EF4-FFF2-40B4-BE49-F238E27FC236}">
                <a16:creationId xmlns:a16="http://schemas.microsoft.com/office/drawing/2014/main" id="{58149099-9ABD-45F6-944C-D5896799942C}"/>
              </a:ext>
            </a:extLst>
          </p:cNvPr>
          <p:cNvSpPr txBox="1">
            <a:spLocks noChangeArrowheads="1"/>
          </p:cNvSpPr>
          <p:nvPr/>
        </p:nvSpPr>
        <p:spPr bwMode="auto">
          <a:xfrm>
            <a:off x="4171264" y="1493044"/>
            <a:ext cx="1635016" cy="79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truth</a:t>
            </a:r>
          </a:p>
        </p:txBody>
      </p:sp>
      <p:sp>
        <p:nvSpPr>
          <p:cNvPr id="12" name="Rectangle 2" hidden="1">
            <a:extLst>
              <a:ext uri="{FF2B5EF4-FFF2-40B4-BE49-F238E27FC236}">
                <a16:creationId xmlns:a16="http://schemas.microsoft.com/office/drawing/2014/main" id="{6678AF7A-EEF6-4E77-8C7D-55CA1701B373}"/>
              </a:ext>
            </a:extLst>
          </p:cNvPr>
          <p:cNvSpPr txBox="1">
            <a:spLocks noChangeArrowheads="1"/>
          </p:cNvSpPr>
          <p:nvPr/>
        </p:nvSpPr>
        <p:spPr bwMode="auto">
          <a:xfrm>
            <a:off x="4136799" y="4017266"/>
            <a:ext cx="1635016"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truth</a:t>
            </a:r>
            <a:endParaRPr lang="en-US" altLang="en-US" sz="32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168245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par>
                                <p:cTn id="15" presetID="22" presetClass="entr" presetSubtype="8" fill="hold" grpId="0" nodeType="withEffect">
                                  <p:stCondLst>
                                    <p:cond delay="4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400"/>
                                  </p:stCondLst>
                                  <p:childTnLst>
                                    <p:set>
                                      <p:cBhvr override="childStyle">
                                        <p:cTn id="19" dur="500" fill="hold"/>
                                        <p:tgtEl>
                                          <p:spTgt spid="4"/>
                                        </p:tgtEl>
                                        <p:attrNameLst>
                                          <p:attrName>style.textDecorationUnderline</p:attrName>
                                        </p:attrNameLst>
                                      </p:cBhvr>
                                      <p:to>
                                        <p:strVal val="true"/>
                                      </p:to>
                                    </p:set>
                                  </p:childTnLst>
                                </p:cTn>
                              </p:par>
                              <p:par>
                                <p:cTn id="20" presetID="22" presetClass="entr" presetSubtype="8"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18" presetClass="emph" presetSubtype="0" fill="hold" grpId="1" nodeType="withEffect">
                                  <p:stCondLst>
                                    <p:cond delay="800"/>
                                  </p:stCondLst>
                                  <p:childTnLst>
                                    <p:set>
                                      <p:cBhvr override="childStyle">
                                        <p:cTn id="24" dur="500" fill="hold"/>
                                        <p:tgtEl>
                                          <p:spTgt spid="5"/>
                                        </p:tgtEl>
                                        <p:attrNameLst>
                                          <p:attrName>style.textDecorationUnderline</p:attrName>
                                        </p:attrNameLst>
                                      </p:cBhvr>
                                      <p:to>
                                        <p:strVal val="true"/>
                                      </p:to>
                                    </p:set>
                                  </p:childTnLst>
                                </p:cTn>
                              </p:par>
                              <p:par>
                                <p:cTn id="25" presetID="22" presetClass="entr" presetSubtype="8" fill="hold" grpId="0" nodeType="withEffect">
                                  <p:stCondLst>
                                    <p:cond delay="12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18" presetClass="emph" presetSubtype="0" fill="hold" grpId="1" nodeType="withEffect">
                                  <p:stCondLst>
                                    <p:cond delay="1200"/>
                                  </p:stCondLst>
                                  <p:childTnLst>
                                    <p:set>
                                      <p:cBhvr override="childStyle">
                                        <p:cTn id="29" dur="500" fill="hold"/>
                                        <p:tgtEl>
                                          <p:spTgt spid="6"/>
                                        </p:tgtEl>
                                        <p:attrNameLst>
                                          <p:attrName>style.textDecorationUnderline</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stCondLst>
                                            <p:cond delay="0"/>
                                          </p:stCondLst>
                                        </p:cTn>
                                        <p:tgtEl>
                                          <p:spTgt spid="8"/>
                                        </p:tgtEl>
                                      </p:cBhvr>
                                    </p:animEffect>
                                    <p:anim to="" calcmode="lin" valueType="num">
                                      <p:cBhvr>
                                        <p:cTn id="35"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36"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par>
                          <p:cTn id="37" fill="hold">
                            <p:stCondLst>
                              <p:cond delay="500"/>
                            </p:stCondLst>
                            <p:childTnLst>
                              <p:par>
                                <p:cTn id="38" presetID="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stCondLst>
                                            <p:cond delay="0"/>
                                          </p:stCondLst>
                                        </p:cTn>
                                        <p:tgtEl>
                                          <p:spTgt spid="9"/>
                                        </p:tgtEl>
                                      </p:cBhvr>
                                    </p:animEffect>
                                    <p:anim to="" calcmode="lin" valueType="num">
                                      <p:cBhvr>
                                        <p:cTn id="41"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42"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stCondLst>
                                            <p:cond delay="0"/>
                                          </p:stCondLst>
                                        </p:cTn>
                                        <p:tgtEl>
                                          <p:spTgt spid="7"/>
                                        </p:tgtEl>
                                      </p:cBhvr>
                                    </p:animEffect>
                                    <p:anim to="" calcmode="lin" valueType="num">
                                      <p:cBhvr>
                                        <p:cTn id="48"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49"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par>
                                <p:cTn id="55" presetID="18" presetClass="emph" presetSubtype="0" fill="hold" grpId="1" nodeType="withEffect">
                                  <p:stCondLst>
                                    <p:cond delay="0"/>
                                  </p:stCondLst>
                                  <p:childTnLst>
                                    <p:set>
                                      <p:cBhvr override="childStyle">
                                        <p:cTn id="56" dur="500" fill="hold"/>
                                        <p:tgtEl>
                                          <p:spTgt spid="10"/>
                                        </p:tgtEl>
                                        <p:attrNameLst>
                                          <p:attrName>style.textDecorationUnderline</p:attrName>
                                        </p:attrNameLst>
                                      </p:cBhvr>
                                      <p:to>
                                        <p:strVal val="true"/>
                                      </p:to>
                                    </p:set>
                                  </p:childTnLst>
                                </p:cTn>
                              </p:par>
                              <p:par>
                                <p:cTn id="57" presetID="22" presetClass="entr" presetSubtype="8" fill="hold" grpId="0" nodeType="withEffect">
                                  <p:stCondLst>
                                    <p:cond delay="40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par>
                                <p:cTn id="60" presetID="18" presetClass="emph" presetSubtype="0" fill="hold" grpId="1" nodeType="withEffect">
                                  <p:stCondLst>
                                    <p:cond delay="400"/>
                                  </p:stCondLst>
                                  <p:childTnLst>
                                    <p:set>
                                      <p:cBhvr override="childStyle">
                                        <p:cTn id="61" dur="500" fill="hold"/>
                                        <p:tgtEl>
                                          <p:spTgt spid="11"/>
                                        </p:tgtEl>
                                        <p:attrNameLst>
                                          <p:attrName>style.textDecorationUnderline</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250"/>
                                        <p:tgtEl>
                                          <p:spTgt spid="13"/>
                                        </p:tgtEl>
                                      </p:cBhvr>
                                    </p:animEffect>
                                  </p:childTnLst>
                                </p:cTn>
                              </p:par>
                              <p:par>
                                <p:cTn id="67" presetID="6" presetClass="emph" presetSubtype="0" fill="hold" grpId="3" nodeType="withEffect">
                                  <p:stCondLst>
                                    <p:cond delay="0"/>
                                  </p:stCondLst>
                                  <p:childTnLst>
                                    <p:animScale>
                                      <p:cBhvr>
                                        <p:cTn id="68" dur="2000" fill="hold"/>
                                        <p:tgtEl>
                                          <p:spTgt spid="13"/>
                                        </p:tgtEl>
                                      </p:cBhvr>
                                      <p:by x="113000" y="113000"/>
                                    </p:animScale>
                                  </p:childTnLst>
                                </p:cTn>
                              </p:par>
                              <p:par>
                                <p:cTn id="69" presetID="3" presetClass="emph" presetSubtype="2" fill="hold" grpId="4" nodeType="withEffect">
                                  <p:stCondLst>
                                    <p:cond delay="0"/>
                                  </p:stCondLst>
                                  <p:childTnLst>
                                    <p:animClr clrSpc="rgb" dir="cw">
                                      <p:cBhvr override="childStyle">
                                        <p:cTn id="70" dur="2000" fill="hold"/>
                                        <p:tgtEl>
                                          <p:spTgt spid="13"/>
                                        </p:tgtEl>
                                        <p:attrNameLst>
                                          <p:attrName>style.color</p:attrName>
                                        </p:attrNameLst>
                                      </p:cBhvr>
                                      <p:to>
                                        <a:srgbClr val="FF9900"/>
                                      </p:to>
                                    </p:animClr>
                                  </p:childTnLst>
                                </p:cTn>
                              </p:par>
                              <p:par>
                                <p:cTn id="71" presetID="42" presetClass="path" presetSubtype="0" accel="50000" decel="50000" fill="hold" grpId="1" nodeType="withEffect">
                                  <p:stCondLst>
                                    <p:cond delay="0"/>
                                  </p:stCondLst>
                                  <p:childTnLst>
                                    <p:animMotion origin="layout" path="M 3.88889E-6 -4.44444E-6 L -0.00365 0.37176 " pathEditMode="relative" rAng="0" ptsTypes="AA">
                                      <p:cBhvr>
                                        <p:cTn id="72" dur="2000" fill="hold"/>
                                        <p:tgtEl>
                                          <p:spTgt spid="13"/>
                                        </p:tgtEl>
                                        <p:attrNameLst>
                                          <p:attrName>ppt_x</p:attrName>
                                          <p:attrName>ppt_y</p:attrName>
                                        </p:attrNameLst>
                                      </p:cBhvr>
                                      <p:rCtr x="-191" y="18588"/>
                                    </p:animMotion>
                                  </p:childTnLst>
                                </p:cTn>
                              </p:par>
                              <p:par>
                                <p:cTn id="73" presetID="10" presetClass="exit" presetSubtype="0" fill="hold" grpId="1" nodeType="withEffect">
                                  <p:stCondLst>
                                    <p:cond delay="0"/>
                                  </p:stCondLst>
                                  <p:childTnLst>
                                    <p:animEffect transition="out" filter="fade">
                                      <p:cBhvr>
                                        <p:cTn id="74" dur="1250"/>
                                        <p:tgtEl>
                                          <p:spTgt spid="3074"/>
                                        </p:tgtEl>
                                      </p:cBhvr>
                                    </p:animEffect>
                                    <p:set>
                                      <p:cBhvr>
                                        <p:cTn id="75" dur="1" fill="hold">
                                          <p:stCondLst>
                                            <p:cond delay="1249"/>
                                          </p:stCondLst>
                                        </p:cTn>
                                        <p:tgtEl>
                                          <p:spTgt spid="3074"/>
                                        </p:tgtEl>
                                        <p:attrNameLst>
                                          <p:attrName>style.visibility</p:attrName>
                                        </p:attrNameLst>
                                      </p:cBhvr>
                                      <p:to>
                                        <p:strVal val="hidden"/>
                                      </p:to>
                                    </p:set>
                                  </p:childTnLst>
                                </p:cTn>
                              </p:par>
                              <p:par>
                                <p:cTn id="76" presetID="0" presetClass="exit" presetSubtype="0" fill="hold" grpId="1" nodeType="withEffect">
                                  <p:stCondLst>
                                    <p:cond delay="0"/>
                                  </p:stCondLst>
                                  <p:childTnLst>
                                    <p:set>
                                      <p:cBhvr>
                                        <p:cTn id="77" dur="1" fill="hold">
                                          <p:stCondLst>
                                            <p:cond delay="999"/>
                                          </p:stCondLst>
                                        </p:cTn>
                                        <p:tgtEl>
                                          <p:spTgt spid="7"/>
                                        </p:tgtEl>
                                        <p:attrNameLst>
                                          <p:attrName>style.visibility</p:attrName>
                                        </p:attrNameLst>
                                      </p:cBhvr>
                                      <p:to>
                                        <p:strVal val="hidden"/>
                                      </p:to>
                                    </p:set>
                                    <p:animEffect transition="out" filter="dissolve">
                                      <p:cBhvr>
                                        <p:cTn id="78" dur="1000">
                                          <p:stCondLst>
                                            <p:cond delay="0"/>
                                          </p:stCondLst>
                                        </p:cTn>
                                        <p:tgtEl>
                                          <p:spTgt spid="7"/>
                                        </p:tgtEl>
                                      </p:cBhvr>
                                    </p:animEffect>
                                    <p:anim to="" calcmode="lin" valueType="num">
                                      <p:cBhvr>
                                        <p:cTn id="79" dur="1000" fill="hold">
                                          <p:stCondLst>
                                            <p:cond delay="0"/>
                                          </p:stCondLst>
                                        </p:cTn>
                                        <p:tgtEl>
                                          <p:spTgt spid="7"/>
                                        </p:tgtEl>
                                        <p:attrNameLst>
                                          <p:attrName>ppt_w</p:attrName>
                                        </p:attrNameLst>
                                      </p:cBhvr>
                                      <p:tavLst>
                                        <p:tav tm="0">
                                          <p:val>
                                            <p:strVal val="#ppt_w"/>
                                          </p:val>
                                        </p:tav>
                                        <p:tav tm="100000">
                                          <p:val>
                                            <p:strVal val="#ppt_w*4"/>
                                          </p:val>
                                        </p:tav>
                                      </p:tavLst>
                                    </p:anim>
                                    <p:anim to="" calcmode="lin" valueType="num">
                                      <p:cBhvr>
                                        <p:cTn id="80" dur="1000" fill="hold">
                                          <p:stCondLst>
                                            <p:cond delay="0"/>
                                          </p:stCondLst>
                                        </p:cTn>
                                        <p:tgtEl>
                                          <p:spTgt spid="7"/>
                                        </p:tgtEl>
                                        <p:attrNameLst>
                                          <p:attrName>ppt_h</p:attrName>
                                        </p:attrNameLst>
                                      </p:cBhvr>
                                      <p:tavLst>
                                        <p:tav tm="0">
                                          <p:val>
                                            <p:strVal val="#ppt_h"/>
                                          </p:val>
                                        </p:tav>
                                        <p:tav tm="100000">
                                          <p:val>
                                            <p:strVal val="#ppt_h*4"/>
                                          </p:val>
                                        </p:tav>
                                      </p:tavLst>
                                    </p:anim>
                                  </p:childTnLst>
                                </p:cTn>
                              </p:par>
                              <p:par>
                                <p:cTn id="81" presetID="42" presetClass="path" presetSubtype="0" accel="50000" decel="50000" fill="hold" grpId="2" nodeType="withEffect">
                                  <p:stCondLst>
                                    <p:cond delay="0"/>
                                  </p:stCondLst>
                                  <p:childTnLst>
                                    <p:animMotion origin="layout" path="M 3.33333E-6 3.7037E-6 L -0.0816 -0.22709 " pathEditMode="relative" rAng="0" ptsTypes="AA">
                                      <p:cBhvr>
                                        <p:cTn id="82" dur="1000" fill="hold"/>
                                        <p:tgtEl>
                                          <p:spTgt spid="7"/>
                                        </p:tgtEl>
                                        <p:attrNameLst>
                                          <p:attrName>ppt_x</p:attrName>
                                          <p:attrName>ppt_y</p:attrName>
                                        </p:attrNameLst>
                                      </p:cBhvr>
                                      <p:rCtr x="-4080" y="-11366"/>
                                    </p:animMotion>
                                  </p:childTnLst>
                                </p:cTn>
                              </p:par>
                              <p:par>
                                <p:cTn id="83" presetID="10" presetClass="exit" presetSubtype="0" fill="hold" grpId="1" nodeType="withEffect">
                                  <p:stCondLst>
                                    <p:cond delay="0"/>
                                  </p:stCondLst>
                                  <p:childTnLst>
                                    <p:animEffect transition="out" filter="fade">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9"/>
                                        </p:tgtEl>
                                      </p:cBhvr>
                                    </p:animEffect>
                                    <p:set>
                                      <p:cBhvr>
                                        <p:cTn id="88" dur="1" fill="hold">
                                          <p:stCondLst>
                                            <p:cond delay="499"/>
                                          </p:stCondLst>
                                        </p:cTn>
                                        <p:tgtEl>
                                          <p:spTgt spid="9"/>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250"/>
                                        <p:tgtEl>
                                          <p:spTgt spid="3"/>
                                        </p:tgtEl>
                                      </p:cBhvr>
                                    </p:animEffect>
                                    <p:set>
                                      <p:cBhvr>
                                        <p:cTn id="91" dur="1" fill="hold">
                                          <p:stCondLst>
                                            <p:cond delay="249"/>
                                          </p:stCondLst>
                                        </p:cTn>
                                        <p:tgtEl>
                                          <p:spTgt spid="3"/>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250"/>
                                        <p:tgtEl>
                                          <p:spTgt spid="4"/>
                                        </p:tgtEl>
                                      </p:cBhvr>
                                    </p:animEffect>
                                    <p:set>
                                      <p:cBhvr>
                                        <p:cTn id="94" dur="1" fill="hold">
                                          <p:stCondLst>
                                            <p:cond delay="249"/>
                                          </p:stCondLst>
                                        </p:cTn>
                                        <p:tgtEl>
                                          <p:spTgt spid="4"/>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50"/>
                                        <p:tgtEl>
                                          <p:spTgt spid="5"/>
                                        </p:tgtEl>
                                      </p:cBhvr>
                                    </p:animEffect>
                                    <p:set>
                                      <p:cBhvr>
                                        <p:cTn id="97" dur="1" fill="hold">
                                          <p:stCondLst>
                                            <p:cond delay="249"/>
                                          </p:stCondLst>
                                        </p:cTn>
                                        <p:tgtEl>
                                          <p:spTgt spid="5"/>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250"/>
                                        <p:tgtEl>
                                          <p:spTgt spid="6"/>
                                        </p:tgtEl>
                                      </p:cBhvr>
                                    </p:animEffect>
                                    <p:set>
                                      <p:cBhvr>
                                        <p:cTn id="100" dur="1" fill="hold">
                                          <p:stCondLst>
                                            <p:cond delay="249"/>
                                          </p:stCondLst>
                                        </p:cTn>
                                        <p:tgtEl>
                                          <p:spTgt spid="6"/>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250"/>
                                        <p:tgtEl>
                                          <p:spTgt spid="10"/>
                                        </p:tgtEl>
                                      </p:cBhvr>
                                    </p:animEffect>
                                    <p:set>
                                      <p:cBhvr>
                                        <p:cTn id="103" dur="1" fill="hold">
                                          <p:stCondLst>
                                            <p:cond delay="249"/>
                                          </p:stCondLst>
                                        </p:cTn>
                                        <p:tgtEl>
                                          <p:spTgt spid="10"/>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50"/>
                                        <p:tgtEl>
                                          <p:spTgt spid="11"/>
                                        </p:tgtEl>
                                      </p:cBhvr>
                                    </p:animEffect>
                                    <p:set>
                                      <p:cBhvr>
                                        <p:cTn id="106" dur="1" fill="hold">
                                          <p:stCondLst>
                                            <p:cond delay="2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0" grpId="0"/>
      <p:bldP spid="10" grpId="1"/>
      <p:bldP spid="10" grpId="2"/>
      <p:bldP spid="3" grpId="0"/>
      <p:bldP spid="3" grpId="1"/>
      <p:bldP spid="3" grpId="2"/>
      <p:bldP spid="4" grpId="0"/>
      <p:bldP spid="4" grpId="1"/>
      <p:bldP spid="4" grpId="2"/>
      <p:bldP spid="5" grpId="0"/>
      <p:bldP spid="5" grpId="1"/>
      <p:bldP spid="5" grpId="2"/>
      <p:bldP spid="6" grpId="0"/>
      <p:bldP spid="6" grpId="1"/>
      <p:bldP spid="6" grpId="2"/>
      <p:bldP spid="3074" grpId="0"/>
      <p:bldP spid="3074" grpId="1"/>
      <p:bldP spid="7" grpId="0"/>
      <p:bldP spid="7" grpId="1"/>
      <p:bldP spid="7" grpId="2"/>
      <p:bldP spid="8" grpId="0"/>
      <p:bldP spid="8" grpId="1"/>
      <p:bldP spid="9" grpId="0"/>
      <p:bldP spid="9" grpId="1"/>
      <p:bldP spid="13" grpId="0"/>
      <p:bldP spid="13" grpId="1"/>
      <p:bldP spid="13" grpId="3"/>
      <p:bldP spid="13" grpId="4"/>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42219"/>
            <a:ext cx="8229600" cy="4373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Then Jesus said to those Jews  who believed Him, "If you abide  in My word, you are My disciples indeed. And you shall know the truth, and the truth shall make you free." </a:t>
            </a:r>
            <a:r>
              <a:rPr lang="en-US" altLang="en-US" sz="32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John 8:31-32 </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07112841-7FAA-4D93-B586-2361B39E91A0}"/>
              </a:ext>
            </a:extLst>
          </p:cNvPr>
          <p:cNvSpPr txBox="1">
            <a:spLocks noChangeArrowheads="1"/>
          </p:cNvSpPr>
          <p:nvPr/>
        </p:nvSpPr>
        <p:spPr bwMode="auto">
          <a:xfrm>
            <a:off x="4136799" y="4017266"/>
            <a:ext cx="1635016"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truth</a:t>
            </a:r>
            <a:endParaRPr lang="en-US" altLang="en-US" sz="3200"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44958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3"/>
                                        </p:tgtEl>
                                      </p:cBhvr>
                                    </p:animEffect>
                                    <p:set>
                                      <p:cBhvr>
                                        <p:cTn id="12" dur="1" fill="hold">
                                          <p:stCondLst>
                                            <p:cond delay="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2"/>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9107DD-5884-4DCA-B944-A751DFAFCCA8}"/>
              </a:ext>
            </a:extLst>
          </p:cNvPr>
          <p:cNvSpPr txBox="1">
            <a:spLocks/>
          </p:cNvSpPr>
          <p:nvPr/>
        </p:nvSpPr>
        <p:spPr>
          <a:xfrm>
            <a:off x="1930400" y="3885405"/>
            <a:ext cx="66675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rights conferred on each of us</a:t>
            </a:r>
          </a:p>
        </p:txBody>
      </p:sp>
      <p:sp>
        <p:nvSpPr>
          <p:cNvPr id="5" name="Title 1">
            <a:extLst>
              <a:ext uri="{FF2B5EF4-FFF2-40B4-BE49-F238E27FC236}">
                <a16:creationId xmlns:a16="http://schemas.microsoft.com/office/drawing/2014/main" id="{1DBD2FF3-18BC-479A-AF7A-EB37A3B9D7C2}"/>
              </a:ext>
            </a:extLst>
          </p:cNvPr>
          <p:cNvSpPr txBox="1">
            <a:spLocks/>
          </p:cNvSpPr>
          <p:nvPr/>
        </p:nvSpPr>
        <p:spPr>
          <a:xfrm>
            <a:off x="1016000" y="4533105"/>
            <a:ext cx="3479800" cy="8457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by our Creator</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“To have a free, peaceful and prosperous world we must be ever stronger particularly in the spiritual things. ... It is American belief in decency and justice and progress and the value of individual liberty because of the rights conferred on each of us by our Creator that will carry us through. ... There must be something in the heart as well as the head.”</a:t>
            </a:r>
            <a:endParaRPr lang="en-US" altLang="en-US" sz="2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160128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8" presetClass="emph" presetSubtype="0" fill="hold" grpId="1" nodeType="withEffect">
                                  <p:stCondLst>
                                    <p:cond delay="0"/>
                                  </p:stCondLst>
                                  <p:childTnLst>
                                    <p:set>
                                      <p:cBhvr override="childStyle">
                                        <p:cTn id="14" dur="500" fill="hold"/>
                                        <p:tgtEl>
                                          <p:spTgt spid="4"/>
                                        </p:tgtEl>
                                        <p:attrNameLst>
                                          <p:attrName>style.textDecorationUnderline</p:attrName>
                                        </p:attrNameLst>
                                      </p:cBhvr>
                                      <p:to>
                                        <p:strVal val="true"/>
                                      </p:to>
                                    </p:set>
                                  </p:childTnLst>
                                </p:cTn>
                              </p:par>
                              <p:par>
                                <p:cTn id="15" presetID="22" presetClass="entr" presetSubtype="8" fill="hold" grpId="0" nodeType="withEffect">
                                  <p:stCondLst>
                                    <p:cond delay="4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8" presetClass="emph" presetSubtype="0" fill="hold" grpId="1" nodeType="withEffect">
                                  <p:stCondLst>
                                    <p:cond delay="400"/>
                                  </p:stCondLst>
                                  <p:childTnLst>
                                    <p:set>
                                      <p:cBhvr override="childStyle">
                                        <p:cTn id="19"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E6551ED-8F9B-468A-95A3-2D1CFDDBB784}"/>
              </a:ext>
            </a:extLst>
          </p:cNvPr>
          <p:cNvSpPr txBox="1">
            <a:spLocks/>
          </p:cNvSpPr>
          <p:nvPr/>
        </p:nvSpPr>
        <p:spPr>
          <a:xfrm>
            <a:off x="6400800" y="1335252"/>
            <a:ext cx="2346158" cy="8577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thought</a:t>
            </a:r>
          </a:p>
        </p:txBody>
      </p:sp>
      <p:sp>
        <p:nvSpPr>
          <p:cNvPr id="4" name="Title 1">
            <a:extLst>
              <a:ext uri="{FF2B5EF4-FFF2-40B4-BE49-F238E27FC236}">
                <a16:creationId xmlns:a16="http://schemas.microsoft.com/office/drawing/2014/main" id="{FB2313DD-B25E-4DAA-A9EA-FB7E58F40240}"/>
              </a:ext>
            </a:extLst>
          </p:cNvPr>
          <p:cNvSpPr txBox="1">
            <a:spLocks/>
          </p:cNvSpPr>
          <p:nvPr/>
        </p:nvSpPr>
        <p:spPr>
          <a:xfrm>
            <a:off x="1953877" y="2021053"/>
            <a:ext cx="1852863" cy="8337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speech</a:t>
            </a:r>
          </a:p>
        </p:txBody>
      </p:sp>
      <p:sp>
        <p:nvSpPr>
          <p:cNvPr id="5" name="Title 1">
            <a:extLst>
              <a:ext uri="{FF2B5EF4-FFF2-40B4-BE49-F238E27FC236}">
                <a16:creationId xmlns:a16="http://schemas.microsoft.com/office/drawing/2014/main" id="{B7E51F18-8857-467A-9A37-91F9EA406127}"/>
              </a:ext>
            </a:extLst>
          </p:cNvPr>
          <p:cNvSpPr txBox="1">
            <a:spLocks/>
          </p:cNvSpPr>
          <p:nvPr/>
        </p:nvSpPr>
        <p:spPr>
          <a:xfrm>
            <a:off x="4651585" y="2057272"/>
            <a:ext cx="2213811" cy="761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worship</a:t>
            </a:r>
          </a:p>
        </p:txBody>
      </p:sp>
      <p:sp>
        <p:nvSpPr>
          <p:cNvPr id="3074" name="Rectangle 2"/>
          <p:cNvSpPr>
            <a:spLocks noGrp="1" noChangeArrowheads="1"/>
          </p:cNvSpPr>
          <p:nvPr>
            <p:ph type="title"/>
          </p:nvPr>
        </p:nvSpPr>
        <p:spPr>
          <a:xfrm>
            <a:off x="457200" y="636082"/>
            <a:ext cx="8229600" cy="558583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“We are so proud of our guarantees of freedom in thought and speech and worship, that, unconsciously, we are guilty of one of the greatest errors that ignorance can make - we assume our standard of values is shared by all other humans in the world.”</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5">
            <a:extLst>
              <a:ext uri="{FF2B5EF4-FFF2-40B4-BE49-F238E27FC236}">
                <a16:creationId xmlns:a16="http://schemas.microsoft.com/office/drawing/2014/main" id="{3880BD46-99A7-4C10-9D93-DC2CE47B9DF4}"/>
              </a:ext>
            </a:extLst>
          </p:cNvPr>
          <p:cNvSpPr>
            <a:spLocks noChangeArrowheads="1"/>
          </p:cNvSpPr>
          <p:nvPr/>
        </p:nvSpPr>
        <p:spPr bwMode="auto">
          <a:xfrm>
            <a:off x="3751738" y="1295400"/>
            <a:ext cx="242081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freedom</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55300723-7832-4E83-85DD-6C0B8A886D3D}"/>
              </a:ext>
            </a:extLst>
          </p:cNvPr>
          <p:cNvSpPr>
            <a:spLocks noChangeArrowheads="1"/>
          </p:cNvSpPr>
          <p:nvPr/>
        </p:nvSpPr>
        <p:spPr bwMode="auto">
          <a:xfrm>
            <a:off x="5909165" y="1266698"/>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Tree>
    <p:extLst>
      <p:ext uri="{BB962C8B-B14F-4D97-AF65-F5344CB8AC3E}">
        <p14:creationId xmlns:p14="http://schemas.microsoft.com/office/powerpoint/2010/main" val="1644421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par>
                                <p:cTn id="15" presetID="22" presetClass="entr" presetSubtype="8" fill="hold" grpId="0" nodeType="withEffect">
                                  <p:stCondLst>
                                    <p:cond delay="4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400"/>
                                  </p:stCondLst>
                                  <p:childTnLst>
                                    <p:set>
                                      <p:cBhvr override="childStyle">
                                        <p:cTn id="19" dur="500" fill="hold"/>
                                        <p:tgtEl>
                                          <p:spTgt spid="4"/>
                                        </p:tgtEl>
                                        <p:attrNameLst>
                                          <p:attrName>style.textDecorationUnderline</p:attrName>
                                        </p:attrNameLst>
                                      </p:cBhvr>
                                      <p:to>
                                        <p:strVal val="true"/>
                                      </p:to>
                                    </p:set>
                                  </p:childTnLst>
                                </p:cTn>
                              </p:par>
                              <p:par>
                                <p:cTn id="20" presetID="22" presetClass="entr" presetSubtype="8"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18" presetClass="emph" presetSubtype="0" fill="hold" grpId="1" nodeType="withEffect">
                                  <p:stCondLst>
                                    <p:cond delay="800"/>
                                  </p:stCondLst>
                                  <p:childTnLst>
                                    <p:set>
                                      <p:cBhvr override="childStyle">
                                        <p:cTn id="24" dur="500" fill="hold"/>
                                        <p:tgtEl>
                                          <p:spTgt spid="5"/>
                                        </p:tgtEl>
                                        <p:attrNameLst>
                                          <p:attrName>style.textDecorationUnderline</p:attrName>
                                        </p:attrNameLst>
                                      </p:cBhvr>
                                      <p:to>
                                        <p:strVal val="true"/>
                                      </p:to>
                                    </p:set>
                                  </p:childTnLst>
                                </p:cTn>
                              </p:par>
                            </p:childTnLst>
                          </p:cTn>
                        </p:par>
                        <p:par>
                          <p:cTn id="25" fill="hold">
                            <p:stCondLst>
                              <p:cond delay="1300"/>
                            </p:stCondLst>
                            <p:childTnLst>
                              <p:par>
                                <p:cTn id="26" presetID="0"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stCondLst>
                                            <p:cond delay="0"/>
                                          </p:stCondLst>
                                        </p:cTn>
                                        <p:tgtEl>
                                          <p:spTgt spid="6"/>
                                        </p:tgtEl>
                                      </p:cBhvr>
                                    </p:animEffect>
                                    <p:anim to="" calcmode="lin" valueType="num">
                                      <p:cBhvr>
                                        <p:cTn id="29"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30"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par>
                          <p:cTn id="31" fill="hold">
                            <p:stCondLst>
                              <p:cond delay="210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6"/>
                                        </p:tgtEl>
                                      </p:cBhvr>
                                    </p:animEffect>
                                    <p:animScale>
                                      <p:cBhvr>
                                        <p:cTn id="34" dur="250" autoRev="1" fill="hold"/>
                                        <p:tgtEl>
                                          <p:spTgt spid="6"/>
                                        </p:tgtEl>
                                      </p:cBhvr>
                                      <p:by x="105000" y="105000"/>
                                    </p:animScale>
                                  </p:childTnLst>
                                </p:cTn>
                              </p:par>
                            </p:childTnLst>
                          </p:cTn>
                        </p:par>
                        <p:par>
                          <p:cTn id="35" fill="hold">
                            <p:stCondLst>
                              <p:cond delay="2600"/>
                            </p:stCondLst>
                            <p:childTnLst>
                              <p:par>
                                <p:cTn id="36" presetID="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stCondLst>
                                            <p:cond delay="0"/>
                                          </p:stCondLst>
                                        </p:cTn>
                                        <p:tgtEl>
                                          <p:spTgt spid="7"/>
                                        </p:tgtEl>
                                      </p:cBhvr>
                                    </p:animEffect>
                                    <p:anim to="" calcmode="lin" valueType="num">
                                      <p:cBhvr>
                                        <p:cTn id="39"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40"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3074" grpId="0"/>
      <p:bldP spid="6" grpId="0"/>
      <p:bldP spid="6" grpId="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84E234-E578-4CDF-BC58-6EEF72334180}"/>
              </a:ext>
            </a:extLst>
          </p:cNvPr>
          <p:cNvSpPr txBox="1">
            <a:spLocks/>
          </p:cNvSpPr>
          <p:nvPr/>
        </p:nvSpPr>
        <p:spPr>
          <a:xfrm>
            <a:off x="5095136" y="4170225"/>
            <a:ext cx="3521404" cy="6858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5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spiritual heritage</a:t>
            </a:r>
          </a:p>
        </p:txBody>
      </p:sp>
      <p:sp>
        <p:nvSpPr>
          <p:cNvPr id="3074" name="Rectangle 2"/>
          <p:cNvSpPr>
            <a:spLocks noGrp="1" noChangeArrowheads="1"/>
          </p:cNvSpPr>
          <p:nvPr>
            <p:ph type="title"/>
          </p:nvPr>
        </p:nvSpPr>
        <p:spPr>
          <a:xfrm>
            <a:off x="342900" y="289719"/>
            <a:ext cx="8458200" cy="6278562"/>
          </a:xfrm>
        </p:spPr>
        <p:txBody>
          <a:bodyPr>
            <a:scene3d>
              <a:camera prst="orthographicFront"/>
              <a:lightRig rig="flat" dir="t"/>
            </a:scene3d>
            <a:sp3d extrusionH="57150" prstMaterial="plastic">
              <a:bevelT w="38100" h="38100"/>
            </a:sp3d>
          </a:bodyPr>
          <a:lstStyle/>
          <a:p>
            <a:pPr eaLnBrk="1" hangingPunct="1"/>
            <a:r>
              <a:rPr lang="en-US" altLang="en-US" sz="35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“As we peer into society's future, we -- you and I, and our government -- must avoid the impulse to live only for today, plundering for our own ease and convenience the precious resources of tomorrow. We cannot mortgage the material assets of our grandchildren without risking the loss      also of their political and spiritual heritage. We want democracy to survive for all generations to come, not to become the insolvent phantom of tomorrow.”</a:t>
            </a:r>
          </a:p>
        </p:txBody>
      </p:sp>
      <p:sp>
        <p:nvSpPr>
          <p:cNvPr id="4" name="Title 1">
            <a:extLst>
              <a:ext uri="{FF2B5EF4-FFF2-40B4-BE49-F238E27FC236}">
                <a16:creationId xmlns:a16="http://schemas.microsoft.com/office/drawing/2014/main" id="{235C2B38-0D8B-461B-B89F-B5F15B278B02}"/>
              </a:ext>
            </a:extLst>
          </p:cNvPr>
          <p:cNvSpPr txBox="1">
            <a:spLocks/>
          </p:cNvSpPr>
          <p:nvPr/>
        </p:nvSpPr>
        <p:spPr>
          <a:xfrm>
            <a:off x="1885950" y="5520690"/>
            <a:ext cx="237869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17780" cmpd="sng">
                  <a:solidFill>
                    <a:srgbClr val="FFFF00"/>
                  </a:solidFill>
                  <a:prstDash val="solid"/>
                  <a:miter lim="800000"/>
                </a:ln>
                <a:solidFill>
                  <a:srgbClr val="010101"/>
                </a:solidFill>
                <a:effectLst>
                  <a:glow rad="63500">
                    <a:srgbClr val="9966FF"/>
                  </a:glow>
                  <a:outerShdw blurRad="50800" algn="tl" rotWithShape="0">
                    <a:srgbClr val="000000"/>
                  </a:outerShdw>
                </a:effectLst>
                <a:uLnTx/>
                <a:uFillTx/>
                <a:latin typeface="Calibri" panose="020F0502020204030204" pitchFamily="34" charset="0"/>
                <a:ea typeface="+mj-ea"/>
                <a:cs typeface="+mj-cs"/>
              </a:rPr>
              <a:t>shadow</a:t>
            </a:r>
          </a:p>
        </p:txBody>
      </p:sp>
      <p:sp>
        <p:nvSpPr>
          <p:cNvPr id="5" name="Rectangle 4">
            <a:extLst>
              <a:ext uri="{FF2B5EF4-FFF2-40B4-BE49-F238E27FC236}">
                <a16:creationId xmlns:a16="http://schemas.microsoft.com/office/drawing/2014/main" id="{561C0717-6939-46F8-82B3-4932549652D9}"/>
              </a:ext>
            </a:extLst>
          </p:cNvPr>
          <p:cNvSpPr>
            <a:spLocks noChangeArrowheads="1"/>
          </p:cNvSpPr>
          <p:nvPr/>
        </p:nvSpPr>
        <p:spPr bwMode="auto">
          <a:xfrm>
            <a:off x="3410414" y="4508809"/>
            <a:ext cx="949712"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0" normalizeH="0" baseline="0" noProof="0" dirty="0">
                <a:ln w="11430">
                  <a:noFill/>
                </a:ln>
                <a:solidFill>
                  <a:srgbClr val="FF0000"/>
                </a:solidFill>
                <a:effectLst>
                  <a:glow rad="101600">
                    <a:schemeClr val="tx1"/>
                  </a:glow>
                  <a:outerShdw blurRad="80000" dist="40000" dir="5040000" algn="tl">
                    <a:srgbClr val="000000">
                      <a:alpha val="30000"/>
                    </a:srgbClr>
                  </a:outerShdw>
                </a:effectLst>
                <a:uLnTx/>
                <a:uFillTx/>
                <a:latin typeface="Calibri" panose="020F0502020204030204" pitchFamily="34" charset="0"/>
                <a:ea typeface="+mn-ea"/>
                <a:cs typeface="+mn-cs"/>
              </a:rPr>
              <a:t>X</a:t>
            </a:r>
            <a:endParaRPr kumimoji="0" lang="en-US" sz="6000" b="1" i="1" u="none" strike="noStrike" kern="1200" cap="none" spc="0" normalizeH="0" baseline="0" noProof="0" dirty="0">
              <a:ln w="11430">
                <a:noFill/>
              </a:ln>
              <a:solidFill>
                <a:srgbClr val="FF0000"/>
              </a:solidFill>
              <a:effectLst>
                <a:glow rad="101600">
                  <a:schemeClr val="tx1"/>
                </a:glow>
                <a:outerShdw blurRad="80000" dist="40000" dir="5040000" algn="tl">
                  <a:srgbClr val="000000">
                    <a:alpha val="30000"/>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43920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18" presetClass="emph" presetSubtype="0" fill="hold" grpId="1" nodeType="withEffect">
                                  <p:stCondLst>
                                    <p:cond delay="0"/>
                                  </p:stCondLst>
                                  <p:childTnLst>
                                    <p:set>
                                      <p:cBhvr override="childStyle">
                                        <p:cTn id="16" dur="500" fill="hold"/>
                                        <p:tgtEl>
                                          <p:spTgt spid="3"/>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stCondLst>
                                            <p:cond delay="0"/>
                                          </p:stCondLst>
                                        </p:cTn>
                                        <p:tgtEl>
                                          <p:spTgt spid="4"/>
                                        </p:tgtEl>
                                      </p:cBhvr>
                                    </p:animEffect>
                                    <p:anim to="" calcmode="lin" valueType="num">
                                      <p:cBhvr>
                                        <p:cTn id="22"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23"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stCondLst>
                                            <p:cond delay="0"/>
                                          </p:stCondLst>
                                        </p:cTn>
                                        <p:tgtEl>
                                          <p:spTgt spid="5"/>
                                        </p:tgtEl>
                                      </p:cBhvr>
                                    </p:animEffect>
                                    <p:anim to="" calcmode="lin" valueType="num">
                                      <p:cBhvr>
                                        <p:cTn id="29"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30"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42900" y="289719"/>
            <a:ext cx="8458200" cy="6278562"/>
          </a:xfrm>
        </p:spPr>
        <p:txBody>
          <a:bodyPr>
            <a:scene3d>
              <a:camera prst="orthographicFront"/>
              <a:lightRig rig="flat" dir="t"/>
            </a:scene3d>
            <a:sp3d extrusionH="57150" prstMaterial="plastic">
              <a:bevelT w="38100" h="38100"/>
            </a:sp3d>
          </a:bodyPr>
          <a:lstStyle/>
          <a:p>
            <a:pPr eaLnBrk="1" hangingPunct="1"/>
            <a:r>
              <a:rPr lang="en-US" altLang="en-US" sz="35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“It is not a struggle merely of economic theories, or forms of government or of military power. At issue is the true nature of man. Either man is the creature whom the psalmist described as a little lower than the angels ... or man is a soulless, animated machine to be enslaved, used and consumed by the state for its own glorification. It is, therefore, a struggle which goes to the roots of the human spirit, and its shadow falls across the long sweep of man's destiny.”</a:t>
            </a:r>
          </a:p>
        </p:txBody>
      </p:sp>
      <p:sp>
        <p:nvSpPr>
          <p:cNvPr id="3" name="Rectangle 2">
            <a:extLst>
              <a:ext uri="{FF2B5EF4-FFF2-40B4-BE49-F238E27FC236}">
                <a16:creationId xmlns:a16="http://schemas.microsoft.com/office/drawing/2014/main" id="{60F8ECC6-A982-4A28-B63D-98405BD058DE}"/>
              </a:ext>
            </a:extLst>
          </p:cNvPr>
          <p:cNvSpPr txBox="1">
            <a:spLocks noChangeArrowheads="1"/>
          </p:cNvSpPr>
          <p:nvPr/>
        </p:nvSpPr>
        <p:spPr bwMode="auto">
          <a:xfrm>
            <a:off x="3728642" y="1626686"/>
            <a:ext cx="5266718" cy="476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 soulless</a:t>
            </a:r>
          </a:p>
          <a:p>
            <a:pPr algn="l"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animated machine</a:t>
            </a:r>
          </a:p>
          <a:p>
            <a:pPr algn="l"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to be enslaved</a:t>
            </a:r>
          </a:p>
          <a:p>
            <a:pPr algn="l"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used and consumed</a:t>
            </a:r>
          </a:p>
          <a:p>
            <a:pPr algn="l"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by the state </a:t>
            </a:r>
          </a:p>
          <a:p>
            <a:pPr algn="l"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a:p>
            <a:pPr algn="l"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for its own</a:t>
            </a:r>
          </a:p>
          <a:p>
            <a:pPr algn="l"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glorification</a:t>
            </a:r>
          </a:p>
        </p:txBody>
      </p:sp>
      <p:sp>
        <p:nvSpPr>
          <p:cNvPr id="5" name="Rectangle 2">
            <a:extLst>
              <a:ext uri="{FF2B5EF4-FFF2-40B4-BE49-F238E27FC236}">
                <a16:creationId xmlns:a16="http://schemas.microsoft.com/office/drawing/2014/main" id="{2391F082-BB16-4D22-ABD2-D50F476CF258}"/>
              </a:ext>
            </a:extLst>
          </p:cNvPr>
          <p:cNvSpPr txBox="1">
            <a:spLocks noChangeArrowheads="1"/>
          </p:cNvSpPr>
          <p:nvPr/>
        </p:nvSpPr>
        <p:spPr bwMode="auto">
          <a:xfrm>
            <a:off x="1491915" y="256674"/>
            <a:ext cx="6096000" cy="105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4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true nature of man:</a:t>
            </a:r>
          </a:p>
        </p:txBody>
      </p:sp>
      <p:sp>
        <p:nvSpPr>
          <p:cNvPr id="11" name="Rectangle 2">
            <a:extLst>
              <a:ext uri="{FF2B5EF4-FFF2-40B4-BE49-F238E27FC236}">
                <a16:creationId xmlns:a16="http://schemas.microsoft.com/office/drawing/2014/main" id="{A13BDD89-3324-417B-B8BA-C633091C81ED}"/>
              </a:ext>
            </a:extLst>
          </p:cNvPr>
          <p:cNvSpPr txBox="1">
            <a:spLocks noChangeArrowheads="1"/>
          </p:cNvSpPr>
          <p:nvPr/>
        </p:nvSpPr>
        <p:spPr bwMode="auto">
          <a:xfrm>
            <a:off x="5952369" y="1503787"/>
            <a:ext cx="2843561" cy="65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true nature of</a:t>
            </a:r>
          </a:p>
        </p:txBody>
      </p:sp>
      <p:sp>
        <p:nvSpPr>
          <p:cNvPr id="12" name="Rectangle 2">
            <a:extLst>
              <a:ext uri="{FF2B5EF4-FFF2-40B4-BE49-F238E27FC236}">
                <a16:creationId xmlns:a16="http://schemas.microsoft.com/office/drawing/2014/main" id="{C11D0DB0-3D42-4E79-9AA5-F0592B114B81}"/>
              </a:ext>
            </a:extLst>
          </p:cNvPr>
          <p:cNvSpPr txBox="1">
            <a:spLocks noChangeArrowheads="1"/>
          </p:cNvSpPr>
          <p:nvPr/>
        </p:nvSpPr>
        <p:spPr bwMode="auto">
          <a:xfrm>
            <a:off x="457954" y="2032776"/>
            <a:ext cx="1226634" cy="66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man</a:t>
            </a:r>
          </a:p>
        </p:txBody>
      </p:sp>
      <p:sp>
        <p:nvSpPr>
          <p:cNvPr id="13" name="Rectangle 2">
            <a:extLst>
              <a:ext uri="{FF2B5EF4-FFF2-40B4-BE49-F238E27FC236}">
                <a16:creationId xmlns:a16="http://schemas.microsoft.com/office/drawing/2014/main" id="{D9A8E02C-68AE-49F9-89C7-FAF6E3482F45}"/>
              </a:ext>
            </a:extLst>
          </p:cNvPr>
          <p:cNvSpPr txBox="1">
            <a:spLocks noChangeArrowheads="1"/>
          </p:cNvSpPr>
          <p:nvPr/>
        </p:nvSpPr>
        <p:spPr bwMode="auto">
          <a:xfrm>
            <a:off x="4342587" y="2568788"/>
            <a:ext cx="2832410" cy="65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 little lower</a:t>
            </a:r>
          </a:p>
        </p:txBody>
      </p:sp>
      <p:sp>
        <p:nvSpPr>
          <p:cNvPr id="14" name="Rectangle 2">
            <a:extLst>
              <a:ext uri="{FF2B5EF4-FFF2-40B4-BE49-F238E27FC236}">
                <a16:creationId xmlns:a16="http://schemas.microsoft.com/office/drawing/2014/main" id="{E806DD61-20C5-4604-AEAC-F0D2F4B4103C}"/>
              </a:ext>
            </a:extLst>
          </p:cNvPr>
          <p:cNvSpPr txBox="1">
            <a:spLocks noChangeArrowheads="1"/>
          </p:cNvSpPr>
          <p:nvPr/>
        </p:nvSpPr>
        <p:spPr bwMode="auto">
          <a:xfrm>
            <a:off x="6717043" y="2596606"/>
            <a:ext cx="2196790" cy="59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than the</a:t>
            </a:r>
          </a:p>
        </p:txBody>
      </p:sp>
      <p:sp>
        <p:nvSpPr>
          <p:cNvPr id="15" name="Rectangle 2">
            <a:extLst>
              <a:ext uri="{FF2B5EF4-FFF2-40B4-BE49-F238E27FC236}">
                <a16:creationId xmlns:a16="http://schemas.microsoft.com/office/drawing/2014/main" id="{1BE26439-24C0-4E86-813D-60284CE1847A}"/>
              </a:ext>
            </a:extLst>
          </p:cNvPr>
          <p:cNvSpPr txBox="1">
            <a:spLocks noChangeArrowheads="1"/>
          </p:cNvSpPr>
          <p:nvPr/>
        </p:nvSpPr>
        <p:spPr bwMode="auto">
          <a:xfrm>
            <a:off x="725703" y="3086508"/>
            <a:ext cx="1572322" cy="68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angels</a:t>
            </a:r>
          </a:p>
        </p:txBody>
      </p:sp>
      <p:sp>
        <p:nvSpPr>
          <p:cNvPr id="16" name="Rectangle 2">
            <a:extLst>
              <a:ext uri="{FF2B5EF4-FFF2-40B4-BE49-F238E27FC236}">
                <a16:creationId xmlns:a16="http://schemas.microsoft.com/office/drawing/2014/main" id="{208ADD08-2827-4BD7-A3BE-0A16AD911C85}"/>
              </a:ext>
            </a:extLst>
          </p:cNvPr>
          <p:cNvSpPr txBox="1">
            <a:spLocks noChangeArrowheads="1"/>
          </p:cNvSpPr>
          <p:nvPr/>
        </p:nvSpPr>
        <p:spPr bwMode="auto">
          <a:xfrm>
            <a:off x="4250241" y="3119961"/>
            <a:ext cx="2207941" cy="61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 soulless</a:t>
            </a:r>
          </a:p>
        </p:txBody>
      </p:sp>
      <p:sp>
        <p:nvSpPr>
          <p:cNvPr id="17" name="Rectangle 2">
            <a:extLst>
              <a:ext uri="{FF2B5EF4-FFF2-40B4-BE49-F238E27FC236}">
                <a16:creationId xmlns:a16="http://schemas.microsoft.com/office/drawing/2014/main" id="{5A5FC738-C174-4FCB-B5A9-54111DE53DC5}"/>
              </a:ext>
            </a:extLst>
          </p:cNvPr>
          <p:cNvSpPr txBox="1">
            <a:spLocks noChangeArrowheads="1"/>
          </p:cNvSpPr>
          <p:nvPr/>
        </p:nvSpPr>
        <p:spPr bwMode="auto">
          <a:xfrm>
            <a:off x="6294049" y="3110911"/>
            <a:ext cx="2096429" cy="63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animated</a:t>
            </a:r>
          </a:p>
        </p:txBody>
      </p:sp>
      <p:sp>
        <p:nvSpPr>
          <p:cNvPr id="18" name="Rectangle 2">
            <a:extLst>
              <a:ext uri="{FF2B5EF4-FFF2-40B4-BE49-F238E27FC236}">
                <a16:creationId xmlns:a16="http://schemas.microsoft.com/office/drawing/2014/main" id="{DCF75AB5-529D-4BE7-B2EB-B563C0E7A68F}"/>
              </a:ext>
            </a:extLst>
          </p:cNvPr>
          <p:cNvSpPr txBox="1">
            <a:spLocks noChangeArrowheads="1"/>
          </p:cNvSpPr>
          <p:nvPr/>
        </p:nvSpPr>
        <p:spPr bwMode="auto">
          <a:xfrm>
            <a:off x="261239" y="3636925"/>
            <a:ext cx="1929161" cy="65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machine</a:t>
            </a:r>
          </a:p>
        </p:txBody>
      </p:sp>
      <p:sp>
        <p:nvSpPr>
          <p:cNvPr id="19" name="Rectangle 2">
            <a:extLst>
              <a:ext uri="{FF2B5EF4-FFF2-40B4-BE49-F238E27FC236}">
                <a16:creationId xmlns:a16="http://schemas.microsoft.com/office/drawing/2014/main" id="{B8A74D2D-7F25-4A23-A38C-A6AEDBC7D301}"/>
              </a:ext>
            </a:extLst>
          </p:cNvPr>
          <p:cNvSpPr txBox="1">
            <a:spLocks noChangeArrowheads="1"/>
          </p:cNvSpPr>
          <p:nvPr/>
        </p:nvSpPr>
        <p:spPr bwMode="auto">
          <a:xfrm>
            <a:off x="1900469" y="3646170"/>
            <a:ext cx="3122341" cy="63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to be enslaved</a:t>
            </a:r>
          </a:p>
        </p:txBody>
      </p:sp>
      <p:sp>
        <p:nvSpPr>
          <p:cNvPr id="20" name="Rectangle 2">
            <a:extLst>
              <a:ext uri="{FF2B5EF4-FFF2-40B4-BE49-F238E27FC236}">
                <a16:creationId xmlns:a16="http://schemas.microsoft.com/office/drawing/2014/main" id="{E6A8DE64-9F49-4134-9312-90D688473EBF}"/>
              </a:ext>
            </a:extLst>
          </p:cNvPr>
          <p:cNvSpPr txBox="1">
            <a:spLocks noChangeArrowheads="1"/>
          </p:cNvSpPr>
          <p:nvPr/>
        </p:nvSpPr>
        <p:spPr bwMode="auto">
          <a:xfrm>
            <a:off x="4806601" y="3543428"/>
            <a:ext cx="4123898"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used and consumed</a:t>
            </a:r>
          </a:p>
        </p:txBody>
      </p:sp>
      <p:sp>
        <p:nvSpPr>
          <p:cNvPr id="21" name="Rectangle 2">
            <a:extLst>
              <a:ext uri="{FF2B5EF4-FFF2-40B4-BE49-F238E27FC236}">
                <a16:creationId xmlns:a16="http://schemas.microsoft.com/office/drawing/2014/main" id="{7B95E10E-FFE7-4CEF-9058-97A9440A3435}"/>
              </a:ext>
            </a:extLst>
          </p:cNvPr>
          <p:cNvSpPr txBox="1">
            <a:spLocks noChangeArrowheads="1"/>
          </p:cNvSpPr>
          <p:nvPr/>
        </p:nvSpPr>
        <p:spPr bwMode="auto">
          <a:xfrm>
            <a:off x="526487" y="4080193"/>
            <a:ext cx="2676293"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by the state</a:t>
            </a:r>
          </a:p>
        </p:txBody>
      </p:sp>
      <p:sp>
        <p:nvSpPr>
          <p:cNvPr id="22" name="Rectangle 2">
            <a:extLst>
              <a:ext uri="{FF2B5EF4-FFF2-40B4-BE49-F238E27FC236}">
                <a16:creationId xmlns:a16="http://schemas.microsoft.com/office/drawing/2014/main" id="{EAC2719A-0103-4581-BB21-608449F81860}"/>
              </a:ext>
            </a:extLst>
          </p:cNvPr>
          <p:cNvSpPr txBox="1">
            <a:spLocks noChangeArrowheads="1"/>
          </p:cNvSpPr>
          <p:nvPr/>
        </p:nvSpPr>
        <p:spPr bwMode="auto">
          <a:xfrm>
            <a:off x="2791812" y="4073924"/>
            <a:ext cx="2531327" cy="8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its own</a:t>
            </a:r>
          </a:p>
        </p:txBody>
      </p:sp>
      <p:sp>
        <p:nvSpPr>
          <p:cNvPr id="23" name="Rectangle 2">
            <a:extLst>
              <a:ext uri="{FF2B5EF4-FFF2-40B4-BE49-F238E27FC236}">
                <a16:creationId xmlns:a16="http://schemas.microsoft.com/office/drawing/2014/main" id="{CB7DFE47-2CE3-4262-BE34-C3BF31750DE6}"/>
              </a:ext>
            </a:extLst>
          </p:cNvPr>
          <p:cNvSpPr txBox="1">
            <a:spLocks noChangeArrowheads="1"/>
          </p:cNvSpPr>
          <p:nvPr/>
        </p:nvSpPr>
        <p:spPr bwMode="auto">
          <a:xfrm>
            <a:off x="5026819" y="4154643"/>
            <a:ext cx="2475571" cy="68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glorification</a:t>
            </a:r>
          </a:p>
        </p:txBody>
      </p:sp>
      <p:sp>
        <p:nvSpPr>
          <p:cNvPr id="2" name="Rectangle 1">
            <a:extLst>
              <a:ext uri="{FF2B5EF4-FFF2-40B4-BE49-F238E27FC236}">
                <a16:creationId xmlns:a16="http://schemas.microsoft.com/office/drawing/2014/main" id="{D1BABBB5-2ACC-4735-A806-39BC1930403A}"/>
              </a:ext>
            </a:extLst>
          </p:cNvPr>
          <p:cNvSpPr/>
          <p:nvPr/>
        </p:nvSpPr>
        <p:spPr>
          <a:xfrm>
            <a:off x="3402122" y="1138989"/>
            <a:ext cx="112295" cy="5719011"/>
          </a:xfrm>
          <a:prstGeom prst="rect">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8" name="Arrow: Bent-Up 9">
            <a:extLst>
              <a:ext uri="{FF2B5EF4-FFF2-40B4-BE49-F238E27FC236}">
                <a16:creationId xmlns:a16="http://schemas.microsoft.com/office/drawing/2014/main" id="{86BCD573-3267-45ED-BCEC-76A758E8D1D7}"/>
              </a:ext>
            </a:extLst>
          </p:cNvPr>
          <p:cNvSpPr/>
          <p:nvPr/>
        </p:nvSpPr>
        <p:spPr>
          <a:xfrm rot="5400000">
            <a:off x="4303083" y="2500729"/>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Arrow: Bent-Up 9">
            <a:extLst>
              <a:ext uri="{FF2B5EF4-FFF2-40B4-BE49-F238E27FC236}">
                <a16:creationId xmlns:a16="http://schemas.microsoft.com/office/drawing/2014/main" id="{EB416681-F5BE-43F5-944D-5E5D5DBEE4C1}"/>
              </a:ext>
            </a:extLst>
          </p:cNvPr>
          <p:cNvSpPr/>
          <p:nvPr/>
        </p:nvSpPr>
        <p:spPr>
          <a:xfrm rot="5400000">
            <a:off x="4697585" y="3566799"/>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Arrow: Bent-Up 9">
            <a:extLst>
              <a:ext uri="{FF2B5EF4-FFF2-40B4-BE49-F238E27FC236}">
                <a16:creationId xmlns:a16="http://schemas.microsoft.com/office/drawing/2014/main" id="{95BE5FA4-024F-42AF-9F2C-29CF56494AB0}"/>
              </a:ext>
            </a:extLst>
          </p:cNvPr>
          <p:cNvSpPr/>
          <p:nvPr/>
        </p:nvSpPr>
        <p:spPr>
          <a:xfrm rot="5400000">
            <a:off x="5525883" y="4085285"/>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D90D9014-C130-4C53-9879-D624634099E0}"/>
              </a:ext>
            </a:extLst>
          </p:cNvPr>
          <p:cNvSpPr/>
          <p:nvPr/>
        </p:nvSpPr>
        <p:spPr>
          <a:xfrm rot="748117">
            <a:off x="1884886" y="1217883"/>
            <a:ext cx="313071" cy="1829928"/>
          </a:xfrm>
          <a:prstGeom prst="downArrow">
            <a:avLst>
              <a:gd name="adj1" fmla="val 28702"/>
              <a:gd name="adj2" fmla="val 87109"/>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4" name="Rectangle 2" hidden="1">
            <a:extLst>
              <a:ext uri="{FF2B5EF4-FFF2-40B4-BE49-F238E27FC236}">
                <a16:creationId xmlns:a16="http://schemas.microsoft.com/office/drawing/2014/main" id="{66CA0D6B-1950-4E55-903B-F30F337F7D19}"/>
              </a:ext>
            </a:extLst>
          </p:cNvPr>
          <p:cNvSpPr txBox="1">
            <a:spLocks noChangeArrowheads="1"/>
          </p:cNvSpPr>
          <p:nvPr/>
        </p:nvSpPr>
        <p:spPr bwMode="auto">
          <a:xfrm>
            <a:off x="129485" y="3053662"/>
            <a:ext cx="3173506" cy="142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a little lower</a:t>
            </a:r>
          </a:p>
          <a:p>
            <a:pPr eaLnBrk="1" hangingPunct="1"/>
            <a:r>
              <a:rPr lang="en-US" altLang="en-US" sz="3500" b="1" kern="0" dirty="0">
                <a:ln w="17780"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than the angels</a:t>
            </a:r>
          </a:p>
        </p:txBody>
      </p:sp>
    </p:spTree>
    <p:extLst>
      <p:ext uri="{BB962C8B-B14F-4D97-AF65-F5344CB8AC3E}">
        <p14:creationId xmlns:p14="http://schemas.microsoft.com/office/powerpoint/2010/main" val="2621740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par>
                                <p:cTn id="17" presetID="6" presetClass="emph" presetSubtype="0" fill="hold" grpId="3" nodeType="withEffect">
                                  <p:stCondLst>
                                    <p:cond delay="0"/>
                                  </p:stCondLst>
                                  <p:childTnLst>
                                    <p:animScale>
                                      <p:cBhvr>
                                        <p:cTn id="18" dur="2000" fill="hold"/>
                                        <p:tgtEl>
                                          <p:spTgt spid="11"/>
                                        </p:tgtEl>
                                      </p:cBhvr>
                                      <p:by x="154000" y="154000"/>
                                    </p:animScale>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5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5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5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5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5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5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25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25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50"/>
                                        <p:tgtEl>
                                          <p:spTgt spid="23"/>
                                        </p:tgtEl>
                                      </p:cBhvr>
                                    </p:animEffect>
                                  </p:childTnLst>
                                </p:cTn>
                              </p:par>
                              <p:par>
                                <p:cTn id="52" presetID="6" presetClass="emph" presetSubtype="0" fill="hold" grpId="3" nodeType="withEffect">
                                  <p:stCondLst>
                                    <p:cond delay="0"/>
                                  </p:stCondLst>
                                  <p:childTnLst>
                                    <p:animScale>
                                      <p:cBhvr>
                                        <p:cTn id="53" dur="2000" fill="hold"/>
                                        <p:tgtEl>
                                          <p:spTgt spid="12"/>
                                        </p:tgtEl>
                                      </p:cBhvr>
                                      <p:by x="154000" y="154000"/>
                                    </p:animScale>
                                  </p:childTnLst>
                                </p:cTn>
                              </p:par>
                              <p:par>
                                <p:cTn id="54" presetID="42" presetClass="path" presetSubtype="0" accel="50000" decel="50000" fill="hold" grpId="1" nodeType="withEffect">
                                  <p:stCondLst>
                                    <p:cond delay="0"/>
                                  </p:stCondLst>
                                  <p:childTnLst>
                                    <p:animMotion origin="layout" path="M -3.61111E-6 3.33333E-6 L -0.39913 -0.15209 " pathEditMode="relative" rAng="0" ptsTypes="AA">
                                      <p:cBhvr>
                                        <p:cTn id="55" dur="2000" fill="hold"/>
                                        <p:tgtEl>
                                          <p:spTgt spid="11"/>
                                        </p:tgtEl>
                                        <p:attrNameLst>
                                          <p:attrName>ppt_x</p:attrName>
                                          <p:attrName>ppt_y</p:attrName>
                                        </p:attrNameLst>
                                      </p:cBhvr>
                                      <p:rCtr x="-19965" y="-7616"/>
                                    </p:animMotion>
                                  </p:childTnLst>
                                </p:cTn>
                              </p:par>
                              <p:par>
                                <p:cTn id="56" presetID="42" presetClass="path" presetSubtype="0" accel="50000" decel="50000" fill="hold" grpId="1" nodeType="withEffect">
                                  <p:stCondLst>
                                    <p:cond delay="0"/>
                                  </p:stCondLst>
                                  <p:childTnLst>
                                    <p:animMotion origin="layout" path="M -3.88889E-6 4.07407E-6 L 0.59618 -0.23102 " pathEditMode="relative" rAng="0" ptsTypes="AA">
                                      <p:cBhvr>
                                        <p:cTn id="57" dur="2000" fill="hold"/>
                                        <p:tgtEl>
                                          <p:spTgt spid="12"/>
                                        </p:tgtEl>
                                        <p:attrNameLst>
                                          <p:attrName>ppt_x</p:attrName>
                                          <p:attrName>ppt_y</p:attrName>
                                        </p:attrNameLst>
                                      </p:cBhvr>
                                      <p:rCtr x="29809" y="-11551"/>
                                    </p:animMotion>
                                  </p:childTnLst>
                                </p:cTn>
                              </p:par>
                              <p:par>
                                <p:cTn id="58" presetID="42" presetClass="path" presetSubtype="0" accel="50000" decel="50000" fill="hold" grpId="1" nodeType="withEffect">
                                  <p:stCondLst>
                                    <p:cond delay="0"/>
                                  </p:stCondLst>
                                  <p:childTnLst>
                                    <p:animMotion origin="layout" path="M 2.5E-6 -7.40741E-7 L -0.44219 0.08843 " pathEditMode="relative" rAng="0" ptsTypes="AA">
                                      <p:cBhvr>
                                        <p:cTn id="59" dur="1500" fill="hold"/>
                                        <p:tgtEl>
                                          <p:spTgt spid="13"/>
                                        </p:tgtEl>
                                        <p:attrNameLst>
                                          <p:attrName>ppt_x</p:attrName>
                                          <p:attrName>ppt_y</p:attrName>
                                        </p:attrNameLst>
                                      </p:cBhvr>
                                      <p:rCtr x="-22118" y="4421"/>
                                    </p:animMotion>
                                  </p:childTnLst>
                                </p:cTn>
                              </p:par>
                              <p:par>
                                <p:cTn id="60" presetID="42" presetClass="path" presetSubtype="0" accel="50000" decel="50000" fill="hold" grpId="1" nodeType="withEffect">
                                  <p:stCondLst>
                                    <p:cond delay="0"/>
                                  </p:stCondLst>
                                  <p:childTnLst>
                                    <p:animMotion origin="layout" path="M 2.5E-6 7.40741E-7 L -0.73698 0.1669 " pathEditMode="relative" rAng="0" ptsTypes="AA">
                                      <p:cBhvr>
                                        <p:cTn id="61" dur="1500" fill="hold"/>
                                        <p:tgtEl>
                                          <p:spTgt spid="14"/>
                                        </p:tgtEl>
                                        <p:attrNameLst>
                                          <p:attrName>ppt_x</p:attrName>
                                          <p:attrName>ppt_y</p:attrName>
                                        </p:attrNameLst>
                                      </p:cBhvr>
                                      <p:rCtr x="-36858" y="8333"/>
                                    </p:animMotion>
                                  </p:childTnLst>
                                </p:cTn>
                              </p:par>
                              <p:par>
                                <p:cTn id="62" presetID="42" presetClass="path" presetSubtype="0" accel="50000" decel="50000" fill="hold" grpId="1" nodeType="withEffect">
                                  <p:stCondLst>
                                    <p:cond delay="0"/>
                                  </p:stCondLst>
                                  <p:childTnLst>
                                    <p:animMotion origin="layout" path="M 2.22222E-6 0 L 0.11389 0.08843 " pathEditMode="relative" rAng="0" ptsTypes="AA">
                                      <p:cBhvr>
                                        <p:cTn id="63" dur="1500" fill="hold"/>
                                        <p:tgtEl>
                                          <p:spTgt spid="15"/>
                                        </p:tgtEl>
                                        <p:attrNameLst>
                                          <p:attrName>ppt_x</p:attrName>
                                          <p:attrName>ppt_y</p:attrName>
                                        </p:attrNameLst>
                                      </p:cBhvr>
                                      <p:rCtr x="5694" y="4421"/>
                                    </p:animMotion>
                                  </p:childTnLst>
                                </p:cTn>
                              </p:par>
                              <p:par>
                                <p:cTn id="64" presetID="42" presetClass="path" presetSubtype="0" accel="50000" decel="50000" fill="hold" grpId="1" nodeType="withEffect">
                                  <p:stCondLst>
                                    <p:cond delay="0"/>
                                  </p:stCondLst>
                                  <p:childTnLst>
                                    <p:animMotion origin="layout" path="M 3.33333E-6 0 L -0.07066 -0.1875 " pathEditMode="relative" rAng="0" ptsTypes="AA">
                                      <p:cBhvr>
                                        <p:cTn id="65" dur="1500" fill="hold"/>
                                        <p:tgtEl>
                                          <p:spTgt spid="16"/>
                                        </p:tgtEl>
                                        <p:attrNameLst>
                                          <p:attrName>ppt_x</p:attrName>
                                          <p:attrName>ppt_y</p:attrName>
                                        </p:attrNameLst>
                                      </p:cBhvr>
                                      <p:rCtr x="-3542" y="-9375"/>
                                    </p:animMotion>
                                  </p:childTnLst>
                                </p:cTn>
                              </p:par>
                              <p:par>
                                <p:cTn id="66" presetID="42" presetClass="path" presetSubtype="0" accel="50000" decel="50000" fill="hold" grpId="1" nodeType="withEffect">
                                  <p:stCondLst>
                                    <p:cond delay="0"/>
                                  </p:stCondLst>
                                  <p:childTnLst>
                                    <p:animMotion origin="layout" path="M -1.38889E-6 0 L -0.18871 -0.10995 " pathEditMode="relative" rAng="0" ptsTypes="AA">
                                      <p:cBhvr>
                                        <p:cTn id="67" dur="1500" fill="hold"/>
                                        <p:tgtEl>
                                          <p:spTgt spid="17"/>
                                        </p:tgtEl>
                                        <p:attrNameLst>
                                          <p:attrName>ppt_x</p:attrName>
                                          <p:attrName>ppt_y</p:attrName>
                                        </p:attrNameLst>
                                      </p:cBhvr>
                                      <p:rCtr x="-9444" y="-5509"/>
                                    </p:animMotion>
                                  </p:childTnLst>
                                </p:cTn>
                              </p:par>
                              <p:par>
                                <p:cTn id="68" presetID="42" presetClass="path" presetSubtype="0" accel="50000" decel="50000" fill="hold" grpId="1" nodeType="withEffect">
                                  <p:stCondLst>
                                    <p:cond delay="0"/>
                                  </p:stCondLst>
                                  <p:childTnLst>
                                    <p:animMotion origin="layout" path="M 2.22222E-6 2.22222E-6 L 0.6743 -0.18773 " pathEditMode="relative" rAng="0" ptsTypes="AA">
                                      <p:cBhvr>
                                        <p:cTn id="69" dur="1500" fill="hold"/>
                                        <p:tgtEl>
                                          <p:spTgt spid="18"/>
                                        </p:tgtEl>
                                        <p:attrNameLst>
                                          <p:attrName>ppt_x</p:attrName>
                                          <p:attrName>ppt_y</p:attrName>
                                        </p:attrNameLst>
                                      </p:cBhvr>
                                      <p:rCtr x="33715" y="-9398"/>
                                    </p:animMotion>
                                  </p:childTnLst>
                                </p:cTn>
                              </p:par>
                              <p:par>
                                <p:cTn id="70" presetID="42" presetClass="path" presetSubtype="0" accel="50000" decel="50000" fill="hold" grpId="1" nodeType="withEffect">
                                  <p:stCondLst>
                                    <p:cond delay="0"/>
                                  </p:stCondLst>
                                  <p:childTnLst>
                                    <p:animMotion origin="layout" path="M -2.22222E-6 7.40741E-7 L 0.21927 -0.11019 " pathEditMode="relative" rAng="0" ptsTypes="AA">
                                      <p:cBhvr>
                                        <p:cTn id="71" dur="1500" fill="hold"/>
                                        <p:tgtEl>
                                          <p:spTgt spid="19"/>
                                        </p:tgtEl>
                                        <p:attrNameLst>
                                          <p:attrName>ppt_x</p:attrName>
                                          <p:attrName>ppt_y</p:attrName>
                                        </p:attrNameLst>
                                      </p:cBhvr>
                                      <p:rCtr x="10955" y="-5509"/>
                                    </p:animMotion>
                                  </p:childTnLst>
                                </p:cTn>
                              </p:par>
                              <p:par>
                                <p:cTn id="72" presetID="42" presetClass="path" presetSubtype="0" accel="50000" decel="50000" fill="hold" grpId="1" nodeType="withEffect">
                                  <p:stCondLst>
                                    <p:cond delay="0"/>
                                  </p:stCondLst>
                                  <p:childTnLst>
                                    <p:animMotion origin="layout" path="M 4.72222E-6 7.40741E-7 L 0.01163 -0.03218 " pathEditMode="relative" rAng="0" ptsTypes="AA">
                                      <p:cBhvr>
                                        <p:cTn id="73" dur="1500" fill="hold"/>
                                        <p:tgtEl>
                                          <p:spTgt spid="20"/>
                                        </p:tgtEl>
                                        <p:attrNameLst>
                                          <p:attrName>ppt_x</p:attrName>
                                          <p:attrName>ppt_y</p:attrName>
                                        </p:attrNameLst>
                                      </p:cBhvr>
                                      <p:rCtr x="573" y="-1620"/>
                                    </p:animMotion>
                                  </p:childTnLst>
                                </p:cTn>
                              </p:par>
                              <p:par>
                                <p:cTn id="74" presetID="42" presetClass="path" presetSubtype="0" accel="50000" decel="50000" fill="hold" grpId="1" nodeType="withEffect">
                                  <p:stCondLst>
                                    <p:cond delay="0"/>
                                  </p:stCondLst>
                                  <p:childTnLst>
                                    <p:animMotion origin="layout" path="M 5.55556E-7 1.11022E-16 L 0.56649 -0.03264 " pathEditMode="relative" rAng="0" ptsTypes="AA">
                                      <p:cBhvr>
                                        <p:cTn id="75" dur="1500" fill="hold"/>
                                        <p:tgtEl>
                                          <p:spTgt spid="21"/>
                                        </p:tgtEl>
                                        <p:attrNameLst>
                                          <p:attrName>ppt_x</p:attrName>
                                          <p:attrName>ppt_y</p:attrName>
                                        </p:attrNameLst>
                                      </p:cBhvr>
                                      <p:rCtr x="28316" y="-1644"/>
                                    </p:animMotion>
                                  </p:childTnLst>
                                </p:cTn>
                              </p:par>
                              <p:par>
                                <p:cTn id="76" presetID="42" presetClass="path" presetSubtype="0" accel="50000" decel="50000" fill="hold" grpId="1" nodeType="withEffect">
                                  <p:stCondLst>
                                    <p:cond delay="0"/>
                                  </p:stCondLst>
                                  <p:childTnLst>
                                    <p:animMotion origin="layout" path="M 0 -4.07407E-6 L 0.32656 0.12385 " pathEditMode="relative" rAng="0" ptsTypes="AA">
                                      <p:cBhvr>
                                        <p:cTn id="77" dur="1500" fill="hold"/>
                                        <p:tgtEl>
                                          <p:spTgt spid="22"/>
                                        </p:tgtEl>
                                        <p:attrNameLst>
                                          <p:attrName>ppt_x</p:attrName>
                                          <p:attrName>ppt_y</p:attrName>
                                        </p:attrNameLst>
                                      </p:cBhvr>
                                      <p:rCtr x="16319" y="6181"/>
                                    </p:animMotion>
                                  </p:childTnLst>
                                </p:cTn>
                              </p:par>
                              <p:par>
                                <p:cTn id="78" presetID="42" presetClass="path" presetSubtype="0" accel="50000" decel="50000" fill="hold" grpId="1" nodeType="withEffect">
                                  <p:stCondLst>
                                    <p:cond delay="0"/>
                                  </p:stCondLst>
                                  <p:childTnLst>
                                    <p:animMotion origin="layout" path="M 5.55556E-7 1.48148E-6 L 0.08733 0.20069 " pathEditMode="relative" rAng="0" ptsTypes="AA">
                                      <p:cBhvr>
                                        <p:cTn id="79" dur="1500" fill="hold"/>
                                        <p:tgtEl>
                                          <p:spTgt spid="23"/>
                                        </p:tgtEl>
                                        <p:attrNameLst>
                                          <p:attrName>ppt_x</p:attrName>
                                          <p:attrName>ppt_y</p:attrName>
                                        </p:attrNameLst>
                                      </p:cBhvr>
                                      <p:rCtr x="4358" y="10023"/>
                                    </p:animMotion>
                                  </p:childTnLst>
                                </p:cTn>
                              </p:par>
                              <p:par>
                                <p:cTn id="80" presetID="10" presetClass="exit" presetSubtype="0" fill="hold" grpId="1" nodeType="withEffect">
                                  <p:stCondLst>
                                    <p:cond delay="0"/>
                                  </p:stCondLst>
                                  <p:childTnLst>
                                    <p:animEffect transition="out" filter="fade">
                                      <p:cBhvr>
                                        <p:cTn id="81" dur="1250"/>
                                        <p:tgtEl>
                                          <p:spTgt spid="3074"/>
                                        </p:tgtEl>
                                      </p:cBhvr>
                                    </p:animEffect>
                                    <p:set>
                                      <p:cBhvr>
                                        <p:cTn id="82" dur="1" fill="hold">
                                          <p:stCondLst>
                                            <p:cond delay="1249"/>
                                          </p:stCondLst>
                                        </p:cTn>
                                        <p:tgtEl>
                                          <p:spTgt spid="3074"/>
                                        </p:tgtEl>
                                        <p:attrNameLst>
                                          <p:attrName>style.visibility</p:attrName>
                                        </p:attrNameLst>
                                      </p:cBhvr>
                                      <p:to>
                                        <p:strVal val="hidden"/>
                                      </p:to>
                                    </p:set>
                                  </p:childTnLst>
                                </p:cTn>
                              </p:par>
                            </p:childTnLst>
                          </p:cTn>
                        </p:par>
                        <p:par>
                          <p:cTn id="83" fill="hold">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250"/>
                                        <p:tgtEl>
                                          <p:spTgt spid="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fade">
                                      <p:cBhvr>
                                        <p:cTn id="89" dur="250"/>
                                        <p:tgtEl>
                                          <p:spTgt spid="5"/>
                                        </p:tgtEl>
                                      </p:cBhvr>
                                    </p:animEffect>
                                  </p:childTnLst>
                                </p:cTn>
                              </p:par>
                              <p:par>
                                <p:cTn id="90" presetID="10" presetClass="exit" presetSubtype="0" fill="hold" grpId="2" nodeType="withEffect">
                                  <p:stCondLst>
                                    <p:cond delay="0"/>
                                  </p:stCondLst>
                                  <p:childTnLst>
                                    <p:animEffect transition="out" filter="fade">
                                      <p:cBhvr>
                                        <p:cTn id="91" dur="500"/>
                                        <p:tgtEl>
                                          <p:spTgt spid="11"/>
                                        </p:tgtEl>
                                      </p:cBhvr>
                                    </p:animEffect>
                                    <p:set>
                                      <p:cBhvr>
                                        <p:cTn id="92" dur="1" fill="hold">
                                          <p:stCondLst>
                                            <p:cond delay="499"/>
                                          </p:stCondLst>
                                        </p:cTn>
                                        <p:tgtEl>
                                          <p:spTgt spid="11"/>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500"/>
                                        <p:tgtEl>
                                          <p:spTgt spid="12"/>
                                        </p:tgtEl>
                                      </p:cBhvr>
                                    </p:animEffect>
                                    <p:set>
                                      <p:cBhvr>
                                        <p:cTn id="95" dur="1" fill="hold">
                                          <p:stCondLst>
                                            <p:cond delay="499"/>
                                          </p:stCondLst>
                                        </p:cTn>
                                        <p:tgtEl>
                                          <p:spTgt spid="12"/>
                                        </p:tgtEl>
                                        <p:attrNameLst>
                                          <p:attrName>style.visibility</p:attrName>
                                        </p:attrNameLst>
                                      </p:cBhvr>
                                      <p:to>
                                        <p:strVal val="hidden"/>
                                      </p:to>
                                    </p:set>
                                  </p:childTnLst>
                                </p:cTn>
                              </p:par>
                              <p:par>
                                <p:cTn id="96" presetID="10" presetClass="exit" presetSubtype="0" fill="hold" grpId="2" nodeType="withEffect">
                                  <p:stCondLst>
                                    <p:cond delay="0"/>
                                  </p:stCondLst>
                                  <p:childTnLst>
                                    <p:animEffect transition="out" filter="fade">
                                      <p:cBhvr>
                                        <p:cTn id="97" dur="500"/>
                                        <p:tgtEl>
                                          <p:spTgt spid="16"/>
                                        </p:tgtEl>
                                      </p:cBhvr>
                                    </p:animEffect>
                                    <p:set>
                                      <p:cBhvr>
                                        <p:cTn id="98" dur="1" fill="hold">
                                          <p:stCondLst>
                                            <p:cond delay="499"/>
                                          </p:stCondLst>
                                        </p:cTn>
                                        <p:tgtEl>
                                          <p:spTgt spid="16"/>
                                        </p:tgtEl>
                                        <p:attrNameLst>
                                          <p:attrName>style.visibility</p:attrName>
                                        </p:attrNameLst>
                                      </p:cBhvr>
                                      <p:to>
                                        <p:strVal val="hidden"/>
                                      </p:to>
                                    </p:set>
                                  </p:childTnLst>
                                </p:cTn>
                              </p:par>
                              <p:par>
                                <p:cTn id="99" presetID="10" presetClass="exit" presetSubtype="0" fill="hold" grpId="2" nodeType="withEffect">
                                  <p:stCondLst>
                                    <p:cond delay="0"/>
                                  </p:stCondLst>
                                  <p:childTnLst>
                                    <p:animEffect transition="out" filter="fade">
                                      <p:cBhvr>
                                        <p:cTn id="100" dur="500"/>
                                        <p:tgtEl>
                                          <p:spTgt spid="17"/>
                                        </p:tgtEl>
                                      </p:cBhvr>
                                    </p:animEffect>
                                    <p:set>
                                      <p:cBhvr>
                                        <p:cTn id="101" dur="1" fill="hold">
                                          <p:stCondLst>
                                            <p:cond delay="499"/>
                                          </p:stCondLst>
                                        </p:cTn>
                                        <p:tgtEl>
                                          <p:spTgt spid="17"/>
                                        </p:tgtEl>
                                        <p:attrNameLst>
                                          <p:attrName>style.visibility</p:attrName>
                                        </p:attrNameLst>
                                      </p:cBhvr>
                                      <p:to>
                                        <p:strVal val="hidden"/>
                                      </p:to>
                                    </p:set>
                                  </p:childTnLst>
                                </p:cTn>
                              </p:par>
                              <p:par>
                                <p:cTn id="102" presetID="10" presetClass="exit" presetSubtype="0" fill="hold" grpId="2" nodeType="withEffect">
                                  <p:stCondLst>
                                    <p:cond delay="0"/>
                                  </p:stCondLst>
                                  <p:childTnLst>
                                    <p:animEffect transition="out" filter="fade">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par>
                                <p:cTn id="105" presetID="10" presetClass="exit" presetSubtype="0" fill="hold" grpId="2" nodeType="withEffect">
                                  <p:stCondLst>
                                    <p:cond delay="0"/>
                                  </p:stCondLst>
                                  <p:childTnLst>
                                    <p:animEffect transition="out" filter="fade">
                                      <p:cBhvr>
                                        <p:cTn id="106" dur="500"/>
                                        <p:tgtEl>
                                          <p:spTgt spid="19"/>
                                        </p:tgtEl>
                                      </p:cBhvr>
                                    </p:animEffect>
                                    <p:set>
                                      <p:cBhvr>
                                        <p:cTn id="107" dur="1" fill="hold">
                                          <p:stCondLst>
                                            <p:cond delay="499"/>
                                          </p:stCondLst>
                                        </p:cTn>
                                        <p:tgtEl>
                                          <p:spTgt spid="19"/>
                                        </p:tgtEl>
                                        <p:attrNameLst>
                                          <p:attrName>style.visibility</p:attrName>
                                        </p:attrNameLst>
                                      </p:cBhvr>
                                      <p:to>
                                        <p:strVal val="hidden"/>
                                      </p:to>
                                    </p:set>
                                  </p:childTnLst>
                                </p:cTn>
                              </p:par>
                              <p:par>
                                <p:cTn id="108" presetID="10" presetClass="exit" presetSubtype="0" fill="hold" grpId="2" nodeType="withEffect">
                                  <p:stCondLst>
                                    <p:cond delay="0"/>
                                  </p:stCondLst>
                                  <p:childTnLst>
                                    <p:animEffect transition="out" filter="fade">
                                      <p:cBhvr>
                                        <p:cTn id="109" dur="500"/>
                                        <p:tgtEl>
                                          <p:spTgt spid="20"/>
                                        </p:tgtEl>
                                      </p:cBhvr>
                                    </p:animEffect>
                                    <p:set>
                                      <p:cBhvr>
                                        <p:cTn id="110" dur="1" fill="hold">
                                          <p:stCondLst>
                                            <p:cond delay="499"/>
                                          </p:stCondLst>
                                        </p:cTn>
                                        <p:tgtEl>
                                          <p:spTgt spid="20"/>
                                        </p:tgtEl>
                                        <p:attrNameLst>
                                          <p:attrName>style.visibility</p:attrName>
                                        </p:attrNameLst>
                                      </p:cBhvr>
                                      <p:to>
                                        <p:strVal val="hidden"/>
                                      </p:to>
                                    </p:set>
                                  </p:childTnLst>
                                </p:cTn>
                              </p:par>
                              <p:par>
                                <p:cTn id="111" presetID="10" presetClass="exit" presetSubtype="0" fill="hold" grpId="2" nodeType="withEffect">
                                  <p:stCondLst>
                                    <p:cond delay="0"/>
                                  </p:stCondLst>
                                  <p:childTnLst>
                                    <p:animEffect transition="out" filter="fade">
                                      <p:cBhvr>
                                        <p:cTn id="112" dur="500"/>
                                        <p:tgtEl>
                                          <p:spTgt spid="21"/>
                                        </p:tgtEl>
                                      </p:cBhvr>
                                    </p:animEffect>
                                    <p:set>
                                      <p:cBhvr>
                                        <p:cTn id="113" dur="1" fill="hold">
                                          <p:stCondLst>
                                            <p:cond delay="499"/>
                                          </p:stCondLst>
                                        </p:cTn>
                                        <p:tgtEl>
                                          <p:spTgt spid="21"/>
                                        </p:tgtEl>
                                        <p:attrNameLst>
                                          <p:attrName>style.visibility</p:attrName>
                                        </p:attrNameLst>
                                      </p:cBhvr>
                                      <p:to>
                                        <p:strVal val="hidden"/>
                                      </p:to>
                                    </p:set>
                                  </p:childTnLst>
                                </p:cTn>
                              </p:par>
                              <p:par>
                                <p:cTn id="114" presetID="10" presetClass="exit" presetSubtype="0" fill="hold" grpId="2" nodeType="withEffect">
                                  <p:stCondLst>
                                    <p:cond delay="0"/>
                                  </p:stCondLst>
                                  <p:childTnLst>
                                    <p:animEffect transition="out" filter="fade">
                                      <p:cBhvr>
                                        <p:cTn id="115" dur="500"/>
                                        <p:tgtEl>
                                          <p:spTgt spid="22"/>
                                        </p:tgtEl>
                                      </p:cBhvr>
                                    </p:animEffect>
                                    <p:set>
                                      <p:cBhvr>
                                        <p:cTn id="116" dur="1" fill="hold">
                                          <p:stCondLst>
                                            <p:cond delay="499"/>
                                          </p:stCondLst>
                                        </p:cTn>
                                        <p:tgtEl>
                                          <p:spTgt spid="22"/>
                                        </p:tgtEl>
                                        <p:attrNameLst>
                                          <p:attrName>style.visibility</p:attrName>
                                        </p:attrNameLst>
                                      </p:cBhvr>
                                      <p:to>
                                        <p:strVal val="hidden"/>
                                      </p:to>
                                    </p:set>
                                  </p:childTnLst>
                                </p:cTn>
                              </p:par>
                              <p:par>
                                <p:cTn id="117" presetID="10" presetClass="exit" presetSubtype="0" fill="hold" grpId="2" nodeType="withEffect">
                                  <p:stCondLst>
                                    <p:cond delay="0"/>
                                  </p:stCondLst>
                                  <p:childTnLst>
                                    <p:animEffect transition="out" filter="fade">
                                      <p:cBhvr>
                                        <p:cTn id="118" dur="500"/>
                                        <p:tgtEl>
                                          <p:spTgt spid="23"/>
                                        </p:tgtEl>
                                      </p:cBhvr>
                                    </p:animEffect>
                                    <p:set>
                                      <p:cBhvr>
                                        <p:cTn id="119" dur="1" fill="hold">
                                          <p:stCondLst>
                                            <p:cond delay="499"/>
                                          </p:stCondLst>
                                        </p:cTn>
                                        <p:tgtEl>
                                          <p:spTgt spid="23"/>
                                        </p:tgtEl>
                                        <p:attrNameLst>
                                          <p:attrName>style.visibility</p:attrName>
                                        </p:attrNameLst>
                                      </p:cBhvr>
                                      <p:to>
                                        <p:strVal val="hidden"/>
                                      </p:to>
                                    </p:set>
                                  </p:childTnLst>
                                </p:cTn>
                              </p:par>
                              <p:par>
                                <p:cTn id="120" presetID="22" presetClass="entr" presetSubtype="1" fill="hold" grpId="0" nodeType="withEffect">
                                  <p:stCondLst>
                                    <p:cond delay="250"/>
                                  </p:stCondLst>
                                  <p:childTnLst>
                                    <p:set>
                                      <p:cBhvr>
                                        <p:cTn id="121" dur="1" fill="hold">
                                          <p:stCondLst>
                                            <p:cond delay="0"/>
                                          </p:stCondLst>
                                        </p:cTn>
                                        <p:tgtEl>
                                          <p:spTgt spid="2"/>
                                        </p:tgtEl>
                                        <p:attrNameLst>
                                          <p:attrName>style.visibility</p:attrName>
                                        </p:attrNameLst>
                                      </p:cBhvr>
                                      <p:to>
                                        <p:strVal val="visible"/>
                                      </p:to>
                                    </p:set>
                                    <p:animEffect transition="in" filter="wipe(up)">
                                      <p:cBhvr>
                                        <p:cTn id="122" dur="750"/>
                                        <p:tgtEl>
                                          <p:spTgt spid="2"/>
                                        </p:tgtEl>
                                      </p:cBhvr>
                                    </p:animEffect>
                                  </p:childTnLst>
                                </p:cTn>
                              </p:par>
                            </p:childTnLst>
                          </p:cTn>
                        </p:par>
                        <p:par>
                          <p:cTn id="123" fill="hold">
                            <p:stCondLst>
                              <p:cond delay="3000"/>
                            </p:stCondLst>
                            <p:childTnLst>
                              <p:par>
                                <p:cTn id="124" presetID="22" presetClass="entr" presetSubtype="8" fill="hold" grpId="0" nodeType="afterEffect">
                                  <p:stCondLst>
                                    <p:cond delay="0"/>
                                  </p:stCondLst>
                                  <p:childTnLst>
                                    <p:set>
                                      <p:cBhvr>
                                        <p:cTn id="125" dur="1" fill="hold">
                                          <p:stCondLst>
                                            <p:cond delay="0"/>
                                          </p:stCondLst>
                                        </p:cTn>
                                        <p:tgtEl>
                                          <p:spTgt spid="8"/>
                                        </p:tgtEl>
                                        <p:attrNameLst>
                                          <p:attrName>style.visibility</p:attrName>
                                        </p:attrNameLst>
                                      </p:cBhvr>
                                      <p:to>
                                        <p:strVal val="visible"/>
                                      </p:to>
                                    </p:set>
                                    <p:animEffect transition="in" filter="wipe(left)">
                                      <p:cBhvr>
                                        <p:cTn id="126" dur="500"/>
                                        <p:tgtEl>
                                          <p:spTgt spid="8"/>
                                        </p:tgtEl>
                                      </p:cBhvr>
                                    </p:animEffect>
                                  </p:childTnLst>
                                </p:cTn>
                              </p:par>
                              <p:par>
                                <p:cTn id="127" presetID="22" presetClass="entr" presetSubtype="8" fill="hold" grpId="0" nodeType="withEffect">
                                  <p:stCondLst>
                                    <p:cond delay="250"/>
                                  </p:stCondLst>
                                  <p:childTnLst>
                                    <p:set>
                                      <p:cBhvr>
                                        <p:cTn id="128" dur="1" fill="hold">
                                          <p:stCondLst>
                                            <p:cond delay="0"/>
                                          </p:stCondLst>
                                        </p:cTn>
                                        <p:tgtEl>
                                          <p:spTgt spid="9"/>
                                        </p:tgtEl>
                                        <p:attrNameLst>
                                          <p:attrName>style.visibility</p:attrName>
                                        </p:attrNameLst>
                                      </p:cBhvr>
                                      <p:to>
                                        <p:strVal val="visible"/>
                                      </p:to>
                                    </p:set>
                                    <p:animEffect transition="in" filter="wipe(left)">
                                      <p:cBhvr>
                                        <p:cTn id="129" dur="500"/>
                                        <p:tgtEl>
                                          <p:spTgt spid="9"/>
                                        </p:tgtEl>
                                      </p:cBhvr>
                                    </p:animEffect>
                                  </p:childTnLst>
                                </p:cTn>
                              </p:par>
                              <p:par>
                                <p:cTn id="130" presetID="22" presetClass="entr" presetSubtype="8" fill="hold" grpId="0" nodeType="withEffect">
                                  <p:stCondLst>
                                    <p:cond delay="500"/>
                                  </p:stCondLst>
                                  <p:childTnLst>
                                    <p:set>
                                      <p:cBhvr>
                                        <p:cTn id="131" dur="1" fill="hold">
                                          <p:stCondLst>
                                            <p:cond delay="0"/>
                                          </p:stCondLst>
                                        </p:cTn>
                                        <p:tgtEl>
                                          <p:spTgt spid="10"/>
                                        </p:tgtEl>
                                        <p:attrNameLst>
                                          <p:attrName>style.visibility</p:attrName>
                                        </p:attrNameLst>
                                      </p:cBhvr>
                                      <p:to>
                                        <p:strVal val="visible"/>
                                      </p:to>
                                    </p:set>
                                    <p:animEffect transition="in" filter="wipe(left)">
                                      <p:cBhvr>
                                        <p:cTn id="132" dur="500"/>
                                        <p:tgtEl>
                                          <p:spTgt spid="1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6"/>
                                        </p:tgtEl>
                                        <p:attrNameLst>
                                          <p:attrName>style.visibility</p:attrName>
                                        </p:attrNameLst>
                                      </p:cBhvr>
                                      <p:to>
                                        <p:strVal val="visible"/>
                                      </p:to>
                                    </p:set>
                                    <p:animEffect transition="in" filter="wipe(up)">
                                      <p:cBhvr>
                                        <p:cTn id="1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P spid="5" grpId="0"/>
      <p:bldP spid="11" grpId="0"/>
      <p:bldP spid="11" grpId="1"/>
      <p:bldP spid="11" grpId="2"/>
      <p:bldP spid="11" grpId="3"/>
      <p:bldP spid="12" grpId="0"/>
      <p:bldP spid="12" grpId="1"/>
      <p:bldP spid="12" grpId="2"/>
      <p:bldP spid="12" grpId="3"/>
      <p:bldP spid="13" grpId="0"/>
      <p:bldP spid="13" grpId="1"/>
      <p:bldP spid="14" grpId="0"/>
      <p:bldP spid="14" grpId="1"/>
      <p:bldP spid="15" grpId="0"/>
      <p:bldP spid="15" grpId="1"/>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 grpId="0" animBg="1"/>
      <p:bldP spid="8" grpId="0" animBg="1"/>
      <p:bldP spid="9" grpId="0" animBg="1"/>
      <p:bldP spid="10"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42900" y="289719"/>
            <a:ext cx="84582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When I consider Your heavens, the work of Your fingers, The moon and the stars, which You have ordained, What is man that You are mindful of him, And the son of man that You visit him? For You have made him a little lower than the angels, And You have crowned him with glory and honor. </a:t>
            </a:r>
            <a:r>
              <a:rPr lang="en-US" altLang="en-US" sz="32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Psalms 8:3-5 </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059740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6E9FA2-A3AD-4DF2-887C-3BD78135836A}"/>
              </a:ext>
            </a:extLst>
          </p:cNvPr>
          <p:cNvSpPr txBox="1">
            <a:spLocks/>
          </p:cNvSpPr>
          <p:nvPr/>
        </p:nvSpPr>
        <p:spPr>
          <a:xfrm>
            <a:off x="875619" y="1756080"/>
            <a:ext cx="3962400" cy="6573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long pilgrimage</a:t>
            </a:r>
          </a:p>
        </p:txBody>
      </p:sp>
      <p:sp>
        <p:nvSpPr>
          <p:cNvPr id="5" name="Title 1">
            <a:extLst>
              <a:ext uri="{FF2B5EF4-FFF2-40B4-BE49-F238E27FC236}">
                <a16:creationId xmlns:a16="http://schemas.microsoft.com/office/drawing/2014/main" id="{56053BED-3C92-47D8-8A80-76F8EDFBC8C1}"/>
              </a:ext>
            </a:extLst>
          </p:cNvPr>
          <p:cNvSpPr txBox="1">
            <a:spLocks/>
          </p:cNvSpPr>
          <p:nvPr/>
        </p:nvSpPr>
        <p:spPr>
          <a:xfrm>
            <a:off x="569041" y="2385171"/>
            <a:ext cx="3215473" cy="747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toward light</a:t>
            </a:r>
          </a:p>
        </p:txBody>
      </p:sp>
      <p:sp>
        <p:nvSpPr>
          <p:cNvPr id="6" name="Title 1">
            <a:extLst>
              <a:ext uri="{FF2B5EF4-FFF2-40B4-BE49-F238E27FC236}">
                <a16:creationId xmlns:a16="http://schemas.microsoft.com/office/drawing/2014/main" id="{6A3B9D6C-0BD9-4FD0-8F89-E879CC5D61DC}"/>
              </a:ext>
            </a:extLst>
          </p:cNvPr>
          <p:cNvSpPr txBox="1">
            <a:spLocks/>
          </p:cNvSpPr>
          <p:nvPr/>
        </p:nvSpPr>
        <p:spPr>
          <a:xfrm>
            <a:off x="1704345" y="3717364"/>
            <a:ext cx="5519895" cy="7678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peace for all mankind</a:t>
            </a:r>
          </a:p>
        </p:txBody>
      </p:sp>
      <p:sp>
        <p:nvSpPr>
          <p:cNvPr id="3074" name="Rectangle 2"/>
          <p:cNvSpPr>
            <a:spLocks noGrp="1" noChangeArrowheads="1"/>
          </p:cNvSpPr>
          <p:nvPr>
            <p:ph type="title"/>
          </p:nvPr>
        </p:nvSpPr>
        <p:spPr>
          <a:xfrm>
            <a:off x="471054" y="953511"/>
            <a:ext cx="8229600" cy="492081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“How far have we come in man's long pilgrimage from darkness toward light? Are we nearing the light-a day of freedom and of peace for all mankind?                              Or are the shadows of another night closing in upon us?”</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4" name="Title 1">
            <a:extLst>
              <a:ext uri="{FF2B5EF4-FFF2-40B4-BE49-F238E27FC236}">
                <a16:creationId xmlns:a16="http://schemas.microsoft.com/office/drawing/2014/main" id="{411F0A28-83BA-4D16-B0ED-32025E0C0A9C}"/>
              </a:ext>
            </a:extLst>
          </p:cNvPr>
          <p:cNvSpPr txBox="1">
            <a:spLocks/>
          </p:cNvSpPr>
          <p:nvPr/>
        </p:nvSpPr>
        <p:spPr>
          <a:xfrm>
            <a:off x="3303043" y="3474217"/>
            <a:ext cx="2233914" cy="1379221"/>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17780" cmpd="sng">
                  <a:solidFill>
                    <a:srgbClr val="FFFF00"/>
                  </a:solidFill>
                  <a:prstDash val="solid"/>
                  <a:miter lim="800000"/>
                </a:ln>
                <a:solidFill>
                  <a:srgbClr val="FFC000"/>
                </a:solidFill>
                <a:effectLst>
                  <a:glow rad="63500">
                    <a:srgbClr val="9966FF"/>
                  </a:glow>
                  <a:outerShdw blurRad="50800" algn="tl" rotWithShape="0">
                    <a:srgbClr val="000000"/>
                  </a:outerShdw>
                </a:effectLst>
                <a:uLnTx/>
                <a:uFillTx/>
                <a:latin typeface="Calibri" panose="020F0502020204030204" pitchFamily="34" charset="0"/>
                <a:ea typeface="+mj-ea"/>
                <a:cs typeface="+mj-cs"/>
              </a:rPr>
              <a:t>HOPE</a:t>
            </a:r>
          </a:p>
        </p:txBody>
      </p:sp>
    </p:spTree>
    <p:extLst>
      <p:ext uri="{BB962C8B-B14F-4D97-AF65-F5344CB8AC3E}">
        <p14:creationId xmlns:p14="http://schemas.microsoft.com/office/powerpoint/2010/main" val="2636593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100000">
                                          <p:val>
                                            <p:strVal val="#ppt_x"/>
                                          </p:val>
                                        </p:tav>
                                      </p:tavLst>
                                    </p:anim>
                                    <p:anim calcmode="lin" valueType="num">
                                      <p:cBhvr>
                                        <p:cTn id="8" dur="500" fill="hold"/>
                                        <p:tgtEl>
                                          <p:spTgt spid="3074"/>
                                        </p:tgtEl>
                                        <p:attrNameLst>
                                          <p:attrName>ppt_y</p:attrName>
                                        </p:attrNameLst>
                                      </p:cBhvr>
                                      <p:tavLst>
                                        <p:tav tm="0">
                                          <p:val>
                                            <p:strVal val="#ppt_y-#ppt_h/2"/>
                                          </p:val>
                                        </p:tav>
                                        <p:tav tm="100000">
                                          <p:val>
                                            <p:strVal val="#ppt_y"/>
                                          </p:val>
                                        </p:tav>
                                      </p:tavLst>
                                    </p:anim>
                                    <p:anim calcmode="lin" valueType="num">
                                      <p:cBhvr>
                                        <p:cTn id="9" dur="500" fill="hold"/>
                                        <p:tgtEl>
                                          <p:spTgt spid="3074"/>
                                        </p:tgtEl>
                                        <p:attrNameLst>
                                          <p:attrName>ppt_w</p:attrName>
                                        </p:attrNameLst>
                                      </p:cBhvr>
                                      <p:tavLst>
                                        <p:tav tm="0">
                                          <p:val>
                                            <p:strVal val="#ppt_w"/>
                                          </p:val>
                                        </p:tav>
                                        <p:tav tm="100000">
                                          <p:val>
                                            <p:strVal val="#ppt_w"/>
                                          </p:val>
                                        </p:tav>
                                      </p:tavLst>
                                    </p:anim>
                                    <p:anim calcmode="lin" valueType="num">
                                      <p:cBhvr>
                                        <p:cTn id="10"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8" presetClass="emph" presetSubtype="0" fill="hold" grpId="1" nodeType="withEffect">
                                  <p:stCondLst>
                                    <p:cond delay="0"/>
                                  </p:stCondLst>
                                  <p:childTnLst>
                                    <p:set>
                                      <p:cBhvr override="childStyle">
                                        <p:cTn id="17" dur="500" fill="hold"/>
                                        <p:tgtEl>
                                          <p:spTgt spid="3"/>
                                        </p:tgtEl>
                                        <p:attrNameLst>
                                          <p:attrName>style.textDecorationUnderline</p:attrName>
                                        </p:attrNameLst>
                                      </p:cBhvr>
                                      <p:to>
                                        <p:strVal val="true"/>
                                      </p:to>
                                    </p:set>
                                  </p:childTnLst>
                                </p:cTn>
                              </p:par>
                              <p:par>
                                <p:cTn id="18" presetID="22" presetClass="entr" presetSubtype="8" fill="hold" grpId="0" nodeType="withEffect">
                                  <p:stCondLst>
                                    <p:cond delay="4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18" presetClass="emph" presetSubtype="0" fill="hold" grpId="1" nodeType="withEffect">
                                  <p:stCondLst>
                                    <p:cond delay="400"/>
                                  </p:stCondLst>
                                  <p:childTnLst>
                                    <p:set>
                                      <p:cBhvr override="childStyle">
                                        <p:cTn id="22" dur="500" fill="hold"/>
                                        <p:tgtEl>
                                          <p:spTgt spid="5"/>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4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18" presetClass="emph" presetSubtype="0" fill="hold" grpId="1" nodeType="withEffect">
                                  <p:stCondLst>
                                    <p:cond delay="400"/>
                                  </p:stCondLst>
                                  <p:childTnLst>
                                    <p:set>
                                      <p:cBhvr override="childStyle">
                                        <p:cTn id="29" dur="500" fill="hold"/>
                                        <p:tgtEl>
                                          <p:spTgt spid="6"/>
                                        </p:tgtEl>
                                        <p:attrNameLst>
                                          <p:attrName>style.textDecorationUnderline</p:attrName>
                                        </p:attrNameLst>
                                      </p:cBhvr>
                                      <p:to>
                                        <p:strVal val="true"/>
                                      </p:to>
                                    </p:set>
                                  </p:childTnLst>
                                </p:cTn>
                              </p:par>
                              <p:par>
                                <p:cTn id="30" presetID="22" presetClass="exit" presetSubtype="8" fill="hold" grpId="2" nodeType="withEffect">
                                  <p:stCondLst>
                                    <p:cond delay="0"/>
                                  </p:stCondLst>
                                  <p:childTnLst>
                                    <p:animEffect transition="out" filter="wipe(left)">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22" presetClass="exit" presetSubtype="8" fill="hold" grpId="2" nodeType="withEffect">
                                  <p:stCondLst>
                                    <p:cond delay="250"/>
                                  </p:stCondLst>
                                  <p:childTnLst>
                                    <p:animEffect transition="out" filter="wipe(left)">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dissolve">
                                      <p:cBhvr>
                                        <p:cTn id="40" dur="500">
                                          <p:stCondLst>
                                            <p:cond delay="0"/>
                                          </p:stCondLst>
                                        </p:cTn>
                                        <p:tgtEl>
                                          <p:spTgt spid="4"/>
                                        </p:tgtEl>
                                      </p:cBhvr>
                                    </p:animEffect>
                                    <p:anim to="" calcmode="lin" valueType="num">
                                      <p:cBhvr>
                                        <p:cTn id="41"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42"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5" grpId="0"/>
      <p:bldP spid="5" grpId="1"/>
      <p:bldP spid="5" grpId="2"/>
      <p:bldP spid="6" grpId="0"/>
      <p:bldP spid="6" grpId="1"/>
      <p:bldP spid="3074"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B5F10E7-3953-48E3-BC44-641C87D6C247}"/>
              </a:ext>
            </a:extLst>
          </p:cNvPr>
          <p:cNvSpPr txBox="1">
            <a:spLocks/>
          </p:cNvSpPr>
          <p:nvPr/>
        </p:nvSpPr>
        <p:spPr>
          <a:xfrm>
            <a:off x="1232268" y="5789932"/>
            <a:ext cx="7125630" cy="7732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humanity hanging on a cross of iron</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“Every gun that is made, every warship launched, every rocket fired signifies in the final sense, a theft from those who hunger and are not fed, those who are cold and are not clothed. This world in arms is not spending money alone. It is spending the sweat of its laborers, the genius of its scientists, the hopes of its children. This is not a way of life at all in any true sense. Under the clouds of war, it is humanity hanging on a cross of iron.”</a:t>
            </a:r>
            <a:endParaRPr lang="en-US" altLang="en-US" sz="24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832640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18" presetClass="emph" presetSubtype="0" fill="hold" grpId="1" nodeType="withEffect">
                                  <p:stCondLst>
                                    <p:cond delay="0"/>
                                  </p:stCondLst>
                                  <p:childTnLst>
                                    <p:set>
                                      <p:cBhvr override="childStyle">
                                        <p:cTn id="1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70719"/>
            <a:ext cx="8229600" cy="5516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cost of one modern heavy bomber is this: a modern brick school in more than 30 cities ... We pay for a single fighter with a half million bushels of wheat. We pay for a single destroyer with new homes that could have housed more than 8,000 people.”</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587974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D1A112-BD5F-4015-86A3-C9665369D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9C1EFBE2-713C-4AAC-809A-4E2B672E4F36}"/>
              </a:ext>
            </a:extLst>
          </p:cNvPr>
          <p:cNvPicPr>
            <a:picLocks noChangeAspect="1"/>
          </p:cNvPicPr>
          <p:nvPr/>
        </p:nvPicPr>
        <p:blipFill rotWithShape="1">
          <a:blip r:embed="rId4">
            <a:clrChange>
              <a:clrFrom>
                <a:srgbClr val="C6C6C6"/>
              </a:clrFrom>
              <a:clrTo>
                <a:srgbClr val="C6C6C6">
                  <a:alpha val="0"/>
                </a:srgbClr>
              </a:clrTo>
            </a:clrChange>
            <a:extLst>
              <a:ext uri="{28A0092B-C50C-407E-A947-70E740481C1C}">
                <a14:useLocalDpi xmlns:a14="http://schemas.microsoft.com/office/drawing/2010/main" val="0"/>
              </a:ext>
            </a:extLst>
          </a:blip>
          <a:srcRect l="3846" t="3316" r="3096"/>
          <a:stretch/>
        </p:blipFill>
        <p:spPr>
          <a:xfrm>
            <a:off x="3341076" y="1976144"/>
            <a:ext cx="2907323" cy="3057452"/>
          </a:xfrm>
          <a:prstGeom prst="rect">
            <a:avLst/>
          </a:prstGeom>
        </p:spPr>
      </p:pic>
    </p:spTree>
    <p:extLst>
      <p:ext uri="{BB962C8B-B14F-4D97-AF65-F5344CB8AC3E}">
        <p14:creationId xmlns:p14="http://schemas.microsoft.com/office/powerpoint/2010/main" val="37362799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AFF7D-39D7-45AB-A90D-769EE74D6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547" y="0"/>
            <a:ext cx="10678547" cy="6858000"/>
          </a:xfrm>
          <a:prstGeom prst="rect">
            <a:avLst/>
          </a:prstGeom>
        </p:spPr>
      </p:pic>
      <p:pic>
        <p:nvPicPr>
          <p:cNvPr id="6" name="Picture 5">
            <a:extLst>
              <a:ext uri="{FF2B5EF4-FFF2-40B4-BE49-F238E27FC236}">
                <a16:creationId xmlns:a16="http://schemas.microsoft.com/office/drawing/2014/main" id="{3925EAAF-DB65-4AAE-A2A8-3D89C8708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326" y="-17048"/>
            <a:ext cx="5163925" cy="6875048"/>
          </a:xfrm>
          <a:prstGeom prst="rect">
            <a:avLst/>
          </a:prstGeom>
        </p:spPr>
      </p:pic>
      <p:pic>
        <p:nvPicPr>
          <p:cNvPr id="7" name="Picture 6">
            <a:extLst>
              <a:ext uri="{FF2B5EF4-FFF2-40B4-BE49-F238E27FC236}">
                <a16:creationId xmlns:a16="http://schemas.microsoft.com/office/drawing/2014/main" id="{CD201C9F-93CA-4806-8618-B096C983B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339" y="-2697"/>
            <a:ext cx="5219116" cy="6860697"/>
          </a:xfrm>
          <a:prstGeom prst="rect">
            <a:avLst/>
          </a:prstGeom>
        </p:spPr>
      </p:pic>
      <p:pic>
        <p:nvPicPr>
          <p:cNvPr id="9" name="Picture 8">
            <a:extLst>
              <a:ext uri="{FF2B5EF4-FFF2-40B4-BE49-F238E27FC236}">
                <a16:creationId xmlns:a16="http://schemas.microsoft.com/office/drawing/2014/main" id="{90250403-C230-4073-94D0-8FF5F3F5C5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1441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ppt_x"/>
                                          </p:val>
                                        </p:tav>
                                        <p:tav tm="100000">
                                          <p:val>
                                            <p:strVal val="#ppt_x"/>
                                          </p:val>
                                        </p:tav>
                                      </p:tavLst>
                                    </p:anim>
                                    <p:anim calcmode="lin" valueType="num">
                                      <p:cBhvr additive="base">
                                        <p:cTn id="15"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ppt_h/2"/>
                                          </p:val>
                                        </p:tav>
                                        <p:tav tm="100000">
                                          <p:val>
                                            <p:strVal val="#ppt_y"/>
                                          </p:val>
                                        </p:tav>
                                      </p:tavLst>
                                    </p:anim>
                                    <p:anim calcmode="lin" valueType="num">
                                      <p:cBhvr>
                                        <p:cTn id="22" dur="500" fill="hold"/>
                                        <p:tgtEl>
                                          <p:spTgt spid="9"/>
                                        </p:tgtEl>
                                        <p:attrNameLst>
                                          <p:attrName>ppt_w</p:attrName>
                                        </p:attrNameLst>
                                      </p:cBhvr>
                                      <p:tavLst>
                                        <p:tav tm="0">
                                          <p:val>
                                            <p:strVal val="#ppt_w"/>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425DC-6DC6-43F5-A91D-E36A1F05B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64852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5FA5EA-46E1-4F34-9D6B-D91D38D13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803237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8AC0B6-E211-4C5C-A7F1-AB702F4DF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2737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6F5224-69A4-4DEA-B588-8DF6C13C4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07"/>
            <a:ext cx="10295355" cy="7715161"/>
          </a:xfrm>
          <a:prstGeom prst="rect">
            <a:avLst/>
          </a:prstGeom>
        </p:spPr>
      </p:pic>
    </p:spTree>
    <p:extLst>
      <p:ext uri="{BB962C8B-B14F-4D97-AF65-F5344CB8AC3E}">
        <p14:creationId xmlns:p14="http://schemas.microsoft.com/office/powerpoint/2010/main" val="2635566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0E99D0-99E2-4D34-BAA6-90F7ABF96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6783345"/>
      </p:ext>
    </p:extLst>
  </p:cSld>
  <p:clrMapOvr>
    <a:masterClrMapping/>
  </p:clrMapOvr>
  <mc:AlternateContent xmlns:mc="http://schemas.openxmlformats.org/markup-compatibility/2006" xmlns:p14="http://schemas.microsoft.com/office/powerpoint/2010/main">
    <mc:Choice Requires="p14">
      <p:transition spd="slow" p14:dur="3000">
        <p14:glitter dir="d" pattern="hexagon"/>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E9E96B-60D7-4B07-9265-DD3702F3F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7ACF79D4-6BC9-4C93-8034-58F36DC824C9}"/>
              </a:ext>
            </a:extLst>
          </p:cNvPr>
          <p:cNvPicPr>
            <a:picLocks noChangeAspect="1"/>
          </p:cNvPicPr>
          <p:nvPr/>
        </p:nvPicPr>
        <p:blipFill rotWithShape="1">
          <a:blip r:embed="rId3">
            <a:clrChange>
              <a:clrFrom>
                <a:srgbClr val="C6C6C6"/>
              </a:clrFrom>
              <a:clrTo>
                <a:srgbClr val="C6C6C6">
                  <a:alpha val="0"/>
                </a:srgbClr>
              </a:clrTo>
            </a:clrChange>
            <a:extLst>
              <a:ext uri="{28A0092B-C50C-407E-A947-70E740481C1C}">
                <a14:useLocalDpi xmlns:a14="http://schemas.microsoft.com/office/drawing/2010/main" val="0"/>
              </a:ext>
            </a:extLst>
          </a:blip>
          <a:srcRect l="3846" t="3316" r="3096"/>
          <a:stretch/>
        </p:blipFill>
        <p:spPr>
          <a:xfrm>
            <a:off x="3341076" y="1976144"/>
            <a:ext cx="2907323" cy="3057452"/>
          </a:xfrm>
          <a:prstGeom prst="rect">
            <a:avLst/>
          </a:prstGeom>
        </p:spPr>
      </p:pic>
      <p:pic>
        <p:nvPicPr>
          <p:cNvPr id="4" name="Picture 3">
            <a:extLst>
              <a:ext uri="{FF2B5EF4-FFF2-40B4-BE49-F238E27FC236}">
                <a16:creationId xmlns:a16="http://schemas.microsoft.com/office/drawing/2014/main" id="{28460D7A-E516-4CE9-AF93-209FC5034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701" y="0"/>
            <a:ext cx="10678547" cy="6858000"/>
          </a:xfrm>
          <a:prstGeom prst="rect">
            <a:avLst/>
          </a:prstGeom>
        </p:spPr>
      </p:pic>
      <p:pic>
        <p:nvPicPr>
          <p:cNvPr id="5" name="Picture 4">
            <a:extLst>
              <a:ext uri="{FF2B5EF4-FFF2-40B4-BE49-F238E27FC236}">
                <a16:creationId xmlns:a16="http://schemas.microsoft.com/office/drawing/2014/main" id="{90D462A2-8AB4-4BE5-8186-C5008B67B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0172" y="-17048"/>
            <a:ext cx="5163925" cy="6875048"/>
          </a:xfrm>
          <a:prstGeom prst="rect">
            <a:avLst/>
          </a:prstGeom>
        </p:spPr>
      </p:pic>
      <p:pic>
        <p:nvPicPr>
          <p:cNvPr id="6" name="Picture 5">
            <a:extLst>
              <a:ext uri="{FF2B5EF4-FFF2-40B4-BE49-F238E27FC236}">
                <a16:creationId xmlns:a16="http://schemas.microsoft.com/office/drawing/2014/main" id="{34C10D97-6AD8-4FB0-BF36-F8A8E2C81F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7185" y="-2697"/>
            <a:ext cx="5219116" cy="6860697"/>
          </a:xfrm>
          <a:prstGeom prst="rect">
            <a:avLst/>
          </a:prstGeom>
        </p:spPr>
      </p:pic>
      <p:pic>
        <p:nvPicPr>
          <p:cNvPr id="7" name="Picture 6">
            <a:extLst>
              <a:ext uri="{FF2B5EF4-FFF2-40B4-BE49-F238E27FC236}">
                <a16:creationId xmlns:a16="http://schemas.microsoft.com/office/drawing/2014/main" id="{7FC349B3-ECF5-4375-820D-58713FD187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846" y="0"/>
            <a:ext cx="9144000" cy="6858000"/>
          </a:xfrm>
          <a:prstGeom prst="rect">
            <a:avLst/>
          </a:prstGeom>
        </p:spPr>
      </p:pic>
      <p:pic>
        <p:nvPicPr>
          <p:cNvPr id="8" name="Picture 7">
            <a:extLst>
              <a:ext uri="{FF2B5EF4-FFF2-40B4-BE49-F238E27FC236}">
                <a16:creationId xmlns:a16="http://schemas.microsoft.com/office/drawing/2014/main" id="{8FCD2110-E901-401C-ACB2-B2EC95242C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123" y="0"/>
            <a:ext cx="9144000" cy="6858000"/>
          </a:xfrm>
          <a:prstGeom prst="rect">
            <a:avLst/>
          </a:prstGeom>
        </p:spPr>
      </p:pic>
      <p:pic>
        <p:nvPicPr>
          <p:cNvPr id="9" name="Picture 8">
            <a:extLst>
              <a:ext uri="{FF2B5EF4-FFF2-40B4-BE49-F238E27FC236}">
                <a16:creationId xmlns:a16="http://schemas.microsoft.com/office/drawing/2014/main" id="{B1AF6754-4322-4848-BCE2-AFBBC821EF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 y="0"/>
            <a:ext cx="9144000" cy="6858000"/>
          </a:xfrm>
          <a:prstGeom prst="rect">
            <a:avLst/>
          </a:prstGeom>
        </p:spPr>
      </p:pic>
      <p:pic>
        <p:nvPicPr>
          <p:cNvPr id="10" name="Picture 9">
            <a:extLst>
              <a:ext uri="{FF2B5EF4-FFF2-40B4-BE49-F238E27FC236}">
                <a16:creationId xmlns:a16="http://schemas.microsoft.com/office/drawing/2014/main" id="{664DEC37-42E6-4BCF-98EC-3F86D2DD0F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954" y="0"/>
            <a:ext cx="9144000" cy="6858000"/>
          </a:xfrm>
          <a:prstGeom prst="rect">
            <a:avLst/>
          </a:prstGeom>
        </p:spPr>
      </p:pic>
      <p:pic>
        <p:nvPicPr>
          <p:cNvPr id="11" name="Picture 10">
            <a:extLst>
              <a:ext uri="{FF2B5EF4-FFF2-40B4-BE49-F238E27FC236}">
                <a16:creationId xmlns:a16="http://schemas.microsoft.com/office/drawing/2014/main" id="{604ACBBF-AC54-4499-A009-202F4D8DEB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118607"/>
            <a:ext cx="10295355" cy="7715161"/>
          </a:xfrm>
          <a:prstGeom prst="rect">
            <a:avLst/>
          </a:prstGeom>
        </p:spPr>
      </p:pic>
      <p:pic>
        <p:nvPicPr>
          <p:cNvPr id="12" name="Picture 11">
            <a:extLst>
              <a:ext uri="{FF2B5EF4-FFF2-40B4-BE49-F238E27FC236}">
                <a16:creationId xmlns:a16="http://schemas.microsoft.com/office/drawing/2014/main" id="{4E3FBB3D-DF6F-49D8-8935-CA5D8A6C016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11B59FAF-BCB0-44B7-B41D-4C512617793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4381" y="0"/>
            <a:ext cx="10280237" cy="6858000"/>
          </a:xfrm>
          <a:prstGeom prst="rect">
            <a:avLst/>
          </a:prstGeom>
        </p:spPr>
      </p:pic>
    </p:spTree>
    <p:extLst>
      <p:ext uri="{BB962C8B-B14F-4D97-AF65-F5344CB8AC3E}">
        <p14:creationId xmlns:p14="http://schemas.microsoft.com/office/powerpoint/2010/main" val="24066171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868669C-66EE-4AF7-B601-1408A10ED347}"/>
              </a:ext>
            </a:extLst>
          </p:cNvPr>
          <p:cNvSpPr txBox="1">
            <a:spLocks/>
          </p:cNvSpPr>
          <p:nvPr/>
        </p:nvSpPr>
        <p:spPr>
          <a:xfrm>
            <a:off x="3636113" y="3410088"/>
            <a:ext cx="5156499" cy="7354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everyone practicing</a:t>
            </a:r>
          </a:p>
        </p:txBody>
      </p:sp>
      <p:sp>
        <p:nvSpPr>
          <p:cNvPr id="4" name="Title 1">
            <a:extLst>
              <a:ext uri="{FF2B5EF4-FFF2-40B4-BE49-F238E27FC236}">
                <a16:creationId xmlns:a16="http://schemas.microsoft.com/office/drawing/2014/main" id="{183CD95C-46F5-4B5C-999C-A6315DC4BB04}"/>
              </a:ext>
            </a:extLst>
          </p:cNvPr>
          <p:cNvSpPr txBox="1">
            <a:spLocks/>
          </p:cNvSpPr>
          <p:nvPr/>
        </p:nvSpPr>
        <p:spPr>
          <a:xfrm>
            <a:off x="552254" y="4081824"/>
            <a:ext cx="2818504" cy="7354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evil hates</a:t>
            </a:r>
          </a:p>
        </p:txBody>
      </p:sp>
      <p:sp>
        <p:nvSpPr>
          <p:cNvPr id="3074" name="Rectangle 2"/>
          <p:cNvSpPr>
            <a:spLocks noGrp="1" noChangeArrowheads="1"/>
          </p:cNvSpPr>
          <p:nvPr>
            <p:ph type="title"/>
          </p:nvPr>
        </p:nvSpPr>
        <p:spPr>
          <a:xfrm>
            <a:off x="304800" y="594519"/>
            <a:ext cx="8534400" cy="5668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"And this is the condemnation, that the light has come into the world, and men loved darkness rather than light, because their deeds were evil. For everyone practicing evil hates the light and does not come to the light, lest his deeds should be exposed." </a:t>
            </a:r>
            <a:r>
              <a:rPr lang="en-US" altLang="en-US" sz="32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John 3:19-20 </a:t>
            </a:r>
            <a:endPar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859859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par>
                                <p:cTn id="16" presetID="22" presetClass="entr" presetSubtype="8"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8" presetClass="emph" presetSubtype="0" fill="hold" grpId="1" nodeType="withEffect">
                                  <p:stCondLst>
                                    <p:cond delay="400"/>
                                  </p:stCondLst>
                                  <p:childTnLst>
                                    <p:set>
                                      <p:cBhvr override="childStyle">
                                        <p:cTn id="20"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07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273C14-B1DF-470C-949E-823F666CED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88122"/>
            <a:ext cx="3915508" cy="2567353"/>
          </a:xfrm>
          <a:prstGeom prst="rect">
            <a:avLst/>
          </a:prstGeom>
        </p:spPr>
      </p:pic>
      <p:pic>
        <p:nvPicPr>
          <p:cNvPr id="3" name="Picture 2">
            <a:extLst>
              <a:ext uri="{FF2B5EF4-FFF2-40B4-BE49-F238E27FC236}">
                <a16:creationId xmlns:a16="http://schemas.microsoft.com/office/drawing/2014/main" id="{A6099047-99B5-4AEC-AC0F-D177D08B92EE}"/>
              </a:ext>
            </a:extLst>
          </p:cNvPr>
          <p:cNvPicPr>
            <a:picLocks noChangeAspect="1"/>
          </p:cNvPicPr>
          <p:nvPr/>
        </p:nvPicPr>
        <p:blipFill rotWithShape="1">
          <a:blip r:embed="rId3" cstate="print">
            <a:clrChange>
              <a:clrFrom>
                <a:srgbClr val="C6C6C6"/>
              </a:clrFrom>
              <a:clrTo>
                <a:srgbClr val="C6C6C6">
                  <a:alpha val="0"/>
                </a:srgbClr>
              </a:clrTo>
            </a:clrChange>
            <a:extLst>
              <a:ext uri="{28A0092B-C50C-407E-A947-70E740481C1C}">
                <a14:useLocalDpi xmlns:a14="http://schemas.microsoft.com/office/drawing/2010/main" val="0"/>
              </a:ext>
            </a:extLst>
          </a:blip>
          <a:srcRect l="3846" t="3316" r="3096"/>
          <a:stretch/>
        </p:blipFill>
        <p:spPr>
          <a:xfrm>
            <a:off x="386861" y="3019499"/>
            <a:ext cx="1008184" cy="1060245"/>
          </a:xfrm>
          <a:prstGeom prst="rect">
            <a:avLst/>
          </a:prstGeom>
        </p:spPr>
      </p:pic>
      <p:pic>
        <p:nvPicPr>
          <p:cNvPr id="4" name="Picture 3">
            <a:extLst>
              <a:ext uri="{FF2B5EF4-FFF2-40B4-BE49-F238E27FC236}">
                <a16:creationId xmlns:a16="http://schemas.microsoft.com/office/drawing/2014/main" id="{0C822465-A340-4EC7-AC4F-C1E486929A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0831" y="0"/>
            <a:ext cx="1992923" cy="1699846"/>
          </a:xfrm>
          <a:prstGeom prst="rect">
            <a:avLst/>
          </a:prstGeom>
        </p:spPr>
      </p:pic>
      <p:pic>
        <p:nvPicPr>
          <p:cNvPr id="5" name="Picture 4">
            <a:extLst>
              <a:ext uri="{FF2B5EF4-FFF2-40B4-BE49-F238E27FC236}">
                <a16:creationId xmlns:a16="http://schemas.microsoft.com/office/drawing/2014/main" id="{6C75E0B2-F97A-4848-8C1A-F6C1411141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1743" y="0"/>
            <a:ext cx="968587" cy="1289538"/>
          </a:xfrm>
          <a:prstGeom prst="rect">
            <a:avLst/>
          </a:prstGeom>
        </p:spPr>
      </p:pic>
      <p:pic>
        <p:nvPicPr>
          <p:cNvPr id="6" name="Picture 5">
            <a:extLst>
              <a:ext uri="{FF2B5EF4-FFF2-40B4-BE49-F238E27FC236}">
                <a16:creationId xmlns:a16="http://schemas.microsoft.com/office/drawing/2014/main" id="{C8576CE8-7F81-436E-89D6-99B680C368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5509" y="1275120"/>
            <a:ext cx="1289538" cy="1695140"/>
          </a:xfrm>
          <a:prstGeom prst="rect">
            <a:avLst/>
          </a:prstGeom>
        </p:spPr>
      </p:pic>
      <p:pic>
        <p:nvPicPr>
          <p:cNvPr id="7" name="Picture 6">
            <a:extLst>
              <a:ext uri="{FF2B5EF4-FFF2-40B4-BE49-F238E27FC236}">
                <a16:creationId xmlns:a16="http://schemas.microsoft.com/office/drawing/2014/main" id="{67A5CD64-2A47-42D7-809C-DB80C4F355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250831" cy="1688123"/>
          </a:xfrm>
          <a:prstGeom prst="rect">
            <a:avLst/>
          </a:prstGeom>
        </p:spPr>
      </p:pic>
      <p:pic>
        <p:nvPicPr>
          <p:cNvPr id="8" name="Picture 7">
            <a:extLst>
              <a:ext uri="{FF2B5EF4-FFF2-40B4-BE49-F238E27FC236}">
                <a16:creationId xmlns:a16="http://schemas.microsoft.com/office/drawing/2014/main" id="{66BEAAC0-25CD-4791-8074-98E196C105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3662" y="2954215"/>
            <a:ext cx="2598615" cy="1948961"/>
          </a:xfrm>
          <a:prstGeom prst="rect">
            <a:avLst/>
          </a:prstGeom>
        </p:spPr>
      </p:pic>
      <p:pic>
        <p:nvPicPr>
          <p:cNvPr id="9" name="Picture 8">
            <a:extLst>
              <a:ext uri="{FF2B5EF4-FFF2-40B4-BE49-F238E27FC236}">
                <a16:creationId xmlns:a16="http://schemas.microsoft.com/office/drawing/2014/main" id="{91803A61-1429-4D3F-BD25-2474D151C6B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2062" y="4876800"/>
            <a:ext cx="2641600" cy="1981200"/>
          </a:xfrm>
          <a:prstGeom prst="rect">
            <a:avLst/>
          </a:prstGeom>
        </p:spPr>
      </p:pic>
      <p:pic>
        <p:nvPicPr>
          <p:cNvPr id="10" name="Picture 9">
            <a:extLst>
              <a:ext uri="{FF2B5EF4-FFF2-40B4-BE49-F238E27FC236}">
                <a16:creationId xmlns:a16="http://schemas.microsoft.com/office/drawing/2014/main" id="{D1E5840B-F360-404F-B7DA-8471D2C175E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8031" y="4888523"/>
            <a:ext cx="2625969" cy="1969477"/>
          </a:xfrm>
          <a:prstGeom prst="rect">
            <a:avLst/>
          </a:prstGeom>
        </p:spPr>
      </p:pic>
      <p:pic>
        <p:nvPicPr>
          <p:cNvPr id="11" name="Picture 10">
            <a:extLst>
              <a:ext uri="{FF2B5EF4-FFF2-40B4-BE49-F238E27FC236}">
                <a16:creationId xmlns:a16="http://schemas.microsoft.com/office/drawing/2014/main" id="{BEA8EB27-205E-4254-B2E8-A271FACECD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06311" y="2954215"/>
            <a:ext cx="2611719" cy="1957176"/>
          </a:xfrm>
          <a:prstGeom prst="rect">
            <a:avLst/>
          </a:prstGeom>
        </p:spPr>
      </p:pic>
      <p:pic>
        <p:nvPicPr>
          <p:cNvPr id="12" name="Picture 11">
            <a:extLst>
              <a:ext uri="{FF2B5EF4-FFF2-40B4-BE49-F238E27FC236}">
                <a16:creationId xmlns:a16="http://schemas.microsoft.com/office/drawing/2014/main" id="{6C813323-653D-47A9-96A8-86974C6B28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5047" y="0"/>
            <a:ext cx="3938954" cy="2954216"/>
          </a:xfrm>
          <a:prstGeom prst="rect">
            <a:avLst/>
          </a:prstGeom>
        </p:spPr>
      </p:pic>
      <p:pic>
        <p:nvPicPr>
          <p:cNvPr id="13" name="Picture 12">
            <a:extLst>
              <a:ext uri="{FF2B5EF4-FFF2-40B4-BE49-F238E27FC236}">
                <a16:creationId xmlns:a16="http://schemas.microsoft.com/office/drawing/2014/main" id="{023567A2-B0E5-47F5-8FF8-F633B52091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243754"/>
            <a:ext cx="3918792" cy="2614246"/>
          </a:xfrm>
          <a:prstGeom prst="rect">
            <a:avLst/>
          </a:prstGeom>
        </p:spPr>
      </p:pic>
    </p:spTree>
    <p:extLst>
      <p:ext uri="{BB962C8B-B14F-4D97-AF65-F5344CB8AC3E}">
        <p14:creationId xmlns:p14="http://schemas.microsoft.com/office/powerpoint/2010/main" val="2153833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0" y="152400"/>
            <a:ext cx="89916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great battle is freedom from slavery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Hating knowledge and despising God brings defeat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One must pray to distinguish between right &amp; wrong</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Bible holds timeless wisdom, reality, &amp; hope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Societies heath is dependent upon adherence to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Trust in God is the only sane way to peace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Truths of the past delivers wisdom in the present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Greatness is found in the gauge of good character</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light of God’s truth is found in His word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Passion to pursue the will of God strengthens people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Values like grasping water can shift as sand blows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Impulsive greed steals the birthright of our children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cost of war enslaves the whole world</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577376">
            <a:off x="752707" y="1025006"/>
            <a:ext cx="7447713" cy="469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The canvas of life is </a:t>
            </a:r>
            <a:r>
              <a:rPr lang="en-US" sz="7200" b="1" spc="50" dirty="0" err="1">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spewn</a:t>
            </a:r>
            <a:r>
              <a:rPr lang="en-US" sz="72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 with challenges to return to Him</a:t>
            </a:r>
          </a:p>
        </p:txBody>
      </p:sp>
    </p:spTree>
    <p:extLst>
      <p:ext uri="{BB962C8B-B14F-4D97-AF65-F5344CB8AC3E}">
        <p14:creationId xmlns:p14="http://schemas.microsoft.com/office/powerpoint/2010/main" val="129466669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1.38889E-6 3.7037E-6 L 0.13212 0.43009 " pathEditMode="relative" rAng="0" ptsTypes="AA">
                                      <p:cBhvr>
                                        <p:cTn id="189" dur="1750" fill="hold"/>
                                        <p:tgtEl>
                                          <p:spTgt spid="4">
                                            <p:txEl>
                                              <p:pRg st="0" end="0"/>
                                            </p:txEl>
                                          </p:spTgt>
                                        </p:tgtEl>
                                        <p:attrNameLst>
                                          <p:attrName>ppt_x</p:attrName>
                                          <p:attrName>ppt_y</p:attrName>
                                        </p:attrNameLst>
                                      </p:cBhvr>
                                      <p:rCtr x="6597" y="21505"/>
                                    </p:animMotion>
                                  </p:childTnLst>
                                </p:cTn>
                              </p:par>
                              <p:par>
                                <p:cTn id="190" presetID="0" presetClass="path" presetSubtype="0" accel="50000" decel="50000" fill="hold" nodeType="withEffect">
                                  <p:stCondLst>
                                    <p:cond delay="0"/>
                                  </p:stCondLst>
                                  <p:childTnLst>
                                    <p:animMotion origin="layout" path="M -4.44444E-6 -2.96296E-6 L 0.04098 0.36343 " pathEditMode="relative" rAng="0" ptsTypes="AA">
                                      <p:cBhvr>
                                        <p:cTn id="191" dur="1750" fill="hold"/>
                                        <p:tgtEl>
                                          <p:spTgt spid="4">
                                            <p:txEl>
                                              <p:pRg st="1" end="1"/>
                                            </p:txEl>
                                          </p:spTgt>
                                        </p:tgtEl>
                                        <p:attrNameLst>
                                          <p:attrName>ppt_x</p:attrName>
                                          <p:attrName>ppt_y</p:attrName>
                                        </p:attrNameLst>
                                      </p:cBhvr>
                                      <p:rCtr x="2049" y="18171"/>
                                    </p:animMotion>
                                  </p:childTnLst>
                                </p:cTn>
                              </p:par>
                              <p:par>
                                <p:cTn id="192" presetID="0" presetClass="path" presetSubtype="0" accel="50000" decel="50000" fill="hold" nodeType="withEffect">
                                  <p:stCondLst>
                                    <p:cond delay="0"/>
                                  </p:stCondLst>
                                  <p:childTnLst>
                                    <p:animMotion origin="layout" path="M 5.55556E-7 0.00023 L 0.02535 0.29005 " pathEditMode="relative" rAng="0" ptsTypes="AA">
                                      <p:cBhvr>
                                        <p:cTn id="193" dur="1750" fill="hold"/>
                                        <p:tgtEl>
                                          <p:spTgt spid="4">
                                            <p:txEl>
                                              <p:pRg st="2" end="2"/>
                                            </p:txEl>
                                          </p:spTgt>
                                        </p:tgtEl>
                                        <p:attrNameLst>
                                          <p:attrName>ppt_x</p:attrName>
                                          <p:attrName>ppt_y</p:attrName>
                                        </p:attrNameLst>
                                      </p:cBhvr>
                                      <p:rCtr x="1267" y="14491"/>
                                    </p:animMotion>
                                  </p:childTnLst>
                                </p:cTn>
                              </p:par>
                              <p:par>
                                <p:cTn id="194" presetID="0" presetClass="path" presetSubtype="0" accel="50000" decel="50000" fill="hold" nodeType="withEffect">
                                  <p:stCondLst>
                                    <p:cond delay="0"/>
                                  </p:stCondLst>
                                  <p:childTnLst>
                                    <p:animMotion origin="layout" path="M 1.11111E-6 0.00023 L 0.05903 0.21667 " pathEditMode="relative" rAng="0" ptsTypes="AA">
                                      <p:cBhvr>
                                        <p:cTn id="195" dur="1750" fill="hold"/>
                                        <p:tgtEl>
                                          <p:spTgt spid="4">
                                            <p:txEl>
                                              <p:pRg st="3" end="3"/>
                                            </p:txEl>
                                          </p:spTgt>
                                        </p:tgtEl>
                                        <p:attrNameLst>
                                          <p:attrName>ppt_x</p:attrName>
                                          <p:attrName>ppt_y</p:attrName>
                                        </p:attrNameLst>
                                      </p:cBhvr>
                                      <p:rCtr x="2951" y="10810"/>
                                    </p:animMotion>
                                  </p:childTnLst>
                                </p:cTn>
                              </p:par>
                              <p:par>
                                <p:cTn id="196" presetID="0" presetClass="path" presetSubtype="0" accel="50000" decel="50000" fill="hold" nodeType="withEffect">
                                  <p:stCondLst>
                                    <p:cond delay="0"/>
                                  </p:stCondLst>
                                  <p:childTnLst>
                                    <p:animMotion origin="layout" path="M -2.5E-6 0.00093 L 0.02136 0.14352 " pathEditMode="relative" rAng="0" ptsTypes="AA">
                                      <p:cBhvr>
                                        <p:cTn id="197" dur="1750" fill="hold"/>
                                        <p:tgtEl>
                                          <p:spTgt spid="4">
                                            <p:txEl>
                                              <p:pRg st="4" end="4"/>
                                            </p:txEl>
                                          </p:spTgt>
                                        </p:tgtEl>
                                        <p:attrNameLst>
                                          <p:attrName>ppt_x</p:attrName>
                                          <p:attrName>ppt_y</p:attrName>
                                        </p:attrNameLst>
                                      </p:cBhvr>
                                      <p:rCtr x="1059" y="7130"/>
                                    </p:animMotion>
                                  </p:childTnLst>
                                </p:cTn>
                              </p:par>
                              <p:par>
                                <p:cTn id="198" presetID="0" presetClass="path" presetSubtype="0" accel="50000" decel="50000" fill="hold" nodeType="withEffect">
                                  <p:stCondLst>
                                    <p:cond delay="0"/>
                                  </p:stCondLst>
                                  <p:childTnLst>
                                    <p:animMotion origin="layout" path="M 0 0.00069 L 0.11667 0.07014 " pathEditMode="relative" rAng="0" ptsTypes="AA">
                                      <p:cBhvr>
                                        <p:cTn id="199" dur="1750" fill="hold"/>
                                        <p:tgtEl>
                                          <p:spTgt spid="4">
                                            <p:txEl>
                                              <p:pRg st="5" end="5"/>
                                            </p:txEl>
                                          </p:spTgt>
                                        </p:tgtEl>
                                        <p:attrNameLst>
                                          <p:attrName>ppt_x</p:attrName>
                                          <p:attrName>ppt_y</p:attrName>
                                        </p:attrNameLst>
                                      </p:cBhvr>
                                      <p:rCtr x="5833" y="3472"/>
                                    </p:animMotion>
                                  </p:childTnLst>
                                </p:cTn>
                              </p:par>
                              <p:par>
                                <p:cTn id="200" presetID="0" presetClass="path" presetSubtype="0" accel="50000" decel="50000" fill="hold" nodeType="withEffect">
                                  <p:stCondLst>
                                    <p:cond delay="0"/>
                                  </p:stCondLst>
                                  <p:childTnLst>
                                    <p:animMotion origin="layout" path="M -3.88889E-6 0.00046 L 0.05591 -0.00324 " pathEditMode="relative" rAng="0" ptsTypes="AA">
                                      <p:cBhvr>
                                        <p:cTn id="201" dur="1750" fill="hold"/>
                                        <p:tgtEl>
                                          <p:spTgt spid="4">
                                            <p:txEl>
                                              <p:pRg st="6" end="6"/>
                                            </p:txEl>
                                          </p:spTgt>
                                        </p:tgtEl>
                                        <p:attrNameLst>
                                          <p:attrName>ppt_x</p:attrName>
                                          <p:attrName>ppt_y</p:attrName>
                                        </p:attrNameLst>
                                      </p:cBhvr>
                                      <p:rCtr x="2795" y="-185"/>
                                    </p:animMotion>
                                  </p:childTnLst>
                                </p:cTn>
                              </p:par>
                              <p:par>
                                <p:cTn id="202" presetID="0" presetClass="path" presetSubtype="0" accel="50000" decel="50000" fill="hold" nodeType="withEffect">
                                  <p:stCondLst>
                                    <p:cond delay="0"/>
                                  </p:stCondLst>
                                  <p:childTnLst>
                                    <p:animMotion origin="layout" path="M -4.16667E-6 0.00046 L 0.05157 -0.07662 " pathEditMode="relative" rAng="0" ptsTypes="AA">
                                      <p:cBhvr>
                                        <p:cTn id="203" dur="1750" fill="hold"/>
                                        <p:tgtEl>
                                          <p:spTgt spid="4">
                                            <p:txEl>
                                              <p:pRg st="7" end="7"/>
                                            </p:txEl>
                                          </p:spTgt>
                                        </p:tgtEl>
                                        <p:attrNameLst>
                                          <p:attrName>ppt_x</p:attrName>
                                          <p:attrName>ppt_y</p:attrName>
                                        </p:attrNameLst>
                                      </p:cBhvr>
                                      <p:rCtr x="2569" y="-3866"/>
                                    </p:animMotion>
                                  </p:childTnLst>
                                </p:cTn>
                              </p:par>
                              <p:par>
                                <p:cTn id="204" presetID="0" presetClass="path" presetSubtype="0" accel="50000" decel="50000" fill="hold" nodeType="withEffect">
                                  <p:stCondLst>
                                    <p:cond delay="0"/>
                                  </p:stCondLst>
                                  <p:childTnLst>
                                    <p:animMotion origin="layout" path="M -4.44444E-6 0.00092 L 0.10348 -0.15 " pathEditMode="relative" rAng="0" ptsTypes="AA">
                                      <p:cBhvr>
                                        <p:cTn id="205" dur="1750" fill="hold"/>
                                        <p:tgtEl>
                                          <p:spTgt spid="4">
                                            <p:txEl>
                                              <p:pRg st="8" end="8"/>
                                            </p:txEl>
                                          </p:spTgt>
                                        </p:tgtEl>
                                        <p:attrNameLst>
                                          <p:attrName>ppt_x</p:attrName>
                                          <p:attrName>ppt_y</p:attrName>
                                        </p:attrNameLst>
                                      </p:cBhvr>
                                      <p:rCtr x="5174" y="-7546"/>
                                    </p:animMotion>
                                  </p:childTnLst>
                                </p:cTn>
                              </p:par>
                              <p:par>
                                <p:cTn id="206" presetID="0" presetClass="path" presetSubtype="0" accel="50000" decel="50000" fill="hold" nodeType="withEffect">
                                  <p:stCondLst>
                                    <p:cond delay="0"/>
                                  </p:stCondLst>
                                  <p:childTnLst>
                                    <p:animMotion origin="layout" path="M -3.61111E-6 0.00046 L 0.02275 -0.22315 " pathEditMode="relative" rAng="0" ptsTypes="AA">
                                      <p:cBhvr>
                                        <p:cTn id="207" dur="1750" fill="hold"/>
                                        <p:tgtEl>
                                          <p:spTgt spid="4">
                                            <p:txEl>
                                              <p:pRg st="9" end="9"/>
                                            </p:txEl>
                                          </p:spTgt>
                                        </p:tgtEl>
                                        <p:attrNameLst>
                                          <p:attrName>ppt_x</p:attrName>
                                          <p:attrName>ppt_y</p:attrName>
                                        </p:attrNameLst>
                                      </p:cBhvr>
                                      <p:rCtr x="1128" y="-11181"/>
                                    </p:animMotion>
                                  </p:childTnLst>
                                </p:cTn>
                              </p:par>
                              <p:par>
                                <p:cTn id="208" presetID="0" presetClass="path" presetSubtype="0" accel="50000" decel="50000" fill="hold" nodeType="withEffect">
                                  <p:stCondLst>
                                    <p:cond delay="0"/>
                                  </p:stCondLst>
                                  <p:childTnLst>
                                    <p:animMotion origin="layout" path="M -3.33333E-6 0.00046 L 0.05209 -0.29653 " pathEditMode="relative" rAng="0" ptsTypes="AA">
                                      <p:cBhvr>
                                        <p:cTn id="209" dur="1750" fill="hold"/>
                                        <p:tgtEl>
                                          <p:spTgt spid="4">
                                            <p:txEl>
                                              <p:pRg st="10" end="10"/>
                                            </p:txEl>
                                          </p:spTgt>
                                        </p:tgtEl>
                                        <p:attrNameLst>
                                          <p:attrName>ppt_x</p:attrName>
                                          <p:attrName>ppt_y</p:attrName>
                                        </p:attrNameLst>
                                      </p:cBhvr>
                                      <p:rCtr x="2604" y="-14861"/>
                                    </p:animMotion>
                                  </p:childTnLst>
                                </p:cTn>
                              </p:par>
                              <p:par>
                                <p:cTn id="210" presetID="0" presetClass="path" presetSubtype="0" accel="50000" decel="50000" fill="hold" nodeType="withEffect">
                                  <p:stCondLst>
                                    <p:cond delay="0"/>
                                  </p:stCondLst>
                                  <p:childTnLst>
                                    <p:animMotion origin="layout" path="M 4.72222E-6 0.00069 L 0.0342 -0.36991 " pathEditMode="relative" rAng="0" ptsTypes="AA">
                                      <p:cBhvr>
                                        <p:cTn id="211" dur="1750" fill="hold"/>
                                        <p:tgtEl>
                                          <p:spTgt spid="4">
                                            <p:txEl>
                                              <p:pRg st="11" end="11"/>
                                            </p:txEl>
                                          </p:spTgt>
                                        </p:tgtEl>
                                        <p:attrNameLst>
                                          <p:attrName>ppt_x</p:attrName>
                                          <p:attrName>ppt_y</p:attrName>
                                        </p:attrNameLst>
                                      </p:cBhvr>
                                      <p:rCtr x="1701" y="-18542"/>
                                    </p:animMotion>
                                  </p:childTnLst>
                                </p:cTn>
                              </p:par>
                              <p:par>
                                <p:cTn id="212" presetID="0" presetClass="path" presetSubtype="0" accel="50000" decel="50000" fill="hold" nodeType="withEffect">
                                  <p:stCondLst>
                                    <p:cond delay="0"/>
                                  </p:stCondLst>
                                  <p:childTnLst>
                                    <p:animMotion origin="layout" path="M -2.5E-6 0.00069 L 0.12136 -0.44329 " pathEditMode="relative" rAng="0" ptsTypes="AA">
                                      <p:cBhvr>
                                        <p:cTn id="213" dur="1750" fill="hold"/>
                                        <p:tgtEl>
                                          <p:spTgt spid="4">
                                            <p:txEl>
                                              <p:pRg st="12" end="12"/>
                                            </p:txEl>
                                          </p:spTgt>
                                        </p:tgtEl>
                                        <p:attrNameLst>
                                          <p:attrName>ppt_x</p:attrName>
                                          <p:attrName>ppt_y</p:attrName>
                                        </p:attrNameLst>
                                      </p:cBhvr>
                                      <p:rCtr x="6059" y="-2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5" grpId="0"/>
      <p:bldP spid="5" grpId="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84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799521-C312-441A-9DB5-1C225EBB6D95}"/>
              </a:ext>
            </a:extLst>
          </p:cNvPr>
          <p:cNvSpPr txBox="1">
            <a:spLocks/>
          </p:cNvSpPr>
          <p:nvPr/>
        </p:nvSpPr>
        <p:spPr>
          <a:xfrm>
            <a:off x="3963152" y="2965282"/>
            <a:ext cx="13716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Fake</a:t>
            </a:r>
          </a:p>
        </p:txBody>
      </p:sp>
      <p:sp>
        <p:nvSpPr>
          <p:cNvPr id="4" name="Title 1">
            <a:extLst>
              <a:ext uri="{FF2B5EF4-FFF2-40B4-BE49-F238E27FC236}">
                <a16:creationId xmlns:a16="http://schemas.microsoft.com/office/drawing/2014/main" id="{D81AF189-CA10-422F-AB42-D957F43CFCF4}"/>
              </a:ext>
            </a:extLst>
          </p:cNvPr>
          <p:cNvSpPr txBox="1">
            <a:spLocks/>
          </p:cNvSpPr>
          <p:nvPr/>
        </p:nvSpPr>
        <p:spPr>
          <a:xfrm>
            <a:off x="2043739" y="5650831"/>
            <a:ext cx="466023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to be discovered</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“This is a long tough road we have to travel. The men that can do things are going to be sought out just as surely as the sun rises in the morning. Fake reputations, habits of glib and clever speech, and glittering surface performance are going                     to be discovered.”</a:t>
            </a:r>
            <a:endPar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30359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par>
                                <p:cTn id="16" presetID="22" presetClass="entr" presetSubtype="8"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8" presetClass="emph" presetSubtype="0" fill="hold" grpId="1" nodeType="withEffect">
                                  <p:stCondLst>
                                    <p:cond delay="400"/>
                                  </p:stCondLst>
                                  <p:childTnLst>
                                    <p:set>
                                      <p:cBhvr override="childStyle">
                                        <p:cTn id="20"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07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BDEF72-11CA-4F74-868F-29A1A4199F06}"/>
              </a:ext>
            </a:extLst>
          </p:cNvPr>
          <p:cNvSpPr txBox="1">
            <a:spLocks/>
          </p:cNvSpPr>
          <p:nvPr/>
        </p:nvSpPr>
        <p:spPr>
          <a:xfrm>
            <a:off x="1219995" y="2071686"/>
            <a:ext cx="72009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arrogant and unreasoning minds</a:t>
            </a:r>
          </a:p>
        </p:txBody>
      </p:sp>
      <p:sp>
        <p:nvSpPr>
          <p:cNvPr id="4" name="Title 1">
            <a:extLst>
              <a:ext uri="{FF2B5EF4-FFF2-40B4-BE49-F238E27FC236}">
                <a16:creationId xmlns:a16="http://schemas.microsoft.com/office/drawing/2014/main" id="{B31F0E1C-760B-4593-942C-B07FA3013EC3}"/>
              </a:ext>
            </a:extLst>
          </p:cNvPr>
          <p:cNvSpPr txBox="1">
            <a:spLocks/>
          </p:cNvSpPr>
          <p:nvPr/>
        </p:nvSpPr>
        <p:spPr>
          <a:xfrm>
            <a:off x="6985795" y="5106191"/>
            <a:ext cx="1447800" cy="807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hate</a:t>
            </a:r>
          </a:p>
        </p:txBody>
      </p:sp>
      <p:sp>
        <p:nvSpPr>
          <p:cNvPr id="5" name="Title 1">
            <a:extLst>
              <a:ext uri="{FF2B5EF4-FFF2-40B4-BE49-F238E27FC236}">
                <a16:creationId xmlns:a16="http://schemas.microsoft.com/office/drawing/2014/main" id="{6C93F982-F2BD-4D06-9940-534919A5E174}"/>
              </a:ext>
            </a:extLst>
          </p:cNvPr>
          <p:cNvSpPr txBox="1">
            <a:spLocks/>
          </p:cNvSpPr>
          <p:nvPr/>
        </p:nvSpPr>
        <p:spPr>
          <a:xfrm>
            <a:off x="889000" y="5707062"/>
            <a:ext cx="2705100" cy="794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knowledge</a:t>
            </a:r>
          </a:p>
        </p:txBody>
      </p:sp>
      <p:sp>
        <p:nvSpPr>
          <p:cNvPr id="6" name="Title 1">
            <a:extLst>
              <a:ext uri="{FF2B5EF4-FFF2-40B4-BE49-F238E27FC236}">
                <a16:creationId xmlns:a16="http://schemas.microsoft.com/office/drawing/2014/main" id="{3857E546-7ED6-4D7D-922A-76024C6C4CF0}"/>
              </a:ext>
            </a:extLst>
          </p:cNvPr>
          <p:cNvSpPr txBox="1">
            <a:spLocks/>
          </p:cNvSpPr>
          <p:nvPr/>
        </p:nvSpPr>
        <p:spPr>
          <a:xfrm>
            <a:off x="4135438" y="5745162"/>
            <a:ext cx="3873500" cy="7187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ignore their God</a:t>
            </a:r>
          </a:p>
        </p:txBody>
      </p:sp>
      <p:sp>
        <p:nvSpPr>
          <p:cNvPr id="3074" name="Rectangle 2"/>
          <p:cNvSpPr>
            <a:spLocks noGrp="1" noChangeArrowheads="1"/>
          </p:cNvSpPr>
          <p:nvPr>
            <p:ph type="title"/>
          </p:nvPr>
        </p:nvSpPr>
        <p:spPr>
          <a:xfrm>
            <a:off x="457199" y="274638"/>
            <a:ext cx="8298873" cy="6278562"/>
          </a:xfrm>
        </p:spPr>
        <p:txBody>
          <a:bodyPr>
            <a:scene3d>
              <a:camera prst="orthographicFront"/>
              <a:lightRig rig="flat" dir="t"/>
            </a:scene3d>
            <a:sp3d extrusionH="57150" prstMaterial="plastic">
              <a:bevelT w="38100" h="38100"/>
            </a:sp3d>
          </a:bodyPr>
          <a:lstStyle/>
          <a:p>
            <a:pPr eaLnBrk="1" hangingPunct="1"/>
            <a:r>
              <a:rPr lang="en-US" altLang="en-US" sz="39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hope of the world is that wisdom can arrest conflict between brothers.    I believe that war is the deadly harvest of arrogant and unreasoning minds. And I find grounds for this belief in   the wisdom literature of Proverbs.              It says in effect this: Panic strikes         like a storm and calamity comes           like a whirlwind to those who hate knowledge and ignore their God.”</a:t>
            </a:r>
          </a:p>
        </p:txBody>
      </p:sp>
    </p:spTree>
    <p:extLst>
      <p:ext uri="{BB962C8B-B14F-4D97-AF65-F5344CB8AC3E}">
        <p14:creationId xmlns:p14="http://schemas.microsoft.com/office/powerpoint/2010/main" val="2938322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par>
                                <p:cTn id="22" presetID="22" presetClass="entr" presetSubtype="8" fill="hold" grpId="0" nodeType="withEffect">
                                  <p:stCondLst>
                                    <p:cond delay="40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18" presetClass="emph" presetSubtype="0" fill="hold" grpId="1" nodeType="withEffect">
                                  <p:stCondLst>
                                    <p:cond delay="400"/>
                                  </p:stCondLst>
                                  <p:childTnLst>
                                    <p:set>
                                      <p:cBhvr override="childStyle">
                                        <p:cTn id="26" dur="500" fill="hold"/>
                                        <p:tgtEl>
                                          <p:spTgt spid="5"/>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18" presetClass="emph" presetSubtype="0" fill="hold" grpId="1" nodeType="withEffect">
                                  <p:stCondLst>
                                    <p:cond delay="750"/>
                                  </p:stCondLst>
                                  <p:childTnLst>
                                    <p:set>
                                      <p:cBhvr override="childStyle">
                                        <p:cTn id="33" dur="500" fill="hold"/>
                                        <p:tgtEl>
                                          <p:spTgt spid="6"/>
                                        </p:tgtEl>
                                        <p:attrNameLst>
                                          <p:attrName>style.textDecorationUnderline</p:attrName>
                                        </p:attrNameLst>
                                      </p:cBhvr>
                                      <p:to>
                                        <p:strVal val="true"/>
                                      </p:to>
                                    </p:set>
                                  </p:childTnLst>
                                </p:cTn>
                              </p:par>
                              <p:par>
                                <p:cTn id="34" presetID="22" presetClass="exit" presetSubtype="8" fill="hold" grpId="2" nodeType="withEffect">
                                  <p:stCondLst>
                                    <p:cond delay="0"/>
                                  </p:stCondLst>
                                  <p:childTnLst>
                                    <p:animEffect transition="out" filter="wipe(left)">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22" presetClass="exit" presetSubtype="8" fill="hold" grpId="2" nodeType="withEffect">
                                  <p:stCondLst>
                                    <p:cond delay="250"/>
                                  </p:stCondLst>
                                  <p:childTnLst>
                                    <p:animEffect transition="out" filter="wipe(left)">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22" presetClass="exit" presetSubtype="8" fill="hold" grpId="2" nodeType="withEffect">
                                  <p:stCondLst>
                                    <p:cond delay="500"/>
                                  </p:stCondLst>
                                  <p:childTnLst>
                                    <p:animEffect transition="out" filter="wipe(left)">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5" grpId="0"/>
      <p:bldP spid="5" grpId="1"/>
      <p:bldP spid="5" grpId="2"/>
      <p:bldP spid="6" grpId="0"/>
      <p:bldP spid="6" grpId="1"/>
      <p:bldP spid="307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4867</TotalTime>
  <Words>2918</Words>
  <Application>Microsoft Office PowerPoint</Application>
  <PresentationFormat>On-screen Show (4:3)</PresentationFormat>
  <Paragraphs>266</Paragraphs>
  <Slides>73</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Franklin Gothic Demi</vt:lpstr>
      <vt:lpstr>Snap ITC</vt:lpstr>
      <vt:lpstr>Default Design</vt:lpstr>
      <vt:lpstr>PowerPoint Presentation</vt:lpstr>
      <vt:lpstr>PowerPoint Presentation</vt:lpstr>
      <vt:lpstr>PowerPoint Presentation</vt:lpstr>
      <vt:lpstr>“Forces of good and evil are massed and armed and opposed as rarely before in history. Freedom is pitted against slavery; lightness against the dark ... In  the final choice, a soldier's pack   is not so heavy a burden as             a prisoner's chains.”</vt:lpstr>
      <vt:lpstr>“We face a hostile ideology global in scope, atheistic in character, ruthless in purpose and     insidious in method.”</vt:lpstr>
      <vt:lpstr>“How far have we come in man's long pilgrimage from darkness toward light? Are we nearing the light-a day of freedom and of peace for all mankind?                              Or are the shadows of another night closing in upon us?”</vt:lpstr>
      <vt:lpstr>"And this is the condemnation, that the light has come into the world, and men loved darkness rather than light, because their deeds were evil. For everyone practicing evil hates the light and does not come to the light, lest his deeds should be exposed." — John 3:19-20 </vt:lpstr>
      <vt:lpstr>“This is a long tough road we have to travel. The men that can do things are going to be sought out just as surely as the sun rises in the morning. Fake reputations, habits of glib and clever speech, and glittering surface performance are going                     to be discovered.”</vt:lpstr>
      <vt:lpstr>“The hope of the world is that wisdom can arrest conflict between brothers.    I believe that war is the deadly harvest of arrogant and unreasoning minds. And I find grounds for this belief in   the wisdom literature of Proverbs.              It says in effect this: Panic strikes         like a storm and calamity comes           like a whirlwind to those who hate knowledge and ignore their God.”</vt:lpstr>
      <vt:lpstr>“When your terror comes like a storm, And your destruction comes like a whirlwind, When distress and anguish come upon you. Then they will call on me, but I will not answer; They will seek me diligently, but they will        not find me. Because they hated knowledge And did not choose the  fear of the LORD, …” — Proverbs 1:27-29 </vt:lpstr>
      <vt:lpstr>“Before all else, we seek, upon our common labor as a nation,   the blessings of Almighty God.”</vt:lpstr>
      <vt:lpstr>“Give us, we pray, the power to discern clearly right from wrong, and allow all our words and actions to be governed thereby, and by the laws of this land. Especially we pray that our concern shall be for all the   people regardless of station,    race, or calling.”</vt:lpstr>
      <vt:lpstr>Therefore lay aside all filthiness  and overflow of wickedness,       and receive with meekness the implanted word, which is able to save your souls. But be doers of  the word, and not hearers only, deceiving yourselves.. — James 1:21-22</vt:lpstr>
      <vt:lpstr>“We the people, elect leaders not to rule but to serve.”</vt:lpstr>
      <vt:lpstr>“Personal prayer, it seems to me, is one of the simplest necessities of life, as basic to the individual as sunshine, food and water-and at times, of course, more so. By prayer I mean an effort to get in touch with the Infinite. We know that our prayers are imperfect. Of course they are. We are imperfect human beings.         A thousand experiences have convinced me beyond room of doubt that prayer multiplies the strength of the individual and brings  within the scope of his capabilities almost    any conceivable objective.”</vt:lpstr>
      <vt:lpstr>Likewise the Spirit also helps in our weaknesses. For we do not know what we should pray for as we ought, but the Spirit Himself makes intercession for us with groanings which cannot be uttered. — Romans 8:26 </vt:lpstr>
      <vt:lpstr>“Without God there could be no American form of government, nor an American way of life. Recognition of the Supreme Being is the first, the most basic, expression of Americanism. Thus, the founding fathers of America saw it, and thus with God’s help,  it will continue to be.”</vt:lpstr>
      <vt:lpstr>“Our government makes no sense unless it is founded on a deeply held religious belief - and                  I don't care what it is.”</vt:lpstr>
      <vt:lpstr>“If we make ourselves           worthy of America's ideals, if      we do not forget that our nation was founded on the premise that       all men are creatures of God's making, the world will come to know that it is free men who carry forward the true promise of human progress and dignity.”</vt:lpstr>
      <vt:lpstr>"Behold, all souls are Mine; The soul of the father As well as the soul of the son is Mine; The soul who sins shall die." — Ezekiel 18:4 </vt:lpstr>
      <vt:lpstr>“The spirit of man is more important than mere physical strength, and the spiritual fiber of a nation than its wealth. The Bible is endorsed by the ages. Our civilization is built upon its words. In no other book is there such a collection of inspired wisdom, reality, and hope.”</vt:lpstr>
      <vt:lpstr>For bodily exercise profits           a little, but godliness is profitable for all things, having promise of the life  that now is and of that which is to come. — 1st Timothy 4:8 </vt:lpstr>
      <vt:lpstr>“In the highest sense the Bible is to us the unique repository of eternal spiritual truths.”</vt:lpstr>
      <vt:lpstr>“The teaching of their ancient belief is filled with truth for the present day. Its profound sense of justice, nation to nation, man to man, is an essential part of every religious and social order. The health of our society depends upon a deep and abiding respect for the basic commandments of the God of Israel.”</vt:lpstr>
      <vt:lpstr>“We have never stopped sin by passing laws; and in the same way, we are not going to take a great moral ideal and achieve         it merely by law.”</vt:lpstr>
      <vt:lpstr>“What the church should be telling the worker is that the first demand religion makes on him is that he should be a good workman. If he is a carpenter he should be a competent carpenter. Church by all means on Sundays-but what is the use of church if at the very center of life a man defrauds his neighbor and insults God by poor craftsmanship.”</vt:lpstr>
      <vt:lpstr>Bondservants, obey in all things your masters according to the flesh, not with eyeservice, as men-pleasers, but in sincerity of heart, fearing God. And whatever you do, do it heartily, as     to the Lord and not to men, knowing that from the Lord you will receive  the reward of the inheritance; for you serve the Lord Christ. — Colossians 3:22-24 </vt:lpstr>
      <vt:lpstr>For we are His workmanship, created in Christ Jesus for good works, which God prepared beforehand that we should     walk in them. — Ephesians 2:10</vt:lpstr>
      <vt:lpstr>“This is what I found out about religion: It gives you courage to make the decisions you must make in a crisis, and then the confidence to leave the result to a higher Power. Only by trust in God can a man carrying responsibility find repose.”</vt:lpstr>
      <vt:lpstr> Trust in the LORD with all your heart, And lean not on your own understanding; In all your ways acknowledge Him, And He shall direct your paths. Do not be wise in your own eyes; Fear the LORD and depart from evil. — Proverbs 3:5-7</vt:lpstr>
      <vt:lpstr>"Come to Me, all you who labor and are heavy laden, and I will give you rest. Take My yoke upon you and learn from Me, for I am gentle and lowly in heart, and you will find rest for your souls."               — Matthew 11:28-29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are three stages of life: youth, maturity, and 'My,      you're looking good!'”</vt:lpstr>
      <vt:lpstr>“The past sharpens perspective, warns against pitfalls, and helps to point the way.”</vt:lpstr>
      <vt:lpstr>As iron sharpens iron, So a man sharpens the countenance of his friend. — Proverbs 27:17 </vt:lpstr>
      <vt:lpstr>“Freedom has its life in the hearts, the actions, the spirit of men and so it must be daily earned and refreshed - else like a flower cut from its life-giving roots, it will wither and die.”</vt:lpstr>
      <vt:lpstr>For He knows our frame;               He remembers that we are dust. As for man, his days are like grass; As a flower of the field, so he flourishes. For the wind passes over it, and it is gone, And its place remembers it no more.           — Psalms 103:14-16  </vt:lpstr>
      <vt:lpstr>But the mercy of the LORD is     from everlasting to everlasting    On those who fear Him, And His righteousness to children's children, To such as keep His covenant, And to those who remember His commandments    to do them. — Psalms 103:17-18 </vt:lpstr>
      <vt:lpstr>“The qualities of a great man      are vision, integrity, courage, understanding, the power of articulation, and profundity          of character.”</vt:lpstr>
      <vt:lpstr>“Only our individual faith in freedom can keep us free.”</vt:lpstr>
      <vt:lpstr>“May the light of freedom,  coming to all darkened lands, flame brightly - until at last the darkness is no more.”</vt:lpstr>
      <vt:lpstr>"I have come as a light into the world, that whoever believes in Me should not abide in darkness. And if anyone hears My words and does not believe, I do not judge him; for I did not come to judge the world but to save the world. He who rejects Me, and does not receive My words, has that which judges him --     the word that I have spoken will judge him in the last day." — John 12:46-48 </vt:lpstr>
      <vt:lpstr>“But we know that freedom cannot     be served by the devices of the tyrant. As it is an ancient truth that freedom cannot be legislated into existence, so it is no less obvious that freedom cannot be censored into existence. And any who act as if freedoms defenses are to be found in suppression and suspicion and fear confess a doctrine that                      is alien to America.”</vt:lpstr>
      <vt:lpstr>Then Jesus said to those Jews  who believed Him, "If you abide  in My word, you are My disciples indeed. And you shall know the truth, and the truth shall make you free." — John 8:31-32 </vt:lpstr>
      <vt:lpstr>“To have a free, peaceful and prosperous world we must be ever stronger particularly in the spiritual things. ... It is American belief in decency and justice and progress and the value of individual liberty because of the rights conferred on each of us by our Creator that will carry us through. ... There must be something in the heart as well as the head.”</vt:lpstr>
      <vt:lpstr>“We are so proud of our guarantees of freedom in thought and speech and worship, that, unconsciously, we are guilty of one of the greatest errors that ignorance can make - we assume our standard of values is shared by all other humans in the world.”</vt:lpstr>
      <vt:lpstr>“As we peer into society's future, we -- you and I, and our government -- must avoid the impulse to live only for today, plundering for our own ease and convenience the precious resources of tomorrow. We cannot mortgage the material assets of our grandchildren without risking the loss      also of their political and spiritual heritage. We want democracy to survive for all generations to come, not to become the insolvent phantom of tomorrow.”</vt:lpstr>
      <vt:lpstr>“It is not a struggle merely of economic theories, or forms of government or of military power. At issue is the true nature of man. Either man is the creature whom the psalmist described as a little lower than the angels ... or man is a soulless, animated machine to be enslaved, used and consumed by the state for its own glorification. It is, therefore, a struggle which goes to the roots of the human spirit, and its shadow falls across the long sweep of man's destiny.”</vt:lpstr>
      <vt:lpstr>When I consider Your heavens, the work of Your fingers, The moon and the stars, which You have ordained, What is man that You are mindful of him, And the son of man that You visit him? For You have made him a little lower than the angels, And You have crowned him with glory and honor. — Psalms 8:3-5 </vt:lpstr>
      <vt:lpstr>“Every gun that is made, every warship launched, every rocket fired signifies in the final sense, a theft from those who hunger and are not fed, those who are cold and are not clothed. This world in arms is not spending money alone. It is spending the sweat of its laborers, the genius of its scientists, the hopes of its children. This is not a way of life at all in any true sense. Under the clouds of war, it is humanity hanging on a cross of iron.”</vt:lpstr>
      <vt:lpstr>“The cost of one modern heavy bomber is this: a modern brick school in more than 30 cities ... We pay for a single fighter with a half million bushels of wheat. We pay for a single destroyer with new homes that could have housed more than 8,000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410</cp:revision>
  <dcterms:created xsi:type="dcterms:W3CDTF">2014-04-12T23:55:49Z</dcterms:created>
  <dcterms:modified xsi:type="dcterms:W3CDTF">2019-10-07T04:14:00Z</dcterms:modified>
</cp:coreProperties>
</file>