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Lst>
  <p:notesMasterIdLst>
    <p:notesMasterId r:id="rId99"/>
  </p:notesMasterIdLst>
  <p:sldIdLst>
    <p:sldId id="537" r:id="rId14"/>
    <p:sldId id="538" r:id="rId15"/>
    <p:sldId id="539" r:id="rId16"/>
    <p:sldId id="543" r:id="rId17"/>
    <p:sldId id="612" r:id="rId18"/>
    <p:sldId id="544" r:id="rId19"/>
    <p:sldId id="545" r:id="rId20"/>
    <p:sldId id="546" r:id="rId21"/>
    <p:sldId id="613" r:id="rId22"/>
    <p:sldId id="547" r:id="rId23"/>
    <p:sldId id="623" r:id="rId24"/>
    <p:sldId id="548" r:id="rId25"/>
    <p:sldId id="549" r:id="rId26"/>
    <p:sldId id="614" r:id="rId27"/>
    <p:sldId id="550" r:id="rId28"/>
    <p:sldId id="551" r:id="rId29"/>
    <p:sldId id="552" r:id="rId30"/>
    <p:sldId id="553" r:id="rId31"/>
    <p:sldId id="554" r:id="rId32"/>
    <p:sldId id="621" r:id="rId33"/>
    <p:sldId id="555" r:id="rId34"/>
    <p:sldId id="615" r:id="rId35"/>
    <p:sldId id="556" r:id="rId36"/>
    <p:sldId id="557" r:id="rId37"/>
    <p:sldId id="616" r:id="rId38"/>
    <p:sldId id="558" r:id="rId39"/>
    <p:sldId id="559" r:id="rId40"/>
    <p:sldId id="560" r:id="rId41"/>
    <p:sldId id="597" r:id="rId42"/>
    <p:sldId id="601" r:id="rId43"/>
    <p:sldId id="540" r:id="rId44"/>
    <p:sldId id="599" r:id="rId45"/>
    <p:sldId id="600" r:id="rId46"/>
    <p:sldId id="631" r:id="rId47"/>
    <p:sldId id="630" r:id="rId48"/>
    <p:sldId id="629" r:id="rId49"/>
    <p:sldId id="628" r:id="rId50"/>
    <p:sldId id="627" r:id="rId51"/>
    <p:sldId id="626" r:id="rId52"/>
    <p:sldId id="604" r:id="rId53"/>
    <p:sldId id="602" r:id="rId54"/>
    <p:sldId id="605" r:id="rId55"/>
    <p:sldId id="638" r:id="rId56"/>
    <p:sldId id="639" r:id="rId57"/>
    <p:sldId id="567" r:id="rId58"/>
    <p:sldId id="568" r:id="rId59"/>
    <p:sldId id="611" r:id="rId60"/>
    <p:sldId id="571" r:id="rId61"/>
    <p:sldId id="617" r:id="rId62"/>
    <p:sldId id="622" r:id="rId63"/>
    <p:sldId id="572" r:id="rId64"/>
    <p:sldId id="573" r:id="rId65"/>
    <p:sldId id="618" r:id="rId66"/>
    <p:sldId id="574" r:id="rId67"/>
    <p:sldId id="575" r:id="rId68"/>
    <p:sldId id="576" r:id="rId69"/>
    <p:sldId id="619" r:id="rId70"/>
    <p:sldId id="577" r:id="rId71"/>
    <p:sldId id="578" r:id="rId72"/>
    <p:sldId id="579" r:id="rId73"/>
    <p:sldId id="642" r:id="rId74"/>
    <p:sldId id="581" r:id="rId75"/>
    <p:sldId id="582" r:id="rId76"/>
    <p:sldId id="620" r:id="rId77"/>
    <p:sldId id="583" r:id="rId78"/>
    <p:sldId id="584" r:id="rId79"/>
    <p:sldId id="585" r:id="rId80"/>
    <p:sldId id="586" r:id="rId81"/>
    <p:sldId id="486" r:id="rId82"/>
    <p:sldId id="610" r:id="rId83"/>
    <p:sldId id="606" r:id="rId84"/>
    <p:sldId id="608" r:id="rId85"/>
    <p:sldId id="607" r:id="rId86"/>
    <p:sldId id="636" r:id="rId87"/>
    <p:sldId id="609" r:id="rId88"/>
    <p:sldId id="633" r:id="rId89"/>
    <p:sldId id="634" r:id="rId90"/>
    <p:sldId id="637" r:id="rId91"/>
    <p:sldId id="596" r:id="rId92"/>
    <p:sldId id="625" r:id="rId93"/>
    <p:sldId id="640" r:id="rId94"/>
    <p:sldId id="641" r:id="rId95"/>
    <p:sldId id="542" r:id="rId96"/>
    <p:sldId id="570" r:id="rId97"/>
    <p:sldId id="382" r:id="rId9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E6"/>
    <a:srgbClr val="0F2D43"/>
    <a:srgbClr val="ECF3AB"/>
    <a:srgbClr val="CCECFF"/>
    <a:srgbClr val="66FF33"/>
    <a:srgbClr val="010101"/>
    <a:srgbClr val="CC99FF"/>
    <a:srgbClr val="FDFDFD"/>
    <a:srgbClr val="FEFEFE"/>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78" autoAdjust="0"/>
    <p:restoredTop sz="76190" autoAdjust="0"/>
  </p:normalViewPr>
  <p:slideViewPr>
    <p:cSldViewPr snapToGrid="0">
      <p:cViewPr varScale="1">
        <p:scale>
          <a:sx n="73" d="100"/>
          <a:sy n="73" d="100"/>
        </p:scale>
        <p:origin x="2010" y="60"/>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207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9/29/2019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2698185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2421171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3908036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1879862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87742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historians believe that the Cold War between the United States and Russia began on March 12, 1947 (65 years ago today). It was on that day that President Harry S. Truman gave a speech outlining a policy that became known as the "Truman Doctrine".</a:t>
            </a:r>
          </a:p>
          <a:p>
            <a:endParaRPr lang="en-US" dirty="0"/>
          </a:p>
          <a:p>
            <a:r>
              <a:rPr lang="en-US" dirty="0">
                <a:effectLst/>
              </a:rPr>
              <a:t>In the speech, delivered to both houses of Congress, Truman stated that the United States would support Greece and Turkey with economic and military aid to prevent their takeover by the Soviet Union in an effort to stop the spread of post-World War 2 communism.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3709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57899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44220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05642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28737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3935049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927474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927474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59</a:t>
            </a:fld>
            <a:endParaRPr lang="en-US"/>
          </a:p>
        </p:txBody>
      </p:sp>
    </p:spTree>
    <p:extLst>
      <p:ext uri="{BB962C8B-B14F-4D97-AF65-F5344CB8AC3E}">
        <p14:creationId xmlns:p14="http://schemas.microsoft.com/office/powerpoint/2010/main" val="1630584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61</a:t>
            </a:fld>
            <a:endParaRPr lang="en-US"/>
          </a:p>
        </p:txBody>
      </p:sp>
    </p:spTree>
    <p:extLst>
      <p:ext uri="{BB962C8B-B14F-4D97-AF65-F5344CB8AC3E}">
        <p14:creationId xmlns:p14="http://schemas.microsoft.com/office/powerpoint/2010/main" val="846246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63</a:t>
            </a:fld>
            <a:endParaRPr lang="en-US"/>
          </a:p>
        </p:txBody>
      </p:sp>
    </p:spTree>
    <p:extLst>
      <p:ext uri="{BB962C8B-B14F-4D97-AF65-F5344CB8AC3E}">
        <p14:creationId xmlns:p14="http://schemas.microsoft.com/office/powerpoint/2010/main" val="809620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64</a:t>
            </a:fld>
            <a:endParaRPr lang="en-US"/>
          </a:p>
        </p:txBody>
      </p:sp>
    </p:spTree>
    <p:extLst>
      <p:ext uri="{BB962C8B-B14F-4D97-AF65-F5344CB8AC3E}">
        <p14:creationId xmlns:p14="http://schemas.microsoft.com/office/powerpoint/2010/main" val="2124169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51D9B6-958F-4022-8446-FFC7E7C9F731}" type="slidenum">
              <a:rPr lang="en-US" smtClean="0"/>
              <a:t>69</a:t>
            </a:fld>
            <a:endParaRPr lang="en-US"/>
          </a:p>
        </p:txBody>
      </p:sp>
    </p:spTree>
    <p:extLst>
      <p:ext uri="{BB962C8B-B14F-4D97-AF65-F5344CB8AC3E}">
        <p14:creationId xmlns:p14="http://schemas.microsoft.com/office/powerpoint/2010/main" val="3728582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51D9B6-958F-4022-8446-FFC7E7C9F731}" type="slidenum">
              <a:rPr lang="en-US" smtClean="0"/>
              <a:t>79</a:t>
            </a:fld>
            <a:endParaRPr lang="en-US"/>
          </a:p>
        </p:txBody>
      </p:sp>
    </p:spTree>
    <p:extLst>
      <p:ext uri="{BB962C8B-B14F-4D97-AF65-F5344CB8AC3E}">
        <p14:creationId xmlns:p14="http://schemas.microsoft.com/office/powerpoint/2010/main" val="311089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80</a:t>
            </a:fld>
            <a:endParaRPr lang="en-US"/>
          </a:p>
        </p:txBody>
      </p:sp>
    </p:spTree>
    <p:extLst>
      <p:ext uri="{BB962C8B-B14F-4D97-AF65-F5344CB8AC3E}">
        <p14:creationId xmlns:p14="http://schemas.microsoft.com/office/powerpoint/2010/main" val="2953744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has never been easy to stand by a principle</a:t>
            </a:r>
          </a:p>
        </p:txBody>
      </p:sp>
      <p:sp>
        <p:nvSpPr>
          <p:cNvPr id="4" name="Slide Number Placeholder 3"/>
          <p:cNvSpPr>
            <a:spLocks noGrp="1"/>
          </p:cNvSpPr>
          <p:nvPr>
            <p:ph type="sldNum" sz="quarter" idx="10"/>
          </p:nvPr>
        </p:nvSpPr>
        <p:spPr/>
        <p:txBody>
          <a:bodyPr/>
          <a:lstStyle/>
          <a:p>
            <a:fld id="{934C9568-E3D6-45BA-A626-EF0F78B9350D}" type="slidenum">
              <a:rPr lang="en-US" smtClean="0"/>
              <a:t>83</a:t>
            </a:fld>
            <a:endParaRPr lang="en-US"/>
          </a:p>
        </p:txBody>
      </p:sp>
    </p:spTree>
    <p:extLst>
      <p:ext uri="{BB962C8B-B14F-4D97-AF65-F5344CB8AC3E}">
        <p14:creationId xmlns:p14="http://schemas.microsoft.com/office/powerpoint/2010/main" val="2633316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85</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2313862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1675782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748520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2862531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2079787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 is often challenged when sinfulness rules</a:t>
            </a:r>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354786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FDR</a:t>
            </a:r>
          </a:p>
          <a:p>
            <a:r>
              <a:rPr lang="en-US" dirty="0"/>
              <a:t>Martial Plan to rebuild Europe</a:t>
            </a:r>
          </a:p>
          <a:p>
            <a:r>
              <a:rPr lang="en-US" dirty="0"/>
              <a:t>Truman Doctrine to repel communism</a:t>
            </a:r>
          </a:p>
          <a:p>
            <a:r>
              <a:rPr lang="en-US" dirty="0"/>
              <a:t>Civil rights</a:t>
            </a:r>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3177192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64318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147907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997777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18193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38567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442689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65910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878726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448664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070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572766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64318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147907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997777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18193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38567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442689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65910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878726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44866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66109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07054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572766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64318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147907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997777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18193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38567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442689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65910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87872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04771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448664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07054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572766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64318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147907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997777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18193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38567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442689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6591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575554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878726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448664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07054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57276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9211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7243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69866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6287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04560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38708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60532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6373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5176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49817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34303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39292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0351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37592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94685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29020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74352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23725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766350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57464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008815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45883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810790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4655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50779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24250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815235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755634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31047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6717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64318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14790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997777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1819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3856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442689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65910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878726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448664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07054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572766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64318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147907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997777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1819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38567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442689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65910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878726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448664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07054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572766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64318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147907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99777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1819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38567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442689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65910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878726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448664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0705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572766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64318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14790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997777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18193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38567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442689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65910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878726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448664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07054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572766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6431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147907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997777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18193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38567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442689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65910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878726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448664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07054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57276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935922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935922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935922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935922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47301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670492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589576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93592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93592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935922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93592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935922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g"/></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g"/><Relationship Id="rId18" Type="http://schemas.openxmlformats.org/officeDocument/2006/relationships/image" Target="../media/image21.jpg"/><Relationship Id="rId3" Type="http://schemas.openxmlformats.org/officeDocument/2006/relationships/image" Target="../media/image6.jpg"/><Relationship Id="rId21" Type="http://schemas.openxmlformats.org/officeDocument/2006/relationships/image" Target="../media/image24.jpg"/><Relationship Id="rId7" Type="http://schemas.openxmlformats.org/officeDocument/2006/relationships/image" Target="../media/image10.jpg"/><Relationship Id="rId12" Type="http://schemas.openxmlformats.org/officeDocument/2006/relationships/image" Target="../media/image15.jpeg"/><Relationship Id="rId17" Type="http://schemas.openxmlformats.org/officeDocument/2006/relationships/image" Target="../media/image20.jpg"/><Relationship Id="rId2" Type="http://schemas.openxmlformats.org/officeDocument/2006/relationships/image" Target="../media/image5.jpg"/><Relationship Id="rId16" Type="http://schemas.openxmlformats.org/officeDocument/2006/relationships/image" Target="../media/image19.jpg"/><Relationship Id="rId20"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5" Type="http://schemas.openxmlformats.org/officeDocument/2006/relationships/image" Target="../media/image18.jpg"/><Relationship Id="rId23" Type="http://schemas.openxmlformats.org/officeDocument/2006/relationships/image" Target="../media/image26.jpg"/><Relationship Id="rId10" Type="http://schemas.openxmlformats.org/officeDocument/2006/relationships/image" Target="../media/image13.jpeg"/><Relationship Id="rId19" Type="http://schemas.openxmlformats.org/officeDocument/2006/relationships/image" Target="../media/image22.jpg"/><Relationship Id="rId4" Type="http://schemas.openxmlformats.org/officeDocument/2006/relationships/image" Target="../media/image7.jpg"/><Relationship Id="rId9" Type="http://schemas.openxmlformats.org/officeDocument/2006/relationships/image" Target="../media/image12.jpg"/><Relationship Id="rId14" Type="http://schemas.openxmlformats.org/officeDocument/2006/relationships/image" Target="../media/image17.jpg"/><Relationship Id="rId22" Type="http://schemas.openxmlformats.org/officeDocument/2006/relationships/image" Target="../media/image25.jpg"/></Relationships>
</file>

<file path=ppt/slides/_rels/slide4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18" Type="http://schemas.openxmlformats.org/officeDocument/2006/relationships/image" Target="../media/image21.jpg"/><Relationship Id="rId3" Type="http://schemas.openxmlformats.org/officeDocument/2006/relationships/image" Target="../media/image27.jpeg"/><Relationship Id="rId21" Type="http://schemas.openxmlformats.org/officeDocument/2006/relationships/image" Target="../media/image41.jpeg"/><Relationship Id="rId7" Type="http://schemas.openxmlformats.org/officeDocument/2006/relationships/image" Target="../media/image10.jpg"/><Relationship Id="rId12" Type="http://schemas.openxmlformats.org/officeDocument/2006/relationships/image" Target="../media/image35.jpeg"/><Relationship Id="rId17" Type="http://schemas.openxmlformats.org/officeDocument/2006/relationships/image" Target="../media/image39.jpeg"/><Relationship Id="rId2" Type="http://schemas.openxmlformats.org/officeDocument/2006/relationships/image" Target="../media/image5.jpg"/><Relationship Id="rId16" Type="http://schemas.openxmlformats.org/officeDocument/2006/relationships/image" Target="../media/image38.jpeg"/><Relationship Id="rId20"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4.jpeg"/><Relationship Id="rId5" Type="http://schemas.openxmlformats.org/officeDocument/2006/relationships/image" Target="../media/image29.jpeg"/><Relationship Id="rId15" Type="http://schemas.openxmlformats.org/officeDocument/2006/relationships/image" Target="../media/image37.jpeg"/><Relationship Id="rId23" Type="http://schemas.openxmlformats.org/officeDocument/2006/relationships/image" Target="../media/image26.jpg"/><Relationship Id="rId10" Type="http://schemas.openxmlformats.org/officeDocument/2006/relationships/image" Target="../media/image33.jpeg"/><Relationship Id="rId19" Type="http://schemas.openxmlformats.org/officeDocument/2006/relationships/image" Target="../media/image40.jpeg"/><Relationship Id="rId4" Type="http://schemas.openxmlformats.org/officeDocument/2006/relationships/image" Target="../media/image28.jpeg"/><Relationship Id="rId9" Type="http://schemas.openxmlformats.org/officeDocument/2006/relationships/image" Target="../media/image32.jpeg"/><Relationship Id="rId14" Type="http://schemas.openxmlformats.org/officeDocument/2006/relationships/image" Target="../media/image17.jpg"/><Relationship Id="rId22" Type="http://schemas.openxmlformats.org/officeDocument/2006/relationships/image" Target="../media/image4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1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3.xml"/></Relationships>
</file>

<file path=ppt/slides/_rels/slide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134.xml"/></Relationships>
</file>

<file path=ppt/slides/_rels/slide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9.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60.jpg"/><Relationship Id="rId3" Type="http://schemas.openxmlformats.org/officeDocument/2006/relationships/image" Target="../media/image48.jpg"/><Relationship Id="rId7" Type="http://schemas.openxmlformats.org/officeDocument/2006/relationships/image" Target="../media/image52.jpg"/><Relationship Id="rId12" Type="http://schemas.openxmlformats.org/officeDocument/2006/relationships/image" Target="../media/image59.jpg"/><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8.jpg"/><Relationship Id="rId5" Type="http://schemas.openxmlformats.org/officeDocument/2006/relationships/image" Target="../media/image50.jpg"/><Relationship Id="rId15" Type="http://schemas.openxmlformats.org/officeDocument/2006/relationships/image" Target="../media/image62.jpg"/><Relationship Id="rId10" Type="http://schemas.openxmlformats.org/officeDocument/2006/relationships/image" Target="../media/image57.jpg"/><Relationship Id="rId4" Type="http://schemas.openxmlformats.org/officeDocument/2006/relationships/image" Target="../media/image49.jpg"/><Relationship Id="rId9" Type="http://schemas.openxmlformats.org/officeDocument/2006/relationships/image" Target="../media/image56.jpg"/><Relationship Id="rId14" Type="http://schemas.openxmlformats.org/officeDocument/2006/relationships/image" Target="../media/image61.JPG"/></Relationships>
</file>

<file path=ppt/slides/_rels/slide82.xml.rels><?xml version="1.0" encoding="UTF-8" standalone="yes"?>
<Relationships xmlns="http://schemas.openxmlformats.org/package/2006/relationships"><Relationship Id="rId8" Type="http://schemas.openxmlformats.org/officeDocument/2006/relationships/image" Target="../media/image53.jpg"/><Relationship Id="rId13"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52.jpg"/><Relationship Id="rId12" Type="http://schemas.openxmlformats.org/officeDocument/2006/relationships/image" Target="../media/image68.jpeg"/><Relationship Id="rId17" Type="http://schemas.openxmlformats.org/officeDocument/2006/relationships/image" Target="../media/image62.jpg"/><Relationship Id="rId2" Type="http://schemas.openxmlformats.org/officeDocument/2006/relationships/image" Target="../media/image63.jpeg"/><Relationship Id="rId16"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67.jpeg"/><Relationship Id="rId5" Type="http://schemas.openxmlformats.org/officeDocument/2006/relationships/image" Target="../media/image50.jpg"/><Relationship Id="rId15" Type="http://schemas.openxmlformats.org/officeDocument/2006/relationships/image" Target="../media/image71.jpeg"/><Relationship Id="rId10"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54.jpg"/><Relationship Id="rId14" Type="http://schemas.openxmlformats.org/officeDocument/2006/relationships/image" Target="../media/image70.jpeg"/></Relationships>
</file>

<file path=ppt/slides/_rels/slide8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291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497387" y="5587054"/>
            <a:ext cx="480488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fervent thanks to God</a:t>
            </a:r>
          </a:p>
        </p:txBody>
      </p:sp>
      <p:sp>
        <p:nvSpPr>
          <p:cNvPr id="3074" name="Rectangle 2"/>
          <p:cNvSpPr>
            <a:spLocks noGrp="1" noChangeArrowheads="1"/>
          </p:cNvSpPr>
          <p:nvPr>
            <p:ph type="title"/>
          </p:nvPr>
        </p:nvSpPr>
        <p:spPr>
          <a:xfrm>
            <a:off x="241300" y="287338"/>
            <a:ext cx="86360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are profoundly grateful for the blessings bestowed upon us: the preservation of our freedom, so dearly bought and so highly prized; our opportunities for human welfare and happiness, so limitless in their scope; our material prosperity, so far surpassing that of earlier years; and our private spiritual blessings, so deeply cherished by all. For these we offer fervent thanks to God.”</a:t>
            </a:r>
          </a:p>
        </p:txBody>
      </p:sp>
    </p:spTree>
    <p:extLst>
      <p:ext uri="{BB962C8B-B14F-4D97-AF65-F5344CB8AC3E}">
        <p14:creationId xmlns:p14="http://schemas.microsoft.com/office/powerpoint/2010/main" val="256638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40974" y="2006571"/>
            <a:ext cx="7700499" cy="32191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And whatever you do in word or deed, do all in the name of the Lord Jesus, giving thanks to God the Father through Him.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Colossians 3:17</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642189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960111" y="5510769"/>
            <a:ext cx="514518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important distinction</a:t>
            </a:r>
          </a:p>
        </p:txBody>
      </p:sp>
      <p:sp>
        <p:nvSpPr>
          <p:cNvPr id="3074" name="Rectangle 2"/>
          <p:cNvSpPr>
            <a:spLocks noGrp="1" noChangeArrowheads="1"/>
          </p:cNvSpPr>
          <p:nvPr>
            <p:ph type="title"/>
          </p:nvPr>
        </p:nvSpPr>
        <p:spPr>
          <a:xfrm>
            <a:off x="406400" y="261938"/>
            <a:ext cx="84455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must never forget that this country was founded by men who came to these shores to worship God as they pleased. Catholics, Jews, and Protestants, all came here for this great purpose. They did not come here to do as they pleased - but to worship God as they pleased, and that is an important distinction.”</a:t>
            </a:r>
          </a:p>
        </p:txBody>
      </p:sp>
      <p:sp>
        <p:nvSpPr>
          <p:cNvPr id="3" name="Title 1"/>
          <p:cNvSpPr txBox="1">
            <a:spLocks/>
          </p:cNvSpPr>
          <p:nvPr/>
        </p:nvSpPr>
        <p:spPr>
          <a:xfrm>
            <a:off x="2434856" y="4147457"/>
            <a:ext cx="3100149" cy="1031156"/>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effectLst>
                  <a:glow rad="63500">
                    <a:srgbClr val="FF0000"/>
                  </a:glow>
                  <a:outerShdw blurRad="50800" algn="tl" rotWithShape="0">
                    <a:srgbClr val="000000"/>
                  </a:outerShdw>
                </a:effectLst>
                <a:latin typeface="Calibri" panose="020F0502020204030204" pitchFamily="34" charset="0"/>
              </a:rPr>
              <a:t>be lawless</a:t>
            </a:r>
          </a:p>
        </p:txBody>
      </p:sp>
      <p:sp>
        <p:nvSpPr>
          <p:cNvPr id="4" name="Title 1"/>
          <p:cNvSpPr txBox="1">
            <a:spLocks/>
          </p:cNvSpPr>
          <p:nvPr/>
        </p:nvSpPr>
        <p:spPr>
          <a:xfrm>
            <a:off x="5535005" y="4734355"/>
            <a:ext cx="3066735"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be reverent</a:t>
            </a:r>
          </a:p>
        </p:txBody>
      </p:sp>
    </p:spTree>
    <p:extLst>
      <p:ext uri="{BB962C8B-B14F-4D97-AF65-F5344CB8AC3E}">
        <p14:creationId xmlns:p14="http://schemas.microsoft.com/office/powerpoint/2010/main" val="256638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stCondLst>
                                            <p:cond delay="0"/>
                                          </p:stCondLst>
                                        </p:cTn>
                                        <p:tgtEl>
                                          <p:spTgt spid="3"/>
                                        </p:tgtEl>
                                      </p:cBhvr>
                                    </p:animEffect>
                                    <p:anim to="" calcmode="lin" valueType="num">
                                      <p:cBhvr>
                                        <p:cTn id="13"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stCondLst>
                                            <p:cond delay="0"/>
                                          </p:stCondLst>
                                        </p:cTn>
                                        <p:tgtEl>
                                          <p:spTgt spid="4"/>
                                        </p:tgtEl>
                                      </p:cBhvr>
                                    </p:animEffect>
                                    <p:anim to="" calcmode="lin" valueType="num">
                                      <p:cBhvr>
                                        <p:cTn id="2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0"/>
                                  </p:stCondLst>
                                  <p:childTnLst>
                                    <p:set>
                                      <p:cBhvr override="childStyle">
                                        <p:cTn id="28"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545080" y="2889838"/>
            <a:ext cx="453412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 is the Father</a:t>
            </a:r>
          </a:p>
        </p:txBody>
      </p:sp>
      <p:sp>
        <p:nvSpPr>
          <p:cNvPr id="4" name="Title 1">
            <a:extLst>
              <a:ext uri="{FF2B5EF4-FFF2-40B4-BE49-F238E27FC236}">
                <a16:creationId xmlns:a16="http://schemas.microsoft.com/office/drawing/2014/main" id="{B56E528E-9FAA-4A7B-BC8E-E2249B562882}"/>
              </a:ext>
            </a:extLst>
          </p:cNvPr>
          <p:cNvSpPr txBox="1">
            <a:spLocks/>
          </p:cNvSpPr>
          <p:nvPr/>
        </p:nvSpPr>
        <p:spPr>
          <a:xfrm>
            <a:off x="5006144" y="3556657"/>
            <a:ext cx="328961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brotherhood</a:t>
            </a:r>
          </a:p>
        </p:txBody>
      </p:sp>
      <p:sp>
        <p:nvSpPr>
          <p:cNvPr id="5" name="Title 1">
            <a:extLst>
              <a:ext uri="{FF2B5EF4-FFF2-40B4-BE49-F238E27FC236}">
                <a16:creationId xmlns:a16="http://schemas.microsoft.com/office/drawing/2014/main" id="{E6F2B424-B231-4B08-B8BC-08AF6693165D}"/>
              </a:ext>
            </a:extLst>
          </p:cNvPr>
          <p:cNvSpPr txBox="1">
            <a:spLocks/>
          </p:cNvSpPr>
          <p:nvPr/>
        </p:nvSpPr>
        <p:spPr>
          <a:xfrm>
            <a:off x="3027786" y="4902819"/>
            <a:ext cx="46872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 divine command</a:t>
            </a:r>
          </a:p>
        </p:txBody>
      </p:sp>
      <p:sp>
        <p:nvSpPr>
          <p:cNvPr id="3074" name="Rectangle 2"/>
          <p:cNvSpPr>
            <a:spLocks noGrp="1" noChangeArrowheads="1"/>
          </p:cNvSpPr>
          <p:nvPr>
            <p:ph type="title"/>
          </p:nvPr>
        </p:nvSpPr>
        <p:spPr>
          <a:xfrm>
            <a:off x="457200" y="896938"/>
            <a:ext cx="8229600" cy="488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true foundation of the brotherhood of humankind is belief in the knowledge that     God is the Father of humankind.        For us, therefore, brotherhood     is not only a generous impulse    but also a divine command.”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6638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8" presetClass="emph" presetSubtype="0" fill="hold" grpId="1" nodeType="withEffect">
                                  <p:stCondLst>
                                    <p:cond delay="0"/>
                                  </p:stCondLst>
                                  <p:childTnLst>
                                    <p:set>
                                      <p:cBhvr override="childStyle">
                                        <p:cTn id="19" dur="500" fill="hold"/>
                                        <p:tgtEl>
                                          <p:spTgt spid="3"/>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40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18" presetClass="emph" presetSubtype="0" fill="hold" grpId="1" nodeType="withEffect">
                                  <p:stCondLst>
                                    <p:cond delay="400"/>
                                  </p:stCondLst>
                                  <p:childTnLst>
                                    <p:set>
                                      <p:cBhvr override="childStyle">
                                        <p:cTn id="26" dur="500" fill="hold"/>
                                        <p:tgtEl>
                                          <p:spTgt spid="4"/>
                                        </p:tgtEl>
                                        <p:attrNameLst>
                                          <p:attrName>style.textDecorationUnderline</p:attrName>
                                        </p:attrNameLst>
                                      </p:cBhvr>
                                      <p:to>
                                        <p:strVal val="true"/>
                                      </p:to>
                                    </p:set>
                                  </p:childTnLst>
                                </p:cTn>
                              </p:par>
                              <p:par>
                                <p:cTn id="27" presetID="22" presetClass="exit" presetSubtype="8" fill="hold" grpId="2" nodeType="withEffect">
                                  <p:stCondLst>
                                    <p:cond delay="0"/>
                                  </p:stCondLst>
                                  <p:childTnLst>
                                    <p:animEffect transition="out" filter="wipe(left)">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par>
                                <p:cTn id="30" presetID="22" presetClass="entr" presetSubtype="8" fill="hold" grpId="0" nodeType="withEffect">
                                  <p:stCondLst>
                                    <p:cond delay="80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par>
                                <p:cTn id="33" presetID="18" presetClass="emph" presetSubtype="0" fill="hold" grpId="1" nodeType="withEffect">
                                  <p:stCondLst>
                                    <p:cond delay="800"/>
                                  </p:stCondLst>
                                  <p:childTnLst>
                                    <p:set>
                                      <p:cBhvr override="childStyle">
                                        <p:cTn id="34"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5" grpId="0"/>
      <p:bldP spid="5" grpId="1"/>
      <p:bldP spid="307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9905" y="1926017"/>
            <a:ext cx="8229600" cy="319189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now, O LORD, You are our Father; We are the clay, and You our potter; And all we are the work of Your hand.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Isaiah 64:8 </a:t>
            </a:r>
          </a:p>
        </p:txBody>
      </p:sp>
      <p:sp>
        <p:nvSpPr>
          <p:cNvPr id="3" name="Rectangle 2">
            <a:extLst>
              <a:ext uri="{FF2B5EF4-FFF2-40B4-BE49-F238E27FC236}">
                <a16:creationId xmlns:a16="http://schemas.microsoft.com/office/drawing/2014/main" id="{648E9C4B-8666-4CA3-B6C6-FD797B2B943B}"/>
              </a:ext>
            </a:extLst>
          </p:cNvPr>
          <p:cNvSpPr txBox="1">
            <a:spLocks noChangeArrowheads="1"/>
          </p:cNvSpPr>
          <p:nvPr/>
        </p:nvSpPr>
        <p:spPr bwMode="auto">
          <a:xfrm>
            <a:off x="653460" y="3290980"/>
            <a:ext cx="7866071" cy="2381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Honor all people.                        Love the brotherhood. Fear God. Honor the king. </a:t>
            </a:r>
            <a:r>
              <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1</a:t>
            </a:r>
            <a:r>
              <a:rPr lang="en-US" altLang="en-US" sz="3200" b="1" i="1" kern="0"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Peter 2:17</a:t>
            </a:r>
          </a:p>
        </p:txBody>
      </p:sp>
    </p:spTree>
    <p:extLst>
      <p:ext uri="{BB962C8B-B14F-4D97-AF65-F5344CB8AC3E}">
        <p14:creationId xmlns:p14="http://schemas.microsoft.com/office/powerpoint/2010/main" val="56557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2" nodeType="clickEffect">
                                  <p:stCondLst>
                                    <p:cond delay="0"/>
                                  </p:stCondLst>
                                  <p:childTnLst>
                                    <p:animScale>
                                      <p:cBhvr>
                                        <p:cTn id="12" dur="2000" fill="hold"/>
                                        <p:tgtEl>
                                          <p:spTgt spid="3074"/>
                                        </p:tgtEl>
                                      </p:cBhvr>
                                      <p:by x="75000" y="75000"/>
                                    </p:animScale>
                                  </p:childTnLst>
                                </p:cTn>
                              </p:par>
                              <p:par>
                                <p:cTn id="13" presetID="42" presetClass="path" presetSubtype="0" accel="50000" decel="50000" fill="hold" grpId="1" nodeType="withEffect">
                                  <p:stCondLst>
                                    <p:cond delay="0"/>
                                  </p:stCondLst>
                                  <p:childTnLst>
                                    <p:animMotion origin="layout" path="M 1.38889E-6 4.07407E-6 L 0.00052 -0.21505 " pathEditMode="relative" rAng="0" ptsTypes="AA">
                                      <p:cBhvr>
                                        <p:cTn id="14" dur="2000" fill="hold"/>
                                        <p:tgtEl>
                                          <p:spTgt spid="3074"/>
                                        </p:tgtEl>
                                        <p:attrNameLst>
                                          <p:attrName>ppt_x</p:attrName>
                                          <p:attrName>ppt_y</p:attrName>
                                        </p:attrNameLst>
                                      </p:cBhvr>
                                      <p:rCtr x="17" y="-10764"/>
                                    </p:animMotion>
                                  </p:childTnLst>
                                </p:cTn>
                              </p:par>
                              <p:par>
                                <p:cTn id="15" presetID="52" presetClass="entr" presetSubtype="0" fill="hold" grpId="0" nodeType="withEffect">
                                  <p:stCondLst>
                                    <p:cond delay="1250"/>
                                  </p:stCondLst>
                                  <p:childTnLst>
                                    <p:set>
                                      <p:cBhvr>
                                        <p:cTn id="16" dur="1" fill="hold">
                                          <p:stCondLst>
                                            <p:cond delay="0"/>
                                          </p:stCondLst>
                                        </p:cTn>
                                        <p:tgtEl>
                                          <p:spTgt spid="3"/>
                                        </p:tgtEl>
                                        <p:attrNameLst>
                                          <p:attrName>style.visibility</p:attrName>
                                        </p:attrNameLst>
                                      </p:cBhvr>
                                      <p:to>
                                        <p:strVal val="visible"/>
                                      </p:to>
                                    </p:set>
                                    <p:animScale>
                                      <p:cBhvr>
                                        <p:cTn id="17" dur="125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250" decel="50000" fill="hold">
                                          <p:stCondLst>
                                            <p:cond delay="0"/>
                                          </p:stCondLst>
                                        </p:cTn>
                                        <p:tgtEl>
                                          <p:spTgt spid="3"/>
                                        </p:tgtEl>
                                        <p:attrNameLst>
                                          <p:attrName>ppt_x</p:attrName>
                                          <p:attrName>ppt_y</p:attrName>
                                        </p:attrNameLst>
                                      </p:cBhvr>
                                    </p:animMotion>
                                    <p:animEffect transition="in" filter="fade">
                                      <p:cBhvr>
                                        <p:cTn id="1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95300" y="2497138"/>
            <a:ext cx="8229600" cy="29892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“Religious and racial persecution is moronic at all times, perhaps the most idiotic of human stupidities.”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6638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40D3E68-D5D1-4E11-B7C6-F68982A891D0}"/>
              </a:ext>
            </a:extLst>
          </p:cNvPr>
          <p:cNvSpPr txBox="1">
            <a:spLocks/>
          </p:cNvSpPr>
          <p:nvPr/>
        </p:nvSpPr>
        <p:spPr>
          <a:xfrm>
            <a:off x="7383292" y="4829111"/>
            <a:ext cx="1709351" cy="7414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5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defend</a:t>
            </a:r>
          </a:p>
        </p:txBody>
      </p:sp>
      <p:sp>
        <p:nvSpPr>
          <p:cNvPr id="6" name="Title 1">
            <a:extLst>
              <a:ext uri="{FF2B5EF4-FFF2-40B4-BE49-F238E27FC236}">
                <a16:creationId xmlns:a16="http://schemas.microsoft.com/office/drawing/2014/main" id="{94A212E3-DD43-431B-A6F2-2B78BABE15CD}"/>
              </a:ext>
            </a:extLst>
          </p:cNvPr>
          <p:cNvSpPr txBox="1">
            <a:spLocks/>
          </p:cNvSpPr>
          <p:nvPr/>
        </p:nvSpPr>
        <p:spPr>
          <a:xfrm>
            <a:off x="4480742" y="5387546"/>
            <a:ext cx="2215978" cy="6481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5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moral code</a:t>
            </a:r>
          </a:p>
        </p:txBody>
      </p:sp>
      <p:sp>
        <p:nvSpPr>
          <p:cNvPr id="3" name="Title 1"/>
          <p:cNvSpPr txBox="1">
            <a:spLocks/>
          </p:cNvSpPr>
          <p:nvPr/>
        </p:nvSpPr>
        <p:spPr>
          <a:xfrm>
            <a:off x="1524000" y="4738922"/>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peace in the world</a:t>
            </a:r>
          </a:p>
        </p:txBody>
      </p:sp>
      <p:sp>
        <p:nvSpPr>
          <p:cNvPr id="3074" name="Rectangle 2"/>
          <p:cNvSpPr>
            <a:spLocks noGrp="1" noChangeArrowheads="1"/>
          </p:cNvSpPr>
          <p:nvPr>
            <p:ph type="title"/>
          </p:nvPr>
        </p:nvSpPr>
        <p:spPr>
          <a:xfrm>
            <a:off x="127000" y="261938"/>
            <a:ext cx="8826500" cy="6278562"/>
          </a:xfrm>
        </p:spPr>
        <p:txBody>
          <a:bodyPr>
            <a:scene3d>
              <a:camera prst="orthographicFront"/>
              <a:lightRig rig="flat" dir="t"/>
            </a:scene3d>
            <a:sp3d extrusionH="57150" prstMaterial="plastic">
              <a:bevelT w="38100" h="38100"/>
            </a:sp3d>
          </a:bodyPr>
          <a:lstStyle/>
          <a:p>
            <a:pPr eaLnBrk="1" hangingPunct="1"/>
            <a:r>
              <a:rPr lang="en-US" altLang="en-US" sz="335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“Divine Providence has played a great part in our history. I have the feeling that God has created us and brought us to our present position of power and strength for some great purpose. It is not given to us to know fully what that purpose is, but I think we may be sure of one thing, and that is that our country is intended to do all it can, in cooperating with other nations to help created peace and preserve peace in the world. It is given to defend the spiritual values - the moral code - against the vast forces of evil that seek to destroy them.”</a:t>
            </a:r>
          </a:p>
        </p:txBody>
      </p:sp>
      <p:sp>
        <p:nvSpPr>
          <p:cNvPr id="4" name="Rectangle 3"/>
          <p:cNvSpPr>
            <a:spLocks noChangeArrowheads="1"/>
          </p:cNvSpPr>
          <p:nvPr/>
        </p:nvSpPr>
        <p:spPr bwMode="auto">
          <a:xfrm>
            <a:off x="2769872" y="4786508"/>
            <a:ext cx="800100" cy="80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3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56638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par>
                          <p:cTn id="15" fill="hold">
                            <p:stCondLst>
                              <p:cond delay="500"/>
                            </p:stCondLst>
                            <p:childTnLst>
                              <p:par>
                                <p:cTn id="16" presetID="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stCondLst>
                                            <p:cond delay="0"/>
                                          </p:stCondLst>
                                        </p:cTn>
                                        <p:tgtEl>
                                          <p:spTgt spid="4"/>
                                        </p:tgtEl>
                                      </p:cBhvr>
                                    </p:animEffect>
                                    <p:anim to="" calcmode="lin" valueType="num">
                                      <p:cBhvr>
                                        <p:cTn id="19"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0"/>
                                  </p:stCondLst>
                                  <p:childTnLst>
                                    <p:set>
                                      <p:cBhvr override="childStyle">
                                        <p:cTn id="27" dur="500" fill="hold"/>
                                        <p:tgtEl>
                                          <p:spTgt spid="5"/>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18" presetClass="emph" presetSubtype="0" fill="hold" grpId="1" nodeType="withEffect">
                                  <p:stCondLst>
                                    <p:cond delay="400"/>
                                  </p:stCondLst>
                                  <p:childTnLst>
                                    <p:set>
                                      <p:cBhvr override="childStyle">
                                        <p:cTn id="32"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3" grpId="0"/>
      <p:bldP spid="3" grpId="1"/>
      <p:bldP spid="3074"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800100" y="998538"/>
            <a:ext cx="7404100" cy="45640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do not believe there is a problem in this country or the world today which could not be settled if approached through the teaching of the Sermon on the Mount.”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6638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out)">
                                      <p:cBhvr>
                                        <p:cTn id="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303338"/>
            <a:ext cx="8229600" cy="45132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person who is fundamentally honest doesn't need a code of ethics. The Ten Commandments and the Sermon on the Mount  are all the ethical code       anybody needs.”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6638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4243BCD-A797-4A15-87CA-32F113234EE3}"/>
              </a:ext>
            </a:extLst>
          </p:cNvPr>
          <p:cNvSpPr txBox="1">
            <a:spLocks/>
          </p:cNvSpPr>
          <p:nvPr/>
        </p:nvSpPr>
        <p:spPr>
          <a:xfrm>
            <a:off x="3468028" y="2344136"/>
            <a:ext cx="1360449" cy="7509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pray</a:t>
            </a:r>
          </a:p>
        </p:txBody>
      </p:sp>
      <p:sp>
        <p:nvSpPr>
          <p:cNvPr id="4" name="Title 1">
            <a:extLst>
              <a:ext uri="{FF2B5EF4-FFF2-40B4-BE49-F238E27FC236}">
                <a16:creationId xmlns:a16="http://schemas.microsoft.com/office/drawing/2014/main" id="{5495EB45-BDEE-4AA9-8AE3-DFBE494F413D}"/>
              </a:ext>
            </a:extLst>
          </p:cNvPr>
          <p:cNvSpPr txBox="1">
            <a:spLocks/>
          </p:cNvSpPr>
          <p:nvPr/>
        </p:nvSpPr>
        <p:spPr>
          <a:xfrm>
            <a:off x="243700" y="4279977"/>
            <a:ext cx="872025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courage, wisdom, for the quietness</a:t>
            </a:r>
          </a:p>
        </p:txBody>
      </p:sp>
      <p:sp>
        <p:nvSpPr>
          <p:cNvPr id="3074" name="Rectangle 2"/>
          <p:cNvSpPr>
            <a:spLocks noGrp="1" noChangeArrowheads="1"/>
          </p:cNvSpPr>
          <p:nvPr>
            <p:ph type="title"/>
          </p:nvPr>
        </p:nvSpPr>
        <p:spPr>
          <a:xfrm>
            <a:off x="355600" y="249238"/>
            <a:ext cx="8483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all of us - at home, at war, wherever we may be - are within the reach of God's love and power.  We can all pray. We all should pray. We should ask the fulfillment of God’s will. We should ask for courage, wisdom, for the quietness of soul which comes alone to them who place their lives in His hands.”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12">
            <a:extLst>
              <a:ext uri="{FF2B5EF4-FFF2-40B4-BE49-F238E27FC236}">
                <a16:creationId xmlns:a16="http://schemas.microsoft.com/office/drawing/2014/main" id="{7DFEE7EE-F238-4959-946D-A35CE37AE4F5}"/>
              </a:ext>
            </a:extLst>
          </p:cNvPr>
          <p:cNvSpPr>
            <a:spLocks noChangeArrowheads="1"/>
          </p:cNvSpPr>
          <p:nvPr/>
        </p:nvSpPr>
        <p:spPr bwMode="auto">
          <a:xfrm>
            <a:off x="421105" y="4263189"/>
            <a:ext cx="832585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Peace going beyond understanding</a:t>
            </a:r>
            <a:endParaRPr lang="en-US" altLang="en-US" sz="4400" b="1" i="1" dirty="0">
              <a:solidFill>
                <a:schemeClr val="bg1"/>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256638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0"/>
                                  </p:stCondLst>
                                  <p:childTnLst>
                                    <p:set>
                                      <p:cBhvr override="childStyle">
                                        <p:cTn id="22" dur="500" fill="hold"/>
                                        <p:tgtEl>
                                          <p:spTgt spid="4"/>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590782" y="3962400"/>
            <a:ext cx="1732663"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25</a:t>
            </a:r>
            <a:endPar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September 1, 2019</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920998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8542 -0.10301 " pathEditMode="relative" rAng="0" ptsTypes="AA">
                                      <p:cBhvr>
                                        <p:cTn id="49" dur="1000" fill="hold"/>
                                        <p:tgtEl>
                                          <p:spTgt spid="6"/>
                                        </p:tgtEl>
                                        <p:attrNameLst>
                                          <p:attrName>ppt_x</p:attrName>
                                          <p:attrName>ppt_y</p:attrName>
                                        </p:attrNameLst>
                                      </p:cBhvr>
                                      <p:rCtr x="-9271" y="-5162"/>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10853" y="2190805"/>
            <a:ext cx="8513664" cy="290371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what does it say? "The word    is near you, in your mouth and in your heart" (that is, the word of faith which we preach):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Romans 10:8</a:t>
            </a:r>
          </a:p>
        </p:txBody>
      </p:sp>
      <p:sp>
        <p:nvSpPr>
          <p:cNvPr id="3" name="Rectangle 2"/>
          <p:cNvSpPr txBox="1">
            <a:spLocks noChangeArrowheads="1"/>
          </p:cNvSpPr>
          <p:nvPr/>
        </p:nvSpPr>
        <p:spPr bwMode="auto">
          <a:xfrm>
            <a:off x="339881" y="3099337"/>
            <a:ext cx="8513664" cy="2903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If any of you lacks wisdom, let him ask of God, who gives to all liberally and without reproach, and it will  be given to him. </a:t>
            </a:r>
            <a:r>
              <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James 1:5</a:t>
            </a:r>
          </a:p>
        </p:txBody>
      </p:sp>
    </p:spTree>
    <p:extLst>
      <p:ext uri="{BB962C8B-B14F-4D97-AF65-F5344CB8AC3E}">
        <p14:creationId xmlns:p14="http://schemas.microsoft.com/office/powerpoint/2010/main" val="3188244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100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par>
                                <p:cTn id="16" presetID="6" presetClass="emph" presetSubtype="0" fill="hold" grpId="1" nodeType="withEffect">
                                  <p:stCondLst>
                                    <p:cond delay="0"/>
                                  </p:stCondLst>
                                  <p:childTnLst>
                                    <p:animScale>
                                      <p:cBhvr>
                                        <p:cTn id="17" dur="2000" fill="hold"/>
                                        <p:tgtEl>
                                          <p:spTgt spid="3074"/>
                                        </p:tgtEl>
                                      </p:cBhvr>
                                      <p:by x="75000" y="75000"/>
                                    </p:animScale>
                                  </p:childTnLst>
                                </p:cTn>
                              </p:par>
                              <p:par>
                                <p:cTn id="18" presetID="42" presetClass="path" presetSubtype="0" accel="50000" decel="50000" fill="hold" grpId="2" nodeType="withEffect">
                                  <p:stCondLst>
                                    <p:cond delay="0"/>
                                  </p:stCondLst>
                                  <p:childTnLst>
                                    <p:animMotion origin="layout" path="M 8.33333E-7 -4.62428E-6 L 0.00156 -0.28924 " pathEditMode="relative" rAng="0" ptsTypes="AA">
                                      <p:cBhvr>
                                        <p:cTn id="19" dur="2000" fill="hold"/>
                                        <p:tgtEl>
                                          <p:spTgt spid="3074"/>
                                        </p:tgtEl>
                                        <p:attrNameLst>
                                          <p:attrName>ppt_x</p:attrName>
                                          <p:attrName>ppt_y</p:attrName>
                                        </p:attrNameLst>
                                      </p:cBhvr>
                                      <p:rCtr x="69" y="-144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9900" y="2890838"/>
            <a:ext cx="8229600" cy="20748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“Beware of the guy praying loudest in the amen corner.”</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6638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188502" y="1737924"/>
            <a:ext cx="583727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their works they do to be</a:t>
            </a:r>
          </a:p>
        </p:txBody>
      </p:sp>
      <p:sp>
        <p:nvSpPr>
          <p:cNvPr id="4" name="Title 1"/>
          <p:cNvSpPr txBox="1">
            <a:spLocks/>
          </p:cNvSpPr>
          <p:nvPr/>
        </p:nvSpPr>
        <p:spPr>
          <a:xfrm>
            <a:off x="586074" y="2307605"/>
            <a:ext cx="2764465" cy="7879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seen by men</a:t>
            </a:r>
          </a:p>
        </p:txBody>
      </p:sp>
      <p:sp>
        <p:nvSpPr>
          <p:cNvPr id="3074" name="Rectangle 2"/>
          <p:cNvSpPr>
            <a:spLocks noGrp="1" noChangeArrowheads="1"/>
          </p:cNvSpPr>
          <p:nvPr>
            <p:ph type="title"/>
          </p:nvPr>
        </p:nvSpPr>
        <p:spPr>
          <a:xfrm>
            <a:off x="354841" y="301934"/>
            <a:ext cx="8482084" cy="6278562"/>
          </a:xfrm>
        </p:spPr>
        <p:txBody>
          <a:bodyPr>
            <a:scene3d>
              <a:camera prst="orthographicFront"/>
              <a:lightRig rig="flat" dir="t"/>
            </a:scene3d>
            <a:sp3d extrusionH="57150" prstMaterial="plastic">
              <a:bevelT w="38100" h="38100"/>
            </a:sp3d>
          </a:bodyPr>
          <a:lstStyle/>
          <a:p>
            <a:pPr eaLnBrk="1" hangingPunct="1"/>
            <a:r>
              <a:rPr lang="en-US" altLang="en-US" sz="33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they bind heavy burdens, hard to bear, and lay them on men's shoulders; but they themselves will not move them with one of their fingers. But all their works they do to be seen by men. They make their phylacteries broad and enlarge the borders of their garments. They love the best places at feasts, the best seats in the synagogues, greetings in the marketplaces, and to be called by men, 'Rabbi, Rabbi.' But you, do not be called 'Rabbi'; for One is your Teacher, the Christ, and you are all brethren." </a:t>
            </a:r>
            <a:r>
              <a:rPr lang="en-US" altLang="en-US" sz="20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Matthew 23:4-8 </a:t>
            </a:r>
          </a:p>
        </p:txBody>
      </p:sp>
      <p:sp>
        <p:nvSpPr>
          <p:cNvPr id="5" name="Rectangle 2">
            <a:extLst>
              <a:ext uri="{FF2B5EF4-FFF2-40B4-BE49-F238E27FC236}">
                <a16:creationId xmlns:a16="http://schemas.microsoft.com/office/drawing/2014/main" id="{08CA11D9-BC1B-45B1-AF05-B0622C4F4B68}"/>
              </a:ext>
            </a:extLst>
          </p:cNvPr>
          <p:cNvSpPr txBox="1">
            <a:spLocks noChangeArrowheads="1"/>
          </p:cNvSpPr>
          <p:nvPr/>
        </p:nvSpPr>
        <p:spPr bwMode="auto">
          <a:xfrm>
            <a:off x="354841" y="301934"/>
            <a:ext cx="8482084"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"For they bind heavy burdens, hard to bear, and lay them on men's shoulders; but they themselves will not move them with one of their fingers. But all their works they do to be seen by men. They make their phylacteries broad and enlarge the borders of their garments. They love the best places at feasts, the best seats in the synagogues, greetings in the marketplaces, and to be called by men, 'Rabbi, Rabbi.' But you, do not be called 'Rabbi'; for </a:t>
            </a:r>
            <a:r>
              <a:rPr lang="en-US" altLang="en-US" sz="33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One is your Teacher, the Christ, and you are all brethren</a:t>
            </a:r>
            <a:r>
              <a:rPr lang="en-US" altLang="en-US" sz="3300" b="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t>
            </a:r>
            <a:r>
              <a:rPr lang="en-US" altLang="en-US" sz="2000" b="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Matthew 23:4-8 </a:t>
            </a:r>
          </a:p>
        </p:txBody>
      </p:sp>
    </p:spTree>
    <p:extLst>
      <p:ext uri="{BB962C8B-B14F-4D97-AF65-F5344CB8AC3E}">
        <p14:creationId xmlns:p14="http://schemas.microsoft.com/office/powerpoint/2010/main" val="56557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750"/>
                                        <p:tgtEl>
                                          <p:spTgt spid="3"/>
                                        </p:tgtEl>
                                      </p:cBhvr>
                                    </p:animEffect>
                                  </p:childTnLst>
                                </p:cTn>
                              </p:par>
                              <p:par>
                                <p:cTn id="14" presetID="18" presetClass="emph" presetSubtype="0" fill="hold" grpId="1" nodeType="withEffect">
                                  <p:stCondLst>
                                    <p:cond delay="0"/>
                                  </p:stCondLst>
                                  <p:childTnLst>
                                    <p:set>
                                      <p:cBhvr override="childStyle">
                                        <p:cTn id="15" dur="75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65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65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36600" y="2382838"/>
            <a:ext cx="7772400" cy="2671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“Selfishness and greed, individual or national, cause most of our troubles.”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6638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727200" y="2725738"/>
            <a:ext cx="5448300" cy="1985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worship money instead of honor.”</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6638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style.rotation</p:attrName>
                                        </p:attrNameLst>
                                      </p:cBhvr>
                                      <p:tavLst>
                                        <p:tav tm="0">
                                          <p:val>
                                            <p:fltVal val="720"/>
                                          </p:val>
                                        </p:tav>
                                        <p:tav tm="100000">
                                          <p:val>
                                            <p:fltVal val="0"/>
                                          </p:val>
                                        </p:tav>
                                      </p:tavLst>
                                    </p:anim>
                                    <p:anim calcmode="lin" valueType="num">
                                      <p:cBhvr>
                                        <p:cTn id="9" dur="2000" fill="hold"/>
                                        <p:tgtEl>
                                          <p:spTgt spid="3074"/>
                                        </p:tgtEl>
                                        <p:attrNameLst>
                                          <p:attrName>ppt_h</p:attrName>
                                        </p:attrNameLst>
                                      </p:cBhvr>
                                      <p:tavLst>
                                        <p:tav tm="0">
                                          <p:val>
                                            <p:fltVal val="0"/>
                                          </p:val>
                                        </p:tav>
                                        <p:tav tm="100000">
                                          <p:val>
                                            <p:strVal val="#ppt_h"/>
                                          </p:val>
                                        </p:tav>
                                      </p:tavLst>
                                    </p:anim>
                                    <p:anim calcmode="lin" valueType="num">
                                      <p:cBhvr>
                                        <p:cTn id="10" dur="2000" fill="hold"/>
                                        <p:tgtEl>
                                          <p:spTgt spid="307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0848" y="1325516"/>
            <a:ext cx="8229600" cy="431101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the love of money is a root of all kinds of evil, for which some have strayed from the faith in their greediness, and pierced themselves through with many sorrows.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Timothy 6:10 </a:t>
            </a:r>
          </a:p>
        </p:txBody>
      </p:sp>
    </p:spTree>
    <p:extLst>
      <p:ext uri="{BB962C8B-B14F-4D97-AF65-F5344CB8AC3E}">
        <p14:creationId xmlns:p14="http://schemas.microsoft.com/office/powerpoint/2010/main" val="56557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153DA4A-91F8-4EEE-BFE8-CF9B3CDCCCA0}"/>
              </a:ext>
            </a:extLst>
          </p:cNvPr>
          <p:cNvSpPr txBox="1">
            <a:spLocks/>
          </p:cNvSpPr>
          <p:nvPr/>
        </p:nvSpPr>
        <p:spPr>
          <a:xfrm>
            <a:off x="5066269" y="4226012"/>
            <a:ext cx="1878227" cy="753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service</a:t>
            </a:r>
          </a:p>
        </p:txBody>
      </p:sp>
      <p:sp>
        <p:nvSpPr>
          <p:cNvPr id="3074" name="Rectangle 2"/>
          <p:cNvSpPr>
            <a:spLocks noGrp="1" noChangeArrowheads="1"/>
          </p:cNvSpPr>
          <p:nvPr>
            <p:ph type="title"/>
          </p:nvPr>
        </p:nvSpPr>
        <p:spPr>
          <a:xfrm>
            <a:off x="622300" y="2001838"/>
            <a:ext cx="7797800" cy="3179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“One of the difficulties with all our institutions is the fact that we've emphasized the reward instead of the service.”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6638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4500" y="2674938"/>
            <a:ext cx="8229600" cy="26590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think there is an immense shortage of Christian charity among so-called Christians.”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6638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824736" y="4661694"/>
            <a:ext cx="312057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what we do</a:t>
            </a:r>
          </a:p>
        </p:txBody>
      </p:sp>
      <p:sp>
        <p:nvSpPr>
          <p:cNvPr id="3074" name="Rectangle 2"/>
          <p:cNvSpPr>
            <a:spLocks noGrp="1" noChangeArrowheads="1"/>
          </p:cNvSpPr>
          <p:nvPr>
            <p:ph type="title"/>
          </p:nvPr>
        </p:nvSpPr>
        <p:spPr>
          <a:xfrm>
            <a:off x="609600" y="1036638"/>
            <a:ext cx="7810500" cy="47926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must remember that the test of our religious principles lies not just in what we say, not only in our prayers, not even     in living blameless lives - but      in what we do for others.”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3">
            <a:extLst>
              <a:ext uri="{FF2B5EF4-FFF2-40B4-BE49-F238E27FC236}">
                <a16:creationId xmlns:a16="http://schemas.microsoft.com/office/drawing/2014/main" id="{A02335B8-C727-442B-9CD8-F645C03991DD}"/>
              </a:ext>
            </a:extLst>
          </p:cNvPr>
          <p:cNvSpPr>
            <a:spLocks noChangeArrowheads="1"/>
          </p:cNvSpPr>
          <p:nvPr/>
        </p:nvSpPr>
        <p:spPr bwMode="auto">
          <a:xfrm>
            <a:off x="1272988" y="463697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5" name="Rectangle 4">
            <a:extLst>
              <a:ext uri="{FF2B5EF4-FFF2-40B4-BE49-F238E27FC236}">
                <a16:creationId xmlns:a16="http://schemas.microsoft.com/office/drawing/2014/main" id="{49158AC5-F898-4B2B-96D7-AA7C26243612}"/>
              </a:ext>
            </a:extLst>
          </p:cNvPr>
          <p:cNvSpPr>
            <a:spLocks noChangeArrowheads="1"/>
          </p:cNvSpPr>
          <p:nvPr/>
        </p:nvSpPr>
        <p:spPr bwMode="auto">
          <a:xfrm>
            <a:off x="3467808" y="261802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5">
            <a:extLst>
              <a:ext uri="{FF2B5EF4-FFF2-40B4-BE49-F238E27FC236}">
                <a16:creationId xmlns:a16="http://schemas.microsoft.com/office/drawing/2014/main" id="{CB5F859B-F57A-44EC-8F3A-864291EB46E6}"/>
              </a:ext>
            </a:extLst>
          </p:cNvPr>
          <p:cNvSpPr>
            <a:spLocks noChangeArrowheads="1"/>
          </p:cNvSpPr>
          <p:nvPr/>
        </p:nvSpPr>
        <p:spPr bwMode="auto">
          <a:xfrm>
            <a:off x="2120535" y="329212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6">
            <a:extLst>
              <a:ext uri="{FF2B5EF4-FFF2-40B4-BE49-F238E27FC236}">
                <a16:creationId xmlns:a16="http://schemas.microsoft.com/office/drawing/2014/main" id="{E6F21088-275B-4360-B9E1-3AFFFC2B5FAD}"/>
              </a:ext>
            </a:extLst>
          </p:cNvPr>
          <p:cNvSpPr>
            <a:spLocks noChangeArrowheads="1"/>
          </p:cNvSpPr>
          <p:nvPr/>
        </p:nvSpPr>
        <p:spPr bwMode="auto">
          <a:xfrm>
            <a:off x="1019001" y="396050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a:extLst>
              <a:ext uri="{FF2B5EF4-FFF2-40B4-BE49-F238E27FC236}">
                <a16:creationId xmlns:a16="http://schemas.microsoft.com/office/drawing/2014/main" id="{95FB2CDE-038D-434F-B8E7-E1B905645903}"/>
              </a:ext>
            </a:extLst>
          </p:cNvPr>
          <p:cNvSpPr txBox="1">
            <a:spLocks noChangeArrowheads="1"/>
          </p:cNvSpPr>
          <p:nvPr/>
        </p:nvSpPr>
        <p:spPr bwMode="auto">
          <a:xfrm>
            <a:off x="840509" y="1936028"/>
            <a:ext cx="7810500" cy="352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religious principles:</a:t>
            </a:r>
          </a:p>
          <a:p>
            <a:pPr algn="l"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  </a:t>
            </a:r>
            <a:r>
              <a:rPr lang="en-US" altLang="en-US"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rPr>
              <a:t>in</a:t>
            </a:r>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what we say</a:t>
            </a:r>
          </a:p>
          <a:p>
            <a:pPr algn="l"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  </a:t>
            </a:r>
            <a:r>
              <a:rPr lang="en-US" altLang="en-US"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rPr>
              <a:t>in</a:t>
            </a:r>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our prayers</a:t>
            </a:r>
          </a:p>
          <a:p>
            <a:pPr algn="l"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  </a:t>
            </a:r>
            <a:r>
              <a:rPr lang="en-US" altLang="en-US"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rPr>
              <a:t>in</a:t>
            </a:r>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living blameless lives</a:t>
            </a:r>
          </a:p>
          <a:p>
            <a:pPr algn="l"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a:t>
            </a:r>
            <a:r>
              <a:rPr lang="en-US" altLang="en-US"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rPr>
              <a:t>in</a:t>
            </a:r>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what we do for others</a:t>
            </a:r>
            <a:endParaRPr lang="en-US" altLang="en-US" sz="32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2" name="Star: 5 Points 1">
            <a:extLst>
              <a:ext uri="{FF2B5EF4-FFF2-40B4-BE49-F238E27FC236}">
                <a16:creationId xmlns:a16="http://schemas.microsoft.com/office/drawing/2014/main" id="{2EF5E3D0-687E-4279-8D42-544510FC4DE3}"/>
              </a:ext>
            </a:extLst>
          </p:cNvPr>
          <p:cNvSpPr/>
          <p:nvPr/>
        </p:nvSpPr>
        <p:spPr>
          <a:xfrm>
            <a:off x="1836881" y="4894118"/>
            <a:ext cx="311727" cy="301336"/>
          </a:xfrm>
          <a:prstGeom prst="star5">
            <a:avLst/>
          </a:prstGeom>
          <a:solidFill>
            <a:srgbClr val="0083E6"/>
          </a:solidFill>
          <a:ln>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2">
            <a:extLst>
              <a:ext uri="{FF2B5EF4-FFF2-40B4-BE49-F238E27FC236}">
                <a16:creationId xmlns:a16="http://schemas.microsoft.com/office/drawing/2014/main" id="{CA6905E8-3243-4F1A-A5F5-CFA089C79EAE}"/>
              </a:ext>
            </a:extLst>
          </p:cNvPr>
          <p:cNvSpPr txBox="1">
            <a:spLocks noChangeArrowheads="1"/>
          </p:cNvSpPr>
          <p:nvPr/>
        </p:nvSpPr>
        <p:spPr bwMode="auto">
          <a:xfrm>
            <a:off x="3453938" y="1948989"/>
            <a:ext cx="4675414" cy="950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religious principles</a:t>
            </a:r>
            <a:endPar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6AF953CA-FE75-4A4E-9D7D-064AFE7B5881}"/>
              </a:ext>
            </a:extLst>
          </p:cNvPr>
          <p:cNvSpPr txBox="1">
            <a:spLocks noChangeArrowheads="1"/>
          </p:cNvSpPr>
          <p:nvPr/>
        </p:nvSpPr>
        <p:spPr bwMode="auto">
          <a:xfrm>
            <a:off x="3480500" y="2707814"/>
            <a:ext cx="3823166" cy="78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rPr>
              <a:t>in</a:t>
            </a: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what we say</a:t>
            </a:r>
            <a:endPar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FDC791DB-C200-4737-A0CE-56AFF3F5DE1D}"/>
              </a:ext>
            </a:extLst>
          </p:cNvPr>
          <p:cNvSpPr txBox="1">
            <a:spLocks noChangeArrowheads="1"/>
          </p:cNvSpPr>
          <p:nvPr/>
        </p:nvSpPr>
        <p:spPr bwMode="auto">
          <a:xfrm>
            <a:off x="2144287" y="3411778"/>
            <a:ext cx="3557352" cy="70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rPr>
              <a:t>in</a:t>
            </a: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our prayers</a:t>
            </a:r>
            <a:endPar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7C1EEECD-8D1A-4D9F-8CD4-76FCD4E251DD}"/>
              </a:ext>
            </a:extLst>
          </p:cNvPr>
          <p:cNvSpPr txBox="1">
            <a:spLocks noChangeArrowheads="1"/>
          </p:cNvSpPr>
          <p:nvPr/>
        </p:nvSpPr>
        <p:spPr bwMode="auto">
          <a:xfrm>
            <a:off x="1043098" y="4053386"/>
            <a:ext cx="5726394" cy="7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rPr>
              <a:t>in</a:t>
            </a: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living blameless lives</a:t>
            </a:r>
            <a:endPar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51B66DDD-595C-4849-B5D9-F3475F3D6301}"/>
              </a:ext>
            </a:extLst>
          </p:cNvPr>
          <p:cNvSpPr txBox="1">
            <a:spLocks noChangeArrowheads="1"/>
          </p:cNvSpPr>
          <p:nvPr/>
        </p:nvSpPr>
        <p:spPr bwMode="auto">
          <a:xfrm>
            <a:off x="1252260" y="4716095"/>
            <a:ext cx="6134986" cy="791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rPr>
              <a:t>in</a:t>
            </a: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what we do for others</a:t>
            </a:r>
            <a:endPar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6638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stCondLst>
                                            <p:cond delay="0"/>
                                          </p:stCondLst>
                                        </p:cTn>
                                        <p:tgtEl>
                                          <p:spTgt spid="4"/>
                                        </p:tgtEl>
                                      </p:cBhvr>
                                    </p:animEffect>
                                    <p:anim to="" calcmode="lin" valueType="num">
                                      <p:cBhvr>
                                        <p:cTn id="23"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stCondLst>
                                            <p:cond delay="0"/>
                                          </p:stCondLst>
                                        </p:cTn>
                                        <p:tgtEl>
                                          <p:spTgt spid="5"/>
                                        </p:tgtEl>
                                      </p:cBhvr>
                                    </p:animEffect>
                                    <p:anim to="" calcmode="lin" valueType="num">
                                      <p:cBhvr>
                                        <p:cTn id="30"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32" presetID="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stCondLst>
                                            <p:cond delay="0"/>
                                          </p:stCondLst>
                                        </p:cTn>
                                        <p:tgtEl>
                                          <p:spTgt spid="6"/>
                                        </p:tgtEl>
                                      </p:cBhvr>
                                    </p:animEffect>
                                    <p:anim to="" calcmode="lin" valueType="num">
                                      <p:cBhvr>
                                        <p:cTn id="35"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37" presetID="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dissolve">
                                      <p:cBhvr>
                                        <p:cTn id="39" dur="500">
                                          <p:stCondLst>
                                            <p:cond delay="0"/>
                                          </p:stCondLst>
                                        </p:cTn>
                                        <p:tgtEl>
                                          <p:spTgt spid="7"/>
                                        </p:tgtEl>
                                      </p:cBhvr>
                                    </p:animEffect>
                                    <p:anim to="" calcmode="lin" valueType="num">
                                      <p:cBhvr>
                                        <p:cTn id="4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25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250"/>
                                        <p:tgtEl>
                                          <p:spTgt spid="1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25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25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250"/>
                                        <p:tgtEl>
                                          <p:spTgt spid="19"/>
                                        </p:tgtEl>
                                      </p:cBhvr>
                                    </p:animEffect>
                                  </p:childTnLst>
                                </p:cTn>
                              </p:par>
                              <p:par>
                                <p:cTn id="59" presetID="42" presetClass="path" presetSubtype="0" accel="50000" decel="50000" fill="hold" grpId="1" nodeType="withEffect">
                                  <p:stCondLst>
                                    <p:cond delay="0"/>
                                  </p:stCondLst>
                                  <p:childTnLst>
                                    <p:animMotion origin="layout" path="M -3.33333E-6 -2.22222E-6 L -0.29409 -0.01018 " pathEditMode="relative" rAng="0" ptsTypes="AA">
                                      <p:cBhvr>
                                        <p:cTn id="60" dur="2000" fill="hold"/>
                                        <p:tgtEl>
                                          <p:spTgt spid="15"/>
                                        </p:tgtEl>
                                        <p:attrNameLst>
                                          <p:attrName>ppt_x</p:attrName>
                                          <p:attrName>ppt_y</p:attrName>
                                        </p:attrNameLst>
                                      </p:cBhvr>
                                      <p:rCtr x="-14705" y="-509"/>
                                    </p:animMotion>
                                  </p:childTnLst>
                                </p:cTn>
                              </p:par>
                              <p:par>
                                <p:cTn id="61" presetID="42" presetClass="path" presetSubtype="0" accel="50000" decel="50000" fill="hold" grpId="1" nodeType="withEffect">
                                  <p:stCondLst>
                                    <p:cond delay="0"/>
                                  </p:stCondLst>
                                  <p:childTnLst>
                                    <p:animMotion origin="layout" path="M -3.33333E-6 -1.85185E-6 L -0.13975 -0.01088 " pathEditMode="relative" rAng="0" ptsTypes="AA">
                                      <p:cBhvr>
                                        <p:cTn id="62" dur="2000" fill="hold"/>
                                        <p:tgtEl>
                                          <p:spTgt spid="16"/>
                                        </p:tgtEl>
                                        <p:attrNameLst>
                                          <p:attrName>ppt_x</p:attrName>
                                          <p:attrName>ppt_y</p:attrName>
                                        </p:attrNameLst>
                                      </p:cBhvr>
                                      <p:rCtr x="-6997" y="-556"/>
                                    </p:animMotion>
                                  </p:childTnLst>
                                </p:cTn>
                              </p:par>
                              <p:par>
                                <p:cTn id="63" presetID="42" presetClass="path" presetSubtype="0" accel="50000" decel="50000" fill="hold" grpId="1" nodeType="withEffect">
                                  <p:stCondLst>
                                    <p:cond delay="0"/>
                                  </p:stCondLst>
                                  <p:childTnLst>
                                    <p:animMotion origin="layout" path="M -3.05556E-6 -2.59259E-6 L 0.00851 -0.00926 " pathEditMode="relative" rAng="0" ptsTypes="AA">
                                      <p:cBhvr>
                                        <p:cTn id="64" dur="2000" fill="hold"/>
                                        <p:tgtEl>
                                          <p:spTgt spid="17"/>
                                        </p:tgtEl>
                                        <p:attrNameLst>
                                          <p:attrName>ppt_x</p:attrName>
                                          <p:attrName>ppt_y</p:attrName>
                                        </p:attrNameLst>
                                      </p:cBhvr>
                                      <p:rCtr x="417" y="-463"/>
                                    </p:animMotion>
                                  </p:childTnLst>
                                </p:cTn>
                              </p:par>
                              <p:par>
                                <p:cTn id="65" presetID="42" presetClass="path" presetSubtype="0" accel="50000" decel="50000" fill="hold" grpId="1" nodeType="withEffect">
                                  <p:stCondLst>
                                    <p:cond delay="0"/>
                                  </p:stCondLst>
                                  <p:childTnLst>
                                    <p:animMotion origin="layout" path="M -3.33333E-6 -7.40741E-7 L 0.12917 -0.00972 " pathEditMode="relative" rAng="0" ptsTypes="AA">
                                      <p:cBhvr>
                                        <p:cTn id="66" dur="2000" fill="hold"/>
                                        <p:tgtEl>
                                          <p:spTgt spid="18"/>
                                        </p:tgtEl>
                                        <p:attrNameLst>
                                          <p:attrName>ppt_x</p:attrName>
                                          <p:attrName>ppt_y</p:attrName>
                                        </p:attrNameLst>
                                      </p:cBhvr>
                                      <p:rCtr x="6458" y="-486"/>
                                    </p:animMotion>
                                  </p:childTnLst>
                                </p:cTn>
                              </p:par>
                              <p:par>
                                <p:cTn id="67" presetID="42" presetClass="path" presetSubtype="0" accel="50000" decel="50000" fill="hold" grpId="1" nodeType="withEffect">
                                  <p:stCondLst>
                                    <p:cond delay="0"/>
                                  </p:stCondLst>
                                  <p:childTnLst>
                                    <p:animMotion origin="layout" path="M 4.16667E-6 -3.7037E-7 L 0.09878 -0.00995 " pathEditMode="relative" rAng="0" ptsTypes="AA">
                                      <p:cBhvr>
                                        <p:cTn id="68" dur="2000" fill="hold"/>
                                        <p:tgtEl>
                                          <p:spTgt spid="19"/>
                                        </p:tgtEl>
                                        <p:attrNameLst>
                                          <p:attrName>ppt_x</p:attrName>
                                          <p:attrName>ppt_y</p:attrName>
                                        </p:attrNameLst>
                                      </p:cBhvr>
                                      <p:rCtr x="4931" y="-509"/>
                                    </p:animMotion>
                                  </p:childTnLst>
                                </p:cTn>
                              </p:par>
                              <p:par>
                                <p:cTn id="69" presetID="10" presetClass="exit" presetSubtype="0" fill="hold" grpId="1" nodeType="withEffect">
                                  <p:stCondLst>
                                    <p:cond delay="0"/>
                                  </p:stCondLst>
                                  <p:childTnLst>
                                    <p:animEffect transition="out" filter="fade">
                                      <p:cBhvr>
                                        <p:cTn id="70" dur="1250"/>
                                        <p:tgtEl>
                                          <p:spTgt spid="3074"/>
                                        </p:tgtEl>
                                      </p:cBhvr>
                                    </p:animEffect>
                                    <p:set>
                                      <p:cBhvr>
                                        <p:cTn id="71" dur="1" fill="hold">
                                          <p:stCondLst>
                                            <p:cond delay="1249"/>
                                          </p:stCondLst>
                                        </p:cTn>
                                        <p:tgtEl>
                                          <p:spTgt spid="3074"/>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3"/>
                                        </p:tgtEl>
                                      </p:cBhvr>
                                    </p:animEffect>
                                    <p:set>
                                      <p:cBhvr>
                                        <p:cTn id="74" dur="1" fill="hold">
                                          <p:stCondLst>
                                            <p:cond delay="499"/>
                                          </p:stCondLst>
                                        </p:cTn>
                                        <p:tgtEl>
                                          <p:spTgt spid="3"/>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250"/>
                                        <p:tgtEl>
                                          <p:spTgt spid="4"/>
                                        </p:tgtEl>
                                      </p:cBhvr>
                                    </p:animEffect>
                                    <p:set>
                                      <p:cBhvr>
                                        <p:cTn id="77" dur="1" fill="hold">
                                          <p:stCondLst>
                                            <p:cond delay="249"/>
                                          </p:stCondLst>
                                        </p:cTn>
                                        <p:tgtEl>
                                          <p:spTgt spid="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250"/>
                                        <p:tgtEl>
                                          <p:spTgt spid="5"/>
                                        </p:tgtEl>
                                      </p:cBhvr>
                                    </p:animEffect>
                                    <p:set>
                                      <p:cBhvr>
                                        <p:cTn id="80" dur="1" fill="hold">
                                          <p:stCondLst>
                                            <p:cond delay="249"/>
                                          </p:stCondLst>
                                        </p:cTn>
                                        <p:tgtEl>
                                          <p:spTgt spid="5"/>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250"/>
                                        <p:tgtEl>
                                          <p:spTgt spid="6"/>
                                        </p:tgtEl>
                                      </p:cBhvr>
                                    </p:animEffect>
                                    <p:set>
                                      <p:cBhvr>
                                        <p:cTn id="83" dur="1" fill="hold">
                                          <p:stCondLst>
                                            <p:cond delay="249"/>
                                          </p:stCondLst>
                                        </p:cTn>
                                        <p:tgtEl>
                                          <p:spTgt spid="6"/>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250"/>
                                        <p:tgtEl>
                                          <p:spTgt spid="7"/>
                                        </p:tgtEl>
                                      </p:cBhvr>
                                    </p:animEffect>
                                    <p:set>
                                      <p:cBhvr>
                                        <p:cTn id="86" dur="1" fill="hold">
                                          <p:stCondLst>
                                            <p:cond delay="249"/>
                                          </p:stCondLst>
                                        </p:cTn>
                                        <p:tgtEl>
                                          <p:spTgt spid="7"/>
                                        </p:tgtEl>
                                        <p:attrNameLst>
                                          <p:attrName>style.visibility</p:attrName>
                                        </p:attrNameLst>
                                      </p:cBhvr>
                                      <p:to>
                                        <p:strVal val="hidden"/>
                                      </p:to>
                                    </p:set>
                                  </p:childTnLst>
                                </p:cTn>
                              </p:par>
                            </p:childTnLst>
                          </p:cTn>
                        </p:par>
                        <p:par>
                          <p:cTn id="87" fill="hold">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250"/>
                                        <p:tgtEl>
                                          <p:spTgt spid="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
                                        </p:tgtEl>
                                        <p:attrNameLst>
                                          <p:attrName>style.visibility</p:attrName>
                                        </p:attrNameLst>
                                      </p:cBhvr>
                                      <p:to>
                                        <p:strVal val="visible"/>
                                      </p:to>
                                    </p:set>
                                    <p:animEffect transition="in" filter="fade">
                                      <p:cBhvr>
                                        <p:cTn id="93" dur="500"/>
                                        <p:tgtEl>
                                          <p:spTgt spid="2"/>
                                        </p:tgtEl>
                                      </p:cBhvr>
                                    </p:animEffect>
                                  </p:childTnLst>
                                </p:cTn>
                              </p:par>
                              <p:par>
                                <p:cTn id="94" presetID="10" presetClass="exit" presetSubtype="0" fill="hold" grpId="2" nodeType="with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16"/>
                                        </p:tgtEl>
                                      </p:cBhvr>
                                    </p:animEffect>
                                    <p:set>
                                      <p:cBhvr>
                                        <p:cTn id="99" dur="1" fill="hold">
                                          <p:stCondLst>
                                            <p:cond delay="499"/>
                                          </p:stCondLst>
                                        </p:cTn>
                                        <p:tgtEl>
                                          <p:spTgt spid="16"/>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17"/>
                                        </p:tgtEl>
                                      </p:cBhvr>
                                    </p:animEffect>
                                    <p:set>
                                      <p:cBhvr>
                                        <p:cTn id="102" dur="1" fill="hold">
                                          <p:stCondLst>
                                            <p:cond delay="499"/>
                                          </p:stCondLst>
                                        </p:cTn>
                                        <p:tgtEl>
                                          <p:spTgt spid="17"/>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18"/>
                                        </p:tgtEl>
                                      </p:cBhvr>
                                    </p:animEffect>
                                    <p:set>
                                      <p:cBhvr>
                                        <p:cTn id="105" dur="1" fill="hold">
                                          <p:stCondLst>
                                            <p:cond delay="499"/>
                                          </p:stCondLst>
                                        </p:cTn>
                                        <p:tgtEl>
                                          <p:spTgt spid="18"/>
                                        </p:tgtEl>
                                        <p:attrNameLst>
                                          <p:attrName>style.visibility</p:attrName>
                                        </p:attrNameLst>
                                      </p:cBhvr>
                                      <p:to>
                                        <p:strVal val="hidden"/>
                                      </p:to>
                                    </p:set>
                                  </p:childTnLst>
                                </p:cTn>
                              </p:par>
                              <p:par>
                                <p:cTn id="106" presetID="10" presetClass="exit" presetSubtype="0" fill="hold" grpId="2" nodeType="withEffect">
                                  <p:stCondLst>
                                    <p:cond delay="0"/>
                                  </p:stCondLst>
                                  <p:childTnLst>
                                    <p:animEffect transition="out" filter="fade">
                                      <p:cBhvr>
                                        <p:cTn id="107" dur="500"/>
                                        <p:tgtEl>
                                          <p:spTgt spid="19"/>
                                        </p:tgtEl>
                                      </p:cBhvr>
                                    </p:animEffect>
                                    <p:set>
                                      <p:cBhvr>
                                        <p:cTn id="10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P spid="4" grpId="0"/>
      <p:bldP spid="4" grpId="1"/>
      <p:bldP spid="5" grpId="0"/>
      <p:bldP spid="5" grpId="1"/>
      <p:bldP spid="6" grpId="0"/>
      <p:bldP spid="6" grpId="1"/>
      <p:bldP spid="7" grpId="0"/>
      <p:bldP spid="7" grpId="1"/>
      <p:bldP spid="8" grpId="0"/>
      <p:bldP spid="2" grpId="0" animBg="1"/>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678587" y="3984286"/>
            <a:ext cx="33818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servant of all</a:t>
            </a:r>
          </a:p>
        </p:txBody>
      </p:sp>
      <p:sp>
        <p:nvSpPr>
          <p:cNvPr id="3074" name="Rectangle 2"/>
          <p:cNvSpPr>
            <a:spLocks noGrp="1" noChangeArrowheads="1"/>
          </p:cNvSpPr>
          <p:nvPr>
            <p:ph type="title"/>
          </p:nvPr>
        </p:nvSpPr>
        <p:spPr>
          <a:xfrm>
            <a:off x="470848" y="1953313"/>
            <a:ext cx="8229600" cy="35603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And He sat down, called the twelve, and said to them, "If anyone desires to be first, he shall be last of all and servant of all."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Mark 9:35 </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454633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36129" y="5291961"/>
            <a:ext cx="8871741" cy="9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33. Harry S. Truman (1945-1953)</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AA285C46-B00C-46AE-803B-1618B31A8CD5}"/>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Part  1 </a:t>
            </a:r>
            <a:endParaRPr lang="en-US" altLang="en-US" sz="3200"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endParaRPr>
          </a:p>
        </p:txBody>
      </p:sp>
      <p:pic>
        <p:nvPicPr>
          <p:cNvPr id="7" name="Picture 6">
            <a:extLst>
              <a:ext uri="{FF2B5EF4-FFF2-40B4-BE49-F238E27FC236}">
                <a16:creationId xmlns:a16="http://schemas.microsoft.com/office/drawing/2014/main" id="{D99387BE-3639-4257-B15E-B140C36969C1}"/>
              </a:ext>
            </a:extLst>
          </p:cNvPr>
          <p:cNvPicPr>
            <a:picLocks noChangeAspect="1"/>
          </p:cNvPicPr>
          <p:nvPr/>
        </p:nvPicPr>
        <p:blipFill>
          <a:blip r:embed="rId3">
            <a:clrChange>
              <a:clrFrom>
                <a:srgbClr val="F9F9F7"/>
              </a:clrFrom>
              <a:clrTo>
                <a:srgbClr val="F9F9F7">
                  <a:alpha val="0"/>
                </a:srgbClr>
              </a:clrTo>
            </a:clrChange>
            <a:extLst>
              <a:ext uri="{28A0092B-C50C-407E-A947-70E740481C1C}">
                <a14:useLocalDpi xmlns:a14="http://schemas.microsoft.com/office/drawing/2010/main" val="0"/>
              </a:ext>
            </a:extLst>
          </a:blip>
          <a:stretch>
            <a:fillRect/>
          </a:stretch>
        </p:blipFill>
        <p:spPr>
          <a:xfrm>
            <a:off x="0" y="2211705"/>
            <a:ext cx="9144000" cy="6092190"/>
          </a:xfrm>
          <a:prstGeom prst="rect">
            <a:avLst/>
          </a:prstGeom>
        </p:spPr>
      </p:pic>
    </p:spTree>
    <p:extLst>
      <p:ext uri="{BB962C8B-B14F-4D97-AF65-F5344CB8AC3E}">
        <p14:creationId xmlns:p14="http://schemas.microsoft.com/office/powerpoint/2010/main" val="801956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stCondLst>
                                            <p:cond delay="0"/>
                                          </p:stCondLst>
                                        </p:cTn>
                                        <p:tgtEl>
                                          <p:spTgt spid="7"/>
                                        </p:tgtEl>
                                      </p:cBhvr>
                                    </p:animEffect>
                                    <p:anim to="" calcmode="lin" valueType="num">
                                      <p:cBhvr>
                                        <p:cTn id="1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07CF97-6198-43AC-8FD7-7072429BA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231" y="0"/>
            <a:ext cx="11584459" cy="6858000"/>
          </a:xfrm>
          <a:prstGeom prst="rect">
            <a:avLst/>
          </a:prstGeom>
        </p:spPr>
      </p:pic>
    </p:spTree>
    <p:extLst>
      <p:ext uri="{BB962C8B-B14F-4D97-AF65-F5344CB8AC3E}">
        <p14:creationId xmlns:p14="http://schemas.microsoft.com/office/powerpoint/2010/main" val="78820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curtains"/>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C3AF91-E969-41DE-86C5-81DCE9DCD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66" y="0"/>
            <a:ext cx="10287000" cy="6858000"/>
          </a:xfrm>
          <a:prstGeom prst="rect">
            <a:avLst/>
          </a:prstGeom>
        </p:spPr>
      </p:pic>
    </p:spTree>
    <p:extLst>
      <p:ext uri="{BB962C8B-B14F-4D97-AF65-F5344CB8AC3E}">
        <p14:creationId xmlns:p14="http://schemas.microsoft.com/office/powerpoint/2010/main" val="4078765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7857C3-D1BA-45BA-BFFD-5C959FF07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4871" cy="7014117"/>
          </a:xfrm>
          <a:prstGeom prst="rect">
            <a:avLst/>
          </a:prstGeom>
        </p:spPr>
      </p:pic>
      <p:pic>
        <p:nvPicPr>
          <p:cNvPr id="3" name="Picture 2">
            <a:extLst>
              <a:ext uri="{FF2B5EF4-FFF2-40B4-BE49-F238E27FC236}">
                <a16:creationId xmlns:a16="http://schemas.microsoft.com/office/drawing/2014/main" id="{829CC5FC-BA38-4179-879A-D2A70813B32A}"/>
              </a:ext>
            </a:extLst>
          </p:cNvPr>
          <p:cNvPicPr>
            <a:picLocks noChangeAspect="1"/>
          </p:cNvPicPr>
          <p:nvPr/>
        </p:nvPicPr>
        <p:blipFill rotWithShape="1">
          <a:blip r:embed="rId4">
            <a:extLst>
              <a:ext uri="{28A0092B-C50C-407E-A947-70E740481C1C}">
                <a14:useLocalDpi xmlns:a14="http://schemas.microsoft.com/office/drawing/2010/main" val="0"/>
              </a:ext>
            </a:extLst>
          </a:blip>
          <a:srcRect l="14776" r="14925"/>
          <a:stretch/>
        </p:blipFill>
        <p:spPr>
          <a:xfrm>
            <a:off x="0" y="-25900"/>
            <a:ext cx="9144000" cy="7053144"/>
          </a:xfrm>
          <a:prstGeom prst="rect">
            <a:avLst/>
          </a:prstGeom>
        </p:spPr>
      </p:pic>
    </p:spTree>
    <p:extLst>
      <p:ext uri="{BB962C8B-B14F-4D97-AF65-F5344CB8AC3E}">
        <p14:creationId xmlns:p14="http://schemas.microsoft.com/office/powerpoint/2010/main" val="78820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fmla="#ppt_w*sin(2.5*pi*$)">
                                          <p:val>
                                            <p:fltVal val="0"/>
                                          </p:val>
                                        </p:tav>
                                        <p:tav tm="100000">
                                          <p:val>
                                            <p:fltVal val="1"/>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AEDEC9-4883-48B4-B3AC-BDA791487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366" y="0"/>
            <a:ext cx="10204826" cy="6858000"/>
          </a:xfrm>
          <a:prstGeom prst="rect">
            <a:avLst/>
          </a:prstGeom>
        </p:spPr>
      </p:pic>
      <p:pic>
        <p:nvPicPr>
          <p:cNvPr id="3" name="Picture 2">
            <a:extLst>
              <a:ext uri="{FF2B5EF4-FFF2-40B4-BE49-F238E27FC236}">
                <a16:creationId xmlns:a16="http://schemas.microsoft.com/office/drawing/2014/main" id="{38D9C2FD-2EA6-4D67-B000-6306528A2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5442" y="2154326"/>
            <a:ext cx="4403848" cy="4478489"/>
          </a:xfrm>
          <a:prstGeom prst="rect">
            <a:avLst/>
          </a:prstGeom>
        </p:spPr>
      </p:pic>
      <p:pic>
        <p:nvPicPr>
          <p:cNvPr id="5" name="Picture 4">
            <a:extLst>
              <a:ext uri="{FF2B5EF4-FFF2-40B4-BE49-F238E27FC236}">
                <a16:creationId xmlns:a16="http://schemas.microsoft.com/office/drawing/2014/main" id="{580E95BE-72C6-4B0A-8770-2A63EC4216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03" y="2090627"/>
            <a:ext cx="8548618" cy="4589951"/>
          </a:xfrm>
          <a:prstGeom prst="rect">
            <a:avLst/>
          </a:prstGeom>
        </p:spPr>
      </p:pic>
    </p:spTree>
    <p:extLst>
      <p:ext uri="{BB962C8B-B14F-4D97-AF65-F5344CB8AC3E}">
        <p14:creationId xmlns:p14="http://schemas.microsoft.com/office/powerpoint/2010/main" val="7882039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D840FC-AA63-4140-B654-B0B70B538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a:extLst>
              <a:ext uri="{FF2B5EF4-FFF2-40B4-BE49-F238E27FC236}">
                <a16:creationId xmlns:a16="http://schemas.microsoft.com/office/drawing/2014/main" id="{266AA113-F9B7-4CA1-8C60-D25ADBF8EA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3349" y="0"/>
            <a:ext cx="4537302" cy="6858000"/>
          </a:xfrm>
          <a:prstGeom prst="rect">
            <a:avLst/>
          </a:prstGeom>
        </p:spPr>
      </p:pic>
    </p:spTree>
    <p:extLst>
      <p:ext uri="{BB962C8B-B14F-4D97-AF65-F5344CB8AC3E}">
        <p14:creationId xmlns:p14="http://schemas.microsoft.com/office/powerpoint/2010/main" val="1938563850"/>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D15701-ABE5-4D24-859E-51CDE9663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8892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CAFD71-2EC5-4339-A560-F2B1AFDE7D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81144043"/>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54A50F-E6BE-45E5-88A3-D33D43BD3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3191500"/>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3636E5-6D73-4F8C-9A93-1226071CE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06" y="0"/>
            <a:ext cx="10134975" cy="6858000"/>
          </a:xfrm>
          <a:prstGeom prst="rect">
            <a:avLst/>
          </a:prstGeom>
        </p:spPr>
      </p:pic>
    </p:spTree>
    <p:extLst>
      <p:ext uri="{BB962C8B-B14F-4D97-AF65-F5344CB8AC3E}">
        <p14:creationId xmlns:p14="http://schemas.microsoft.com/office/powerpoint/2010/main" val="19346538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8C351D-007B-4526-ABA6-935B020C7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245"/>
            <a:ext cx="10270273" cy="6868245"/>
          </a:xfrm>
          <a:prstGeom prst="rect">
            <a:avLst/>
          </a:prstGeom>
        </p:spPr>
      </p:pic>
    </p:spTree>
    <p:extLst>
      <p:ext uri="{BB962C8B-B14F-4D97-AF65-F5344CB8AC3E}">
        <p14:creationId xmlns:p14="http://schemas.microsoft.com/office/powerpoint/2010/main" val="4248538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132762" y="3632263"/>
            <a:ext cx="339829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a:t>
            </a:r>
            <a:r>
              <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ust in God</a:t>
            </a:r>
          </a:p>
        </p:txBody>
      </p:sp>
      <p:sp>
        <p:nvSpPr>
          <p:cNvPr id="3074" name="Rectangle 2"/>
          <p:cNvSpPr>
            <a:spLocks noGrp="1" noChangeArrowheads="1"/>
          </p:cNvSpPr>
          <p:nvPr>
            <p:ph type="title"/>
          </p:nvPr>
        </p:nvSpPr>
        <p:spPr>
          <a:xfrm>
            <a:off x="711200" y="1582738"/>
            <a:ext cx="7620000" cy="36496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“Work Hard. Do your best. Keep your word. Never get    too big for your britches.    Trust in God. Have no fear;   and Never forget a friend.”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3"/>
          <p:cNvSpPr>
            <a:spLocks noChangeArrowheads="1"/>
          </p:cNvSpPr>
          <p:nvPr/>
        </p:nvSpPr>
        <p:spPr bwMode="auto">
          <a:xfrm>
            <a:off x="2540508" y="359680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56638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par>
                          <p:cTn id="16" fill="hold">
                            <p:stCondLst>
                              <p:cond delay="500"/>
                            </p:stCondLst>
                            <p:childTnLst>
                              <p:par>
                                <p:cTn id="17" presetID="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stCondLst>
                                            <p:cond delay="0"/>
                                          </p:stCondLst>
                                        </p:cTn>
                                        <p:tgtEl>
                                          <p:spTgt spid="4"/>
                                        </p:tgtEl>
                                      </p:cBhvr>
                                    </p:animEffect>
                                    <p:anim to="" calcmode="lin" valueType="num">
                                      <p:cBhvr>
                                        <p:cTn id="2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C68845-6F9A-4FEF-BC24-7C51C8A59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9551"/>
            <a:ext cx="9239534" cy="7665695"/>
          </a:xfrm>
          <a:prstGeom prst="rect">
            <a:avLst/>
          </a:prstGeom>
        </p:spPr>
      </p:pic>
      <p:pic>
        <p:nvPicPr>
          <p:cNvPr id="5" name="Picture 4">
            <a:extLst>
              <a:ext uri="{FF2B5EF4-FFF2-40B4-BE49-F238E27FC236}">
                <a16:creationId xmlns:a16="http://schemas.microsoft.com/office/drawing/2014/main" id="{659ED299-4349-4BFB-9F95-82DED6CD86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068" y="-296497"/>
            <a:ext cx="9812740" cy="7604874"/>
          </a:xfrm>
          <a:prstGeom prst="rect">
            <a:avLst/>
          </a:prstGeom>
        </p:spPr>
      </p:pic>
    </p:spTree>
    <p:extLst>
      <p:ext uri="{BB962C8B-B14F-4D97-AF65-F5344CB8AC3E}">
        <p14:creationId xmlns:p14="http://schemas.microsoft.com/office/powerpoint/2010/main" val="788203917"/>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3EDA7F-A80B-4766-8161-0F653EBE5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72" y="0"/>
            <a:ext cx="10235821" cy="6858000"/>
          </a:xfrm>
          <a:prstGeom prst="rect">
            <a:avLst/>
          </a:prstGeom>
        </p:spPr>
      </p:pic>
      <p:pic>
        <p:nvPicPr>
          <p:cNvPr id="4" name="Picture 3">
            <a:extLst>
              <a:ext uri="{FF2B5EF4-FFF2-40B4-BE49-F238E27FC236}">
                <a16:creationId xmlns:a16="http://schemas.microsoft.com/office/drawing/2014/main" id="{F8718A37-0C86-438C-A7D2-D6707DF83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329" y="3472"/>
            <a:ext cx="7051033" cy="6854528"/>
          </a:xfrm>
          <a:prstGeom prst="rect">
            <a:avLst/>
          </a:prstGeom>
        </p:spPr>
      </p:pic>
    </p:spTree>
    <p:extLst>
      <p:ext uri="{BB962C8B-B14F-4D97-AF65-F5344CB8AC3E}">
        <p14:creationId xmlns:p14="http://schemas.microsoft.com/office/powerpoint/2010/main" val="78820391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9C8284-722F-489D-AAD6-6A5AA4360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1435" y="0"/>
            <a:ext cx="12175435" cy="6858000"/>
          </a:xfrm>
          <a:prstGeom prst="rect">
            <a:avLst/>
          </a:prstGeom>
        </p:spPr>
      </p:pic>
    </p:spTree>
    <p:extLst>
      <p:ext uri="{BB962C8B-B14F-4D97-AF65-F5344CB8AC3E}">
        <p14:creationId xmlns:p14="http://schemas.microsoft.com/office/powerpoint/2010/main" val="788203917"/>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235D77-2C31-48CE-BA94-5467760CAC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31" y="0"/>
            <a:ext cx="11584459" cy="6858000"/>
          </a:xfrm>
          <a:prstGeom prst="rect">
            <a:avLst/>
          </a:prstGeom>
        </p:spPr>
      </p:pic>
      <p:pic>
        <p:nvPicPr>
          <p:cNvPr id="3" name="Picture 2">
            <a:extLst>
              <a:ext uri="{FF2B5EF4-FFF2-40B4-BE49-F238E27FC236}">
                <a16:creationId xmlns:a16="http://schemas.microsoft.com/office/drawing/2014/main" id="{BC61B774-927E-445E-86FD-7A961319A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66" y="0"/>
            <a:ext cx="10287000" cy="6858000"/>
          </a:xfrm>
          <a:prstGeom prst="rect">
            <a:avLst/>
          </a:prstGeom>
        </p:spPr>
      </p:pic>
      <p:pic>
        <p:nvPicPr>
          <p:cNvPr id="4" name="Picture 3">
            <a:extLst>
              <a:ext uri="{FF2B5EF4-FFF2-40B4-BE49-F238E27FC236}">
                <a16:creationId xmlns:a16="http://schemas.microsoft.com/office/drawing/2014/main" id="{8FADFE96-D1D2-4F4E-8B54-355E0A20B8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54871" cy="7014117"/>
          </a:xfrm>
          <a:prstGeom prst="rect">
            <a:avLst/>
          </a:prstGeom>
        </p:spPr>
      </p:pic>
      <p:pic>
        <p:nvPicPr>
          <p:cNvPr id="5" name="Picture 4">
            <a:extLst>
              <a:ext uri="{FF2B5EF4-FFF2-40B4-BE49-F238E27FC236}">
                <a16:creationId xmlns:a16="http://schemas.microsoft.com/office/drawing/2014/main" id="{F3408977-ECD0-4CE0-93A6-276AF45DFA47}"/>
              </a:ext>
            </a:extLst>
          </p:cNvPr>
          <p:cNvPicPr>
            <a:picLocks noChangeAspect="1"/>
          </p:cNvPicPr>
          <p:nvPr/>
        </p:nvPicPr>
        <p:blipFill rotWithShape="1">
          <a:blip r:embed="rId5">
            <a:extLst>
              <a:ext uri="{28A0092B-C50C-407E-A947-70E740481C1C}">
                <a14:useLocalDpi xmlns:a14="http://schemas.microsoft.com/office/drawing/2010/main" val="0"/>
              </a:ext>
            </a:extLst>
          </a:blip>
          <a:srcRect l="14776" r="14925"/>
          <a:stretch/>
        </p:blipFill>
        <p:spPr>
          <a:xfrm>
            <a:off x="0" y="-25900"/>
            <a:ext cx="9144000" cy="7053144"/>
          </a:xfrm>
          <a:prstGeom prst="rect">
            <a:avLst/>
          </a:prstGeom>
        </p:spPr>
      </p:pic>
      <p:pic>
        <p:nvPicPr>
          <p:cNvPr id="6" name="Picture 5">
            <a:extLst>
              <a:ext uri="{FF2B5EF4-FFF2-40B4-BE49-F238E27FC236}">
                <a16:creationId xmlns:a16="http://schemas.microsoft.com/office/drawing/2014/main" id="{B6C10FD2-F6A8-4D68-A536-432AF9DAC2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366" y="0"/>
            <a:ext cx="10204826" cy="6858000"/>
          </a:xfrm>
          <a:prstGeom prst="rect">
            <a:avLst/>
          </a:prstGeom>
        </p:spPr>
      </p:pic>
      <p:pic>
        <p:nvPicPr>
          <p:cNvPr id="7" name="Picture 6">
            <a:extLst>
              <a:ext uri="{FF2B5EF4-FFF2-40B4-BE49-F238E27FC236}">
                <a16:creationId xmlns:a16="http://schemas.microsoft.com/office/drawing/2014/main" id="{94478A15-9EDB-481E-A6F9-955050BAD5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5442" y="2154326"/>
            <a:ext cx="4403848" cy="4478489"/>
          </a:xfrm>
          <a:prstGeom prst="rect">
            <a:avLst/>
          </a:prstGeom>
        </p:spPr>
      </p:pic>
      <p:pic>
        <p:nvPicPr>
          <p:cNvPr id="8" name="Picture 7">
            <a:extLst>
              <a:ext uri="{FF2B5EF4-FFF2-40B4-BE49-F238E27FC236}">
                <a16:creationId xmlns:a16="http://schemas.microsoft.com/office/drawing/2014/main" id="{8073A62B-91F6-442C-BB66-6C51941C2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603" y="2090627"/>
            <a:ext cx="8548618" cy="4589951"/>
          </a:xfrm>
          <a:prstGeom prst="rect">
            <a:avLst/>
          </a:prstGeom>
        </p:spPr>
      </p:pic>
      <p:pic>
        <p:nvPicPr>
          <p:cNvPr id="9" name="Picture 8">
            <a:extLst>
              <a:ext uri="{FF2B5EF4-FFF2-40B4-BE49-F238E27FC236}">
                <a16:creationId xmlns:a16="http://schemas.microsoft.com/office/drawing/2014/main" id="{3068C29B-4108-4DA8-90AD-E4EE3FB051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a:extLst>
              <a:ext uri="{FF2B5EF4-FFF2-40B4-BE49-F238E27FC236}">
                <a16:creationId xmlns:a16="http://schemas.microsoft.com/office/drawing/2014/main" id="{51F8C65B-5A19-4775-BF8A-6BF6115F28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3349" y="0"/>
            <a:ext cx="4537302" cy="6858000"/>
          </a:xfrm>
          <a:prstGeom prst="rect">
            <a:avLst/>
          </a:prstGeom>
        </p:spPr>
      </p:pic>
      <p:pic>
        <p:nvPicPr>
          <p:cNvPr id="11" name="Picture 10">
            <a:extLst>
              <a:ext uri="{FF2B5EF4-FFF2-40B4-BE49-F238E27FC236}">
                <a16:creationId xmlns:a16="http://schemas.microsoft.com/office/drawing/2014/main" id="{5BB43EFA-8B1D-4B2F-89BE-0D9B6B2DFA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a:extLst>
              <a:ext uri="{FF2B5EF4-FFF2-40B4-BE49-F238E27FC236}">
                <a16:creationId xmlns:a16="http://schemas.microsoft.com/office/drawing/2014/main" id="{F79CBEFD-1ADD-4186-A301-F55152DE235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a:extLst>
              <a:ext uri="{FF2B5EF4-FFF2-40B4-BE49-F238E27FC236}">
                <a16:creationId xmlns:a16="http://schemas.microsoft.com/office/drawing/2014/main" id="{5078BD33-9273-4AF1-AF62-0C7411B7C7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1C5FF6F3-43DB-4215-A1EE-772E7A36E68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1806" y="0"/>
            <a:ext cx="10134975" cy="6858000"/>
          </a:xfrm>
          <a:prstGeom prst="rect">
            <a:avLst/>
          </a:prstGeom>
        </p:spPr>
      </p:pic>
      <p:pic>
        <p:nvPicPr>
          <p:cNvPr id="15" name="Picture 14">
            <a:extLst>
              <a:ext uri="{FF2B5EF4-FFF2-40B4-BE49-F238E27FC236}">
                <a16:creationId xmlns:a16="http://schemas.microsoft.com/office/drawing/2014/main" id="{AC5EE872-351D-4952-98D6-7A586AF58DE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9601" y="-10245"/>
            <a:ext cx="10270273" cy="6868245"/>
          </a:xfrm>
          <a:prstGeom prst="rect">
            <a:avLst/>
          </a:prstGeom>
        </p:spPr>
      </p:pic>
      <p:pic>
        <p:nvPicPr>
          <p:cNvPr id="16" name="Picture 15">
            <a:extLst>
              <a:ext uri="{FF2B5EF4-FFF2-40B4-BE49-F238E27FC236}">
                <a16:creationId xmlns:a16="http://schemas.microsoft.com/office/drawing/2014/main" id="{8B1A69FC-C6DB-4B19-BECD-83F3D51ACD3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309551"/>
            <a:ext cx="9239534" cy="7665695"/>
          </a:xfrm>
          <a:prstGeom prst="rect">
            <a:avLst/>
          </a:prstGeom>
        </p:spPr>
      </p:pic>
      <p:pic>
        <p:nvPicPr>
          <p:cNvPr id="17" name="Picture 16">
            <a:extLst>
              <a:ext uri="{FF2B5EF4-FFF2-40B4-BE49-F238E27FC236}">
                <a16:creationId xmlns:a16="http://schemas.microsoft.com/office/drawing/2014/main" id="{15DE91D7-1F9D-44DE-9C12-5C23C3C68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1068" y="-296497"/>
            <a:ext cx="9812740" cy="7604874"/>
          </a:xfrm>
          <a:prstGeom prst="rect">
            <a:avLst/>
          </a:prstGeom>
        </p:spPr>
      </p:pic>
      <p:pic>
        <p:nvPicPr>
          <p:cNvPr id="18" name="Picture 17">
            <a:extLst>
              <a:ext uri="{FF2B5EF4-FFF2-40B4-BE49-F238E27FC236}">
                <a16:creationId xmlns:a16="http://schemas.microsoft.com/office/drawing/2014/main" id="{147BDB59-3097-4251-B74D-EFD3DCC7005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91572" y="0"/>
            <a:ext cx="10235821" cy="6858000"/>
          </a:xfrm>
          <a:prstGeom prst="rect">
            <a:avLst/>
          </a:prstGeom>
        </p:spPr>
      </p:pic>
      <p:pic>
        <p:nvPicPr>
          <p:cNvPr id="19" name="Picture 18">
            <a:extLst>
              <a:ext uri="{FF2B5EF4-FFF2-40B4-BE49-F238E27FC236}">
                <a16:creationId xmlns:a16="http://schemas.microsoft.com/office/drawing/2014/main" id="{B8A88C30-D55B-40F5-8DBF-02BF6B17AA2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10329" y="3472"/>
            <a:ext cx="7051033" cy="6854528"/>
          </a:xfrm>
          <a:prstGeom prst="rect">
            <a:avLst/>
          </a:prstGeom>
        </p:spPr>
      </p:pic>
      <p:pic>
        <p:nvPicPr>
          <p:cNvPr id="20" name="Picture 19">
            <a:extLst>
              <a:ext uri="{FF2B5EF4-FFF2-40B4-BE49-F238E27FC236}">
                <a16:creationId xmlns:a16="http://schemas.microsoft.com/office/drawing/2014/main" id="{D53BB85A-95E5-43E4-A99D-320E593E09C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80861" y="0"/>
            <a:ext cx="12175435" cy="6858000"/>
          </a:xfrm>
          <a:prstGeom prst="rect">
            <a:avLst/>
          </a:prstGeom>
        </p:spPr>
      </p:pic>
      <p:pic>
        <p:nvPicPr>
          <p:cNvPr id="24" name="Picture 23">
            <a:extLst>
              <a:ext uri="{FF2B5EF4-FFF2-40B4-BE49-F238E27FC236}">
                <a16:creationId xmlns:a16="http://schemas.microsoft.com/office/drawing/2014/main" id="{DC20D35F-C158-4D9A-94C1-40F9F2A4A30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25" name="Picture 24">
            <a:extLst>
              <a:ext uri="{FF2B5EF4-FFF2-40B4-BE49-F238E27FC236}">
                <a16:creationId xmlns:a16="http://schemas.microsoft.com/office/drawing/2014/main" id="{4F718D4A-9911-4DE1-800C-F8198AECF188}"/>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1744" y="997729"/>
            <a:ext cx="4286250" cy="4286250"/>
          </a:xfrm>
          <a:prstGeom prst="rect">
            <a:avLst/>
          </a:prstGeom>
        </p:spPr>
      </p:pic>
      <p:pic>
        <p:nvPicPr>
          <p:cNvPr id="26" name="Picture 25">
            <a:extLst>
              <a:ext uri="{FF2B5EF4-FFF2-40B4-BE49-F238E27FC236}">
                <a16:creationId xmlns:a16="http://schemas.microsoft.com/office/drawing/2014/main" id="{0CB350CA-B77B-4BCB-BE02-9F1FFC263C3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9724" y="1119115"/>
            <a:ext cx="8937734" cy="4626591"/>
          </a:xfrm>
          <a:prstGeom prst="rect">
            <a:avLst/>
          </a:prstGeom>
        </p:spPr>
      </p:pic>
    </p:spTree>
    <p:extLst>
      <p:ext uri="{BB962C8B-B14F-4D97-AF65-F5344CB8AC3E}">
        <p14:creationId xmlns:p14="http://schemas.microsoft.com/office/powerpoint/2010/main" val="9100994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4*#ppt_w"/>
                                          </p:val>
                                        </p:tav>
                                        <p:tav tm="100000">
                                          <p:val>
                                            <p:strVal val="#ppt_w"/>
                                          </p:val>
                                        </p:tav>
                                      </p:tavLst>
                                    </p:anim>
                                    <p:anim calcmode="lin" valueType="num">
                                      <p:cBhvr>
                                        <p:cTn id="8" dur="500" fill="hold"/>
                                        <p:tgtEl>
                                          <p:spTgt spid="25"/>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ox(in)">
                                      <p:cBhvr>
                                        <p:cTn id="1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26AB89-6C36-4011-A571-7BC5F7EA6E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1340" y="0"/>
            <a:ext cx="2635680" cy="1560323"/>
          </a:xfrm>
          <a:prstGeom prst="rect">
            <a:avLst/>
          </a:prstGeom>
        </p:spPr>
      </p:pic>
      <p:pic>
        <p:nvPicPr>
          <p:cNvPr id="3" name="Picture 2">
            <a:extLst>
              <a:ext uri="{FF2B5EF4-FFF2-40B4-BE49-F238E27FC236}">
                <a16:creationId xmlns:a16="http://schemas.microsoft.com/office/drawing/2014/main" id="{A29120B1-F30F-4E75-B78D-5F2D26F9B8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464904" cy="1643270"/>
          </a:xfrm>
          <a:prstGeom prst="rect">
            <a:avLst/>
          </a:prstGeom>
        </p:spPr>
      </p:pic>
      <p:pic>
        <p:nvPicPr>
          <p:cNvPr id="4" name="Picture 3">
            <a:extLst>
              <a:ext uri="{FF2B5EF4-FFF2-40B4-BE49-F238E27FC236}">
                <a16:creationId xmlns:a16="http://schemas.microsoft.com/office/drawing/2014/main" id="{BA35E2E5-4463-445C-9057-B49044AF12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4807" y="-1"/>
            <a:ext cx="1229193" cy="941761"/>
          </a:xfrm>
          <a:prstGeom prst="rect">
            <a:avLst/>
          </a:prstGeom>
        </p:spPr>
      </p:pic>
      <p:pic>
        <p:nvPicPr>
          <p:cNvPr id="5" name="Picture 4">
            <a:extLst>
              <a:ext uri="{FF2B5EF4-FFF2-40B4-BE49-F238E27FC236}">
                <a16:creationId xmlns:a16="http://schemas.microsoft.com/office/drawing/2014/main" id="{8CCAF2EF-DA34-4A56-A595-63E7ED2BC3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776" r="14925"/>
          <a:stretch/>
        </p:blipFill>
        <p:spPr>
          <a:xfrm>
            <a:off x="7913924" y="939953"/>
            <a:ext cx="1230076" cy="1383521"/>
          </a:xfrm>
          <a:prstGeom prst="rect">
            <a:avLst/>
          </a:prstGeom>
        </p:spPr>
      </p:pic>
      <p:pic>
        <p:nvPicPr>
          <p:cNvPr id="6" name="Picture 5">
            <a:extLst>
              <a:ext uri="{FF2B5EF4-FFF2-40B4-BE49-F238E27FC236}">
                <a16:creationId xmlns:a16="http://schemas.microsoft.com/office/drawing/2014/main" id="{904ED5D4-2055-4A8E-84B9-867981DA7D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603513"/>
            <a:ext cx="2622689" cy="1762539"/>
          </a:xfrm>
          <a:prstGeom prst="rect">
            <a:avLst/>
          </a:prstGeom>
        </p:spPr>
      </p:pic>
      <p:pic>
        <p:nvPicPr>
          <p:cNvPr id="7" name="Picture 6">
            <a:extLst>
              <a:ext uri="{FF2B5EF4-FFF2-40B4-BE49-F238E27FC236}">
                <a16:creationId xmlns:a16="http://schemas.microsoft.com/office/drawing/2014/main" id="{A25885D0-10EF-43E4-9EAE-DB6599D0A6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7064" y="1504970"/>
            <a:ext cx="1843096" cy="1874335"/>
          </a:xfrm>
          <a:prstGeom prst="rect">
            <a:avLst/>
          </a:prstGeom>
        </p:spPr>
      </p:pic>
      <p:pic>
        <p:nvPicPr>
          <p:cNvPr id="8" name="Picture 7">
            <a:extLst>
              <a:ext uri="{FF2B5EF4-FFF2-40B4-BE49-F238E27FC236}">
                <a16:creationId xmlns:a16="http://schemas.microsoft.com/office/drawing/2014/main" id="{59F5C648-D101-4697-B23C-D6617570A3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8766" y="0"/>
            <a:ext cx="1730954" cy="929390"/>
          </a:xfrm>
          <a:prstGeom prst="rect">
            <a:avLst/>
          </a:prstGeom>
        </p:spPr>
      </p:pic>
      <p:pic>
        <p:nvPicPr>
          <p:cNvPr id="9" name="Picture 8">
            <a:extLst>
              <a:ext uri="{FF2B5EF4-FFF2-40B4-BE49-F238E27FC236}">
                <a16:creationId xmlns:a16="http://schemas.microsoft.com/office/drawing/2014/main" id="{0CFA94E7-0015-4C10-A71B-13366D215D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764" r="12025"/>
          <a:stretch/>
        </p:blipFill>
        <p:spPr>
          <a:xfrm>
            <a:off x="4448169" y="1559616"/>
            <a:ext cx="1765061" cy="1812721"/>
          </a:xfrm>
          <a:prstGeom prst="rect">
            <a:avLst/>
          </a:prstGeom>
        </p:spPr>
      </p:pic>
      <p:pic>
        <p:nvPicPr>
          <p:cNvPr id="10" name="Picture 9">
            <a:extLst>
              <a:ext uri="{FF2B5EF4-FFF2-40B4-BE49-F238E27FC236}">
                <a16:creationId xmlns:a16="http://schemas.microsoft.com/office/drawing/2014/main" id="{2502695A-969B-45C6-96CA-C2C9375EE0A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57138" y="1"/>
            <a:ext cx="1134201" cy="1537252"/>
          </a:xfrm>
          <a:prstGeom prst="rect">
            <a:avLst/>
          </a:prstGeom>
        </p:spPr>
      </p:pic>
      <p:pic>
        <p:nvPicPr>
          <p:cNvPr id="11" name="Picture 10">
            <a:extLst>
              <a:ext uri="{FF2B5EF4-FFF2-40B4-BE49-F238E27FC236}">
                <a16:creationId xmlns:a16="http://schemas.microsoft.com/office/drawing/2014/main" id="{5F4A6FD2-43F2-4B23-9826-69AC0EE263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02766" y="5276538"/>
            <a:ext cx="2108616" cy="1581462"/>
          </a:xfrm>
          <a:prstGeom prst="rect">
            <a:avLst/>
          </a:prstGeom>
        </p:spPr>
      </p:pic>
      <p:pic>
        <p:nvPicPr>
          <p:cNvPr id="12" name="Picture 11">
            <a:extLst>
              <a:ext uri="{FF2B5EF4-FFF2-40B4-BE49-F238E27FC236}">
                <a16:creationId xmlns:a16="http://schemas.microsoft.com/office/drawing/2014/main" id="{5A9C0E5B-8F64-4F99-A228-363B64FEBA3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6063"/>
          <a:stretch/>
        </p:blipFill>
        <p:spPr>
          <a:xfrm>
            <a:off x="0" y="3364313"/>
            <a:ext cx="1424066" cy="1316710"/>
          </a:xfrm>
          <a:prstGeom prst="rect">
            <a:avLst/>
          </a:prstGeom>
        </p:spPr>
      </p:pic>
      <p:pic>
        <p:nvPicPr>
          <p:cNvPr id="13" name="Picture 12">
            <a:extLst>
              <a:ext uri="{FF2B5EF4-FFF2-40B4-BE49-F238E27FC236}">
                <a16:creationId xmlns:a16="http://schemas.microsoft.com/office/drawing/2014/main" id="{059F27C3-3AFF-485B-B7FA-43553211702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94085" y="3369962"/>
            <a:ext cx="1713876" cy="1285408"/>
          </a:xfrm>
          <a:prstGeom prst="rect">
            <a:avLst/>
          </a:prstGeom>
        </p:spPr>
      </p:pic>
      <p:pic>
        <p:nvPicPr>
          <p:cNvPr id="14" name="Picture 13">
            <a:extLst>
              <a:ext uri="{FF2B5EF4-FFF2-40B4-BE49-F238E27FC236}">
                <a16:creationId xmlns:a16="http://schemas.microsoft.com/office/drawing/2014/main" id="{93A00237-3127-4A94-9F2A-75E1069A3D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5711802"/>
            <a:ext cx="1693889" cy="1146198"/>
          </a:xfrm>
          <a:prstGeom prst="rect">
            <a:avLst/>
          </a:prstGeom>
        </p:spPr>
      </p:pic>
      <p:pic>
        <p:nvPicPr>
          <p:cNvPr id="15" name="Picture 14">
            <a:extLst>
              <a:ext uri="{FF2B5EF4-FFF2-40B4-BE49-F238E27FC236}">
                <a16:creationId xmlns:a16="http://schemas.microsoft.com/office/drawing/2014/main" id="{44694DAC-F296-4468-94F1-EC96C3FD506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93887" y="5381469"/>
            <a:ext cx="1714761" cy="1476530"/>
          </a:xfrm>
          <a:prstGeom prst="rect">
            <a:avLst/>
          </a:prstGeom>
        </p:spPr>
      </p:pic>
      <p:pic>
        <p:nvPicPr>
          <p:cNvPr id="16" name="Picture 15">
            <a:extLst>
              <a:ext uri="{FF2B5EF4-FFF2-40B4-BE49-F238E27FC236}">
                <a16:creationId xmlns:a16="http://schemas.microsoft.com/office/drawing/2014/main" id="{EBC51BDC-FD78-43BE-B9FD-28F34DE2F8C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04623" y="919643"/>
            <a:ext cx="1764325" cy="1463794"/>
          </a:xfrm>
          <a:prstGeom prst="rect">
            <a:avLst/>
          </a:prstGeom>
        </p:spPr>
      </p:pic>
      <p:pic>
        <p:nvPicPr>
          <p:cNvPr id="17" name="Picture 16">
            <a:extLst>
              <a:ext uri="{FF2B5EF4-FFF2-40B4-BE49-F238E27FC236}">
                <a16:creationId xmlns:a16="http://schemas.microsoft.com/office/drawing/2014/main" id="{C6B2175E-AACE-4BFD-A130-0E43FEC3983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2892" y="2323474"/>
            <a:ext cx="1701107" cy="1318357"/>
          </a:xfrm>
          <a:prstGeom prst="rect">
            <a:avLst/>
          </a:prstGeom>
        </p:spPr>
      </p:pic>
      <p:pic>
        <p:nvPicPr>
          <p:cNvPr id="18" name="Picture 17">
            <a:extLst>
              <a:ext uri="{FF2B5EF4-FFF2-40B4-BE49-F238E27FC236}">
                <a16:creationId xmlns:a16="http://schemas.microsoft.com/office/drawing/2014/main" id="{94F3EAE7-8AA9-4312-AD9B-9A4DC677EE4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52125" y="3606982"/>
            <a:ext cx="2491875" cy="1669556"/>
          </a:xfrm>
          <a:prstGeom prst="rect">
            <a:avLst/>
          </a:prstGeom>
        </p:spPr>
      </p:pic>
      <p:pic>
        <p:nvPicPr>
          <p:cNvPr id="19" name="Picture 18">
            <a:extLst>
              <a:ext uri="{FF2B5EF4-FFF2-40B4-BE49-F238E27FC236}">
                <a16:creationId xmlns:a16="http://schemas.microsoft.com/office/drawing/2014/main" id="{588A93AA-F263-4A48-82EB-9F6161157A4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179635" y="2370398"/>
            <a:ext cx="1308684" cy="1272212"/>
          </a:xfrm>
          <a:prstGeom prst="rect">
            <a:avLst/>
          </a:prstGeom>
        </p:spPr>
      </p:pic>
      <p:pic>
        <p:nvPicPr>
          <p:cNvPr id="20" name="Picture 19">
            <a:extLst>
              <a:ext uri="{FF2B5EF4-FFF2-40B4-BE49-F238E27FC236}">
                <a16:creationId xmlns:a16="http://schemas.microsoft.com/office/drawing/2014/main" id="{0D111CD3-D401-41B0-8BE8-8B15B3D7719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959212" y="3367789"/>
            <a:ext cx="3681430" cy="2005287"/>
          </a:xfrm>
          <a:prstGeom prst="rect">
            <a:avLst/>
          </a:prstGeom>
        </p:spPr>
      </p:pic>
      <p:pic>
        <p:nvPicPr>
          <p:cNvPr id="23" name="Picture 22">
            <a:extLst>
              <a:ext uri="{FF2B5EF4-FFF2-40B4-BE49-F238E27FC236}">
                <a16:creationId xmlns:a16="http://schemas.microsoft.com/office/drawing/2014/main" id="{456D9CF8-ED78-498B-8C67-A14E77EE6584}"/>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84752" y="4433823"/>
            <a:ext cx="1158686" cy="1158686"/>
          </a:xfrm>
          <a:prstGeom prst="rect">
            <a:avLst/>
          </a:prstGeom>
        </p:spPr>
      </p:pic>
      <p:pic>
        <p:nvPicPr>
          <p:cNvPr id="22" name="Picture 21">
            <a:extLst>
              <a:ext uri="{FF2B5EF4-FFF2-40B4-BE49-F238E27FC236}">
                <a16:creationId xmlns:a16="http://schemas.microsoft.com/office/drawing/2014/main" id="{E7743825-631D-4F1B-8421-BBBD8001C4C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4673184"/>
            <a:ext cx="1768839" cy="1045563"/>
          </a:xfrm>
          <a:prstGeom prst="rect">
            <a:avLst/>
          </a:prstGeom>
        </p:spPr>
      </p:pic>
      <p:pic>
        <p:nvPicPr>
          <p:cNvPr id="21" name="Picture 20">
            <a:extLst>
              <a:ext uri="{FF2B5EF4-FFF2-40B4-BE49-F238E27FC236}">
                <a16:creationId xmlns:a16="http://schemas.microsoft.com/office/drawing/2014/main" id="{E3FBA79B-3D8D-4412-8372-1FA96E3958B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501391" y="5270058"/>
            <a:ext cx="3642610" cy="1587942"/>
          </a:xfrm>
          <a:prstGeom prst="rect">
            <a:avLst/>
          </a:prstGeom>
        </p:spPr>
      </p:pic>
    </p:spTree>
    <p:extLst>
      <p:ext uri="{BB962C8B-B14F-4D97-AF65-F5344CB8AC3E}">
        <p14:creationId xmlns:p14="http://schemas.microsoft.com/office/powerpoint/2010/main" val="607222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39987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352800" y="3918858"/>
            <a:ext cx="2762517"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Franklin Gothic Demi" panose="020B0703020102020204" pitchFamily="34" charset="0"/>
              </a:rPr>
              <a:t>25½</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rPr>
              <a:t>September 29, </a:t>
            </a:r>
            <a:r>
              <a:rPr lang="en-US" altLang="en-US" sz="4400" b="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rPr>
              <a:t>2019</a:t>
            </a:r>
            <a:endParaRPr lang="en-US" altLang="en-US" sz="4400" b="1" i="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174290529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8976 -0.11273 " pathEditMode="relative" rAng="0" ptsTypes="AA">
                                      <p:cBhvr>
                                        <p:cTn id="49" dur="1000" fill="hold"/>
                                        <p:tgtEl>
                                          <p:spTgt spid="6"/>
                                        </p:tgtEl>
                                        <p:attrNameLst>
                                          <p:attrName>ppt_x</p:attrName>
                                          <p:attrName>ppt_y</p:attrName>
                                        </p:attrNameLst>
                                      </p:cBhvr>
                                      <p:rCtr x="-9497" y="-5648"/>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36129" y="5291961"/>
            <a:ext cx="8871741" cy="9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33. Harry S. Truman (1945-1953)</a:t>
            </a:r>
            <a:endParaRPr lang="en-US" altLang="en-US" sz="3200"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AA285C46-B00C-46AE-803B-1618B31A8CD5}"/>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Part  2 </a:t>
            </a:r>
            <a:endParaRPr lang="en-US" altLang="en-US" sz="3200"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66385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689701" y="4788870"/>
            <a:ext cx="3093155" cy="6829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religious bigotry</a:t>
            </a:r>
          </a:p>
        </p:txBody>
      </p:sp>
      <p:sp>
        <p:nvSpPr>
          <p:cNvPr id="4" name="Title 1"/>
          <p:cNvSpPr txBox="1">
            <a:spLocks/>
          </p:cNvSpPr>
          <p:nvPr/>
        </p:nvSpPr>
        <p:spPr>
          <a:xfrm>
            <a:off x="4872654" y="5768622"/>
            <a:ext cx="2393244" cy="6829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foolishness</a:t>
            </a:r>
          </a:p>
        </p:txBody>
      </p:sp>
      <p:sp>
        <p:nvSpPr>
          <p:cNvPr id="3074" name="Rectangle 2"/>
          <p:cNvSpPr>
            <a:spLocks noGrp="1" noChangeArrowheads="1"/>
          </p:cNvSpPr>
          <p:nvPr>
            <p:ph type="title"/>
          </p:nvPr>
        </p:nvSpPr>
        <p:spPr>
          <a:xfrm>
            <a:off x="165100" y="274638"/>
            <a:ext cx="8775700" cy="6278562"/>
          </a:xfrm>
        </p:spPr>
        <p:txBody>
          <a:bodyPr>
            <a:scene3d>
              <a:camera prst="orthographicFront"/>
              <a:lightRig rig="flat" dir="t"/>
            </a:scene3d>
            <a:sp3d extrusionH="57150" prstMaterial="plastic">
              <a:bevelT w="38100" h="38100"/>
            </a:sp3d>
          </a:bodyPr>
          <a:lstStyle/>
          <a:p>
            <a:pPr eaLnBrk="1" hangingPunct="1"/>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have gone a long way toward civilization and religious tolerance, and we have a good example in this country. Here the many Protestant denominations, the Catholic Church and the Greek Orthodox Church do not seek to destroy one another in physical violence just because they do not interpret every verse of the Bible in exactly the same way. Here we now have the freedom of all religions, and I hope that never again will we have a repetition of religious bigotry, as we have had in certain periods of our own history. There is no room for that kind of foolishness here.”</a:t>
            </a:r>
          </a:p>
        </p:txBody>
      </p:sp>
    </p:spTree>
    <p:extLst>
      <p:ext uri="{BB962C8B-B14F-4D97-AF65-F5344CB8AC3E}">
        <p14:creationId xmlns:p14="http://schemas.microsoft.com/office/powerpoint/2010/main" val="1773686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14354" y="3970294"/>
            <a:ext cx="218149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Christ</a:t>
            </a:r>
          </a:p>
        </p:txBody>
      </p:sp>
      <p:sp>
        <p:nvSpPr>
          <p:cNvPr id="5" name="Title 1"/>
          <p:cNvSpPr txBox="1">
            <a:spLocks/>
          </p:cNvSpPr>
          <p:nvPr/>
        </p:nvSpPr>
        <p:spPr>
          <a:xfrm>
            <a:off x="806359" y="4641261"/>
            <a:ext cx="355309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image of God</a:t>
            </a:r>
          </a:p>
        </p:txBody>
      </p:sp>
      <p:sp>
        <p:nvSpPr>
          <p:cNvPr id="3074" name="Rectangle 2"/>
          <p:cNvSpPr>
            <a:spLocks noGrp="1" noChangeArrowheads="1"/>
          </p:cNvSpPr>
          <p:nvPr>
            <p:ph type="title"/>
          </p:nvPr>
        </p:nvSpPr>
        <p:spPr>
          <a:xfrm>
            <a:off x="429905" y="574889"/>
            <a:ext cx="8229600" cy="567578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But even if our gospel is veiled,    it is veiled to those who are perishing, whose minds the god of this age has blinded, who do not believe, lest the light of the gospel of the glory of Christ, who is the image of God, should shine on them.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Corinthians 4:3-4 </a:t>
            </a:r>
          </a:p>
        </p:txBody>
      </p:sp>
      <p:sp>
        <p:nvSpPr>
          <p:cNvPr id="6" name="Rectangle 4">
            <a:extLst>
              <a:ext uri="{FF2B5EF4-FFF2-40B4-BE49-F238E27FC236}">
                <a16:creationId xmlns:a16="http://schemas.microsoft.com/office/drawing/2014/main" id="{DC7985A5-C3AE-4E7F-B3B7-75F370ED6F4E}"/>
              </a:ext>
            </a:extLst>
          </p:cNvPr>
          <p:cNvSpPr>
            <a:spLocks noChangeArrowheads="1"/>
          </p:cNvSpPr>
          <p:nvPr/>
        </p:nvSpPr>
        <p:spPr bwMode="auto">
          <a:xfrm>
            <a:off x="5826034" y="4537166"/>
            <a:ext cx="1765663"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chemeClr val="bg1"/>
                </a:solidFill>
                <a:effectLst>
                  <a:outerShdw blurRad="80000" dist="40000" dir="5040000" algn="tl">
                    <a:srgbClr val="000000">
                      <a:alpha val="30000"/>
                    </a:srgbClr>
                  </a:outerShdw>
                </a:effectLst>
                <a:latin typeface="Calibri" panose="020F0502020204030204" pitchFamily="34" charset="0"/>
              </a:rPr>
              <a:t>shine</a:t>
            </a:r>
            <a:endParaRPr lang="en-US" sz="3200" b="1" i="1" dirty="0">
              <a:ln w="11430">
                <a:noFill/>
              </a:ln>
              <a:solidFill>
                <a:schemeClr val="bg1"/>
              </a:solidFill>
              <a:effectLst>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56557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400"/>
                                  </p:stCondLst>
                                  <p:childTnLst>
                                    <p:set>
                                      <p:cBhvr override="childStyle">
                                        <p:cTn id="20" dur="500" fill="hold"/>
                                        <p:tgtEl>
                                          <p:spTgt spid="5"/>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childTnLst>
                                </p:cTn>
                              </p:par>
                              <p:par>
                                <p:cTn id="27" presetID="0" presetClass="exit" presetSubtype="0" fill="hold" grpId="1" nodeType="withEffect">
                                  <p:stCondLst>
                                    <p:cond delay="500"/>
                                  </p:stCondLst>
                                  <p:childTnLst>
                                    <p:set>
                                      <p:cBhvr>
                                        <p:cTn id="28" dur="1" fill="hold">
                                          <p:stCondLst>
                                            <p:cond delay="999"/>
                                          </p:stCondLst>
                                        </p:cTn>
                                        <p:tgtEl>
                                          <p:spTgt spid="6"/>
                                        </p:tgtEl>
                                        <p:attrNameLst>
                                          <p:attrName>style.visibility</p:attrName>
                                        </p:attrNameLst>
                                      </p:cBhvr>
                                      <p:to>
                                        <p:strVal val="hidden"/>
                                      </p:to>
                                    </p:set>
                                    <p:animEffect transition="out" filter="dissolve">
                                      <p:cBhvr>
                                        <p:cTn id="29" dur="1000">
                                          <p:stCondLst>
                                            <p:cond delay="0"/>
                                          </p:stCondLst>
                                        </p:cTn>
                                        <p:tgtEl>
                                          <p:spTgt spid="6"/>
                                        </p:tgtEl>
                                      </p:cBhvr>
                                    </p:animEffect>
                                    <p:anim to="" calcmode="lin" valueType="num">
                                      <p:cBhvr>
                                        <p:cTn id="30"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31" dur="1000" fill="hold">
                                          <p:stCondLst>
                                            <p:cond delay="0"/>
                                          </p:stCondLst>
                                        </p:cTn>
                                        <p:tgtEl>
                                          <p:spTgt spid="6"/>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3074" grpId="0"/>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13898" y="1025264"/>
            <a:ext cx="8454788" cy="465220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In the morning sow your seed,   And in the evening do not withhold your hand; For you do not know which will prosper, Either this or that, Or whether both alike will     be good.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Ecclesiastes 11:6 </a:t>
            </a:r>
          </a:p>
        </p:txBody>
      </p:sp>
    </p:spTree>
    <p:extLst>
      <p:ext uri="{BB962C8B-B14F-4D97-AF65-F5344CB8AC3E}">
        <p14:creationId xmlns:p14="http://schemas.microsoft.com/office/powerpoint/2010/main" val="56557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464738" y="2738969"/>
            <a:ext cx="8229600" cy="2211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latin typeface="Calibri" panose="020F0502020204030204" pitchFamily="34" charset="0"/>
              </a:rPr>
              <a:t>"Do not judge according to appearance, but judge with righteous judgment." </a:t>
            </a:r>
            <a:r>
              <a:rPr lang="en-US" altLang="en-US" sz="3200" b="1" i="1" kern="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latin typeface="Calibri" panose="020F0502020204030204" pitchFamily="34" charset="0"/>
              </a:rPr>
              <a:t>— John 7:24</a:t>
            </a:r>
          </a:p>
        </p:txBody>
      </p:sp>
    </p:spTree>
    <p:extLst>
      <p:ext uri="{BB962C8B-B14F-4D97-AF65-F5344CB8AC3E}">
        <p14:creationId xmlns:p14="http://schemas.microsoft.com/office/powerpoint/2010/main" val="1252819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p:cNvSpPr txBox="1">
            <a:spLocks/>
          </p:cNvSpPr>
          <p:nvPr/>
        </p:nvSpPr>
        <p:spPr>
          <a:xfrm>
            <a:off x="3757547" y="5777906"/>
            <a:ext cx="2967895" cy="7911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assassination</a:t>
            </a:r>
          </a:p>
        </p:txBody>
      </p:sp>
      <p:sp>
        <p:nvSpPr>
          <p:cNvPr id="10" name="Title 1"/>
          <p:cNvSpPr txBox="1">
            <a:spLocks/>
          </p:cNvSpPr>
          <p:nvPr/>
        </p:nvSpPr>
        <p:spPr>
          <a:xfrm>
            <a:off x="935895" y="5293519"/>
            <a:ext cx="1962086" cy="6586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murder</a:t>
            </a:r>
          </a:p>
        </p:txBody>
      </p:sp>
      <p:sp>
        <p:nvSpPr>
          <p:cNvPr id="11" name="Title 1"/>
          <p:cNvSpPr txBox="1">
            <a:spLocks/>
          </p:cNvSpPr>
          <p:nvPr/>
        </p:nvSpPr>
        <p:spPr>
          <a:xfrm>
            <a:off x="6418898" y="5234144"/>
            <a:ext cx="1701800" cy="7712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suicide</a:t>
            </a:r>
          </a:p>
        </p:txBody>
      </p:sp>
      <p:sp>
        <p:nvSpPr>
          <p:cNvPr id="9" name="Title 1"/>
          <p:cNvSpPr txBox="1">
            <a:spLocks/>
          </p:cNvSpPr>
          <p:nvPr/>
        </p:nvSpPr>
        <p:spPr>
          <a:xfrm>
            <a:off x="4339561" y="4692133"/>
            <a:ext cx="2194083" cy="7585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so afraid</a:t>
            </a:r>
          </a:p>
        </p:txBody>
      </p:sp>
      <p:sp>
        <p:nvSpPr>
          <p:cNvPr id="8" name="Title 1"/>
          <p:cNvSpPr txBox="1">
            <a:spLocks/>
          </p:cNvSpPr>
          <p:nvPr/>
        </p:nvSpPr>
        <p:spPr>
          <a:xfrm>
            <a:off x="355941" y="766241"/>
            <a:ext cx="830780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religious freedom and freedom of opinion</a:t>
            </a:r>
          </a:p>
        </p:txBody>
      </p:sp>
      <p:sp>
        <p:nvSpPr>
          <p:cNvPr id="7" name="Title 1"/>
          <p:cNvSpPr txBox="1">
            <a:spLocks/>
          </p:cNvSpPr>
          <p:nvPr/>
        </p:nvSpPr>
        <p:spPr>
          <a:xfrm>
            <a:off x="2888457" y="3033592"/>
            <a:ext cx="5724144" cy="784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suppressing liberty at home</a:t>
            </a:r>
          </a:p>
        </p:txBody>
      </p:sp>
      <p:sp>
        <p:nvSpPr>
          <p:cNvPr id="6" name="Title 1"/>
          <p:cNvSpPr txBox="1">
            <a:spLocks/>
          </p:cNvSpPr>
          <p:nvPr/>
        </p:nvSpPr>
        <p:spPr>
          <a:xfrm>
            <a:off x="7585805" y="2416452"/>
            <a:ext cx="98145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a:t>
            </a:r>
          </a:p>
        </p:txBody>
      </p:sp>
      <p:sp>
        <p:nvSpPr>
          <p:cNvPr id="4" name="Title 1"/>
          <p:cNvSpPr txBox="1">
            <a:spLocks/>
          </p:cNvSpPr>
          <p:nvPr/>
        </p:nvSpPr>
        <p:spPr>
          <a:xfrm>
            <a:off x="1297401" y="2414303"/>
            <a:ext cx="523036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external threat to liberty</a:t>
            </a:r>
          </a:p>
        </p:txBody>
      </p:sp>
      <p:sp>
        <p:nvSpPr>
          <p:cNvPr id="3074" name="Rectangle 2"/>
          <p:cNvSpPr>
            <a:spLocks noGrp="1" noChangeArrowheads="1"/>
          </p:cNvSpPr>
          <p:nvPr>
            <p:ph type="title"/>
          </p:nvPr>
        </p:nvSpPr>
        <p:spPr>
          <a:xfrm>
            <a:off x="312059" y="274638"/>
            <a:ext cx="8512629"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 course, there are dangers in       religious freedom and freedom of opinion.            But to deny these rights is worse than dangerous, it is absolutely fatal to liberty. The external threat to liberty should not drive us into suppressing liberty at home. Those who want the government to regulate matters of the mind and spirit are like men who are so afraid of being murdered that they commit suicide            to avoid assassination.”</a:t>
            </a:r>
          </a:p>
        </p:txBody>
      </p:sp>
      <p:sp>
        <p:nvSpPr>
          <p:cNvPr id="3" name="Title 1"/>
          <p:cNvSpPr txBox="1">
            <a:spLocks/>
          </p:cNvSpPr>
          <p:nvPr/>
        </p:nvSpPr>
        <p:spPr>
          <a:xfrm>
            <a:off x="2365248" y="5095429"/>
            <a:ext cx="4389120"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schizophrenia</a:t>
            </a:r>
          </a:p>
        </p:txBody>
      </p:sp>
      <p:sp>
        <p:nvSpPr>
          <p:cNvPr id="5" name="Rectangle 12"/>
          <p:cNvSpPr>
            <a:spLocks noChangeArrowheads="1"/>
          </p:cNvSpPr>
          <p:nvPr/>
        </p:nvSpPr>
        <p:spPr bwMode="auto">
          <a:xfrm>
            <a:off x="1446753" y="2385892"/>
            <a:ext cx="493166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Global dictatorships</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13" name="Rectangle 2"/>
          <p:cNvSpPr txBox="1">
            <a:spLocks noChangeArrowheads="1"/>
          </p:cNvSpPr>
          <p:nvPr/>
        </p:nvSpPr>
        <p:spPr bwMode="auto">
          <a:xfrm>
            <a:off x="7592948" y="2481142"/>
            <a:ext cx="93557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not</a:t>
            </a:r>
            <a:endParaRPr lang="en-US" altLang="en-US" sz="36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73686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0"/>
                                  </p:stCondLst>
                                  <p:childTnLst>
                                    <p:set>
                                      <p:cBhvr override="childStyle">
                                        <p:cTn id="29" dur="50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750"/>
                                        <p:tgtEl>
                                          <p:spTgt spid="7"/>
                                        </p:tgtEl>
                                      </p:cBhvr>
                                    </p:animEffect>
                                  </p:childTnLst>
                                </p:cTn>
                              </p:par>
                              <p:par>
                                <p:cTn id="33" presetID="18" presetClass="emph" presetSubtype="0" fill="hold" grpId="1" nodeType="withEffect">
                                  <p:stCondLst>
                                    <p:cond delay="400"/>
                                  </p:stCondLst>
                                  <p:childTnLst>
                                    <p:set>
                                      <p:cBhvr override="childStyle">
                                        <p:cTn id="34" dur="750" fill="hold"/>
                                        <p:tgtEl>
                                          <p:spTgt spid="7"/>
                                        </p:tgtEl>
                                        <p:attrNameLst>
                                          <p:attrName>style.textDecorationUnderline</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25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750"/>
                                        <p:tgtEl>
                                          <p:spTgt spid="8"/>
                                        </p:tgtEl>
                                      </p:cBhvr>
                                    </p:animEffect>
                                  </p:childTnLst>
                                </p:cTn>
                              </p:par>
                              <p:par>
                                <p:cTn id="40" presetID="18" presetClass="emph" presetSubtype="0" fill="hold" grpId="1" nodeType="withEffect">
                                  <p:stCondLst>
                                    <p:cond delay="250"/>
                                  </p:stCondLst>
                                  <p:childTnLst>
                                    <p:set>
                                      <p:cBhvr override="childStyle">
                                        <p:cTn id="41" dur="750" fill="hold"/>
                                        <p:tgtEl>
                                          <p:spTgt spid="8"/>
                                        </p:tgtEl>
                                        <p:attrNameLst>
                                          <p:attrName>style.textDecorationUnderline</p:attrName>
                                        </p:attrNameLst>
                                      </p:cBhvr>
                                      <p:to>
                                        <p:strVal val="true"/>
                                      </p:to>
                                    </p:set>
                                  </p:childTnLst>
                                </p:cTn>
                              </p:par>
                              <p:par>
                                <p:cTn id="42" presetID="22" presetClass="exit" presetSubtype="8" fill="hold" grpId="1" nodeType="withEffect">
                                  <p:stCondLst>
                                    <p:cond delay="0"/>
                                  </p:stCondLst>
                                  <p:childTnLst>
                                    <p:animEffect transition="out" filter="wipe(left)">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22" presetClass="exit" presetSubtype="8" fill="hold" grpId="2" nodeType="withEffect">
                                  <p:stCondLst>
                                    <p:cond delay="0"/>
                                  </p:stCondLst>
                                  <p:childTnLst>
                                    <p:animEffect transition="out" filter="wipe(left)">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par>
                                <p:cTn id="48" presetID="22" presetClass="exit" presetSubtype="8" fill="hold" grpId="2" nodeType="withEffect">
                                  <p:stCondLst>
                                    <p:cond delay="0"/>
                                  </p:stCondLst>
                                  <p:childTnLst>
                                    <p:animEffect transition="out" filter="wipe(left)">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22" presetClass="entr" presetSubtype="8" fill="hold" grpId="1" nodeType="withEffect">
                                  <p:stCondLst>
                                    <p:cond delay="25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par>
                                <p:cTn id="59" presetID="18" presetClass="emph" presetSubtype="0" fill="hold" grpId="1" nodeType="withEffect">
                                  <p:stCondLst>
                                    <p:cond delay="0"/>
                                  </p:stCondLst>
                                  <p:childTnLst>
                                    <p:set>
                                      <p:cBhvr override="childStyle">
                                        <p:cTn id="60" dur="500" fill="hold"/>
                                        <p:tgtEl>
                                          <p:spTgt spid="9"/>
                                        </p:tgtEl>
                                        <p:attrNameLst>
                                          <p:attrName>style.textDecorationUnderline</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left)">
                                      <p:cBhvr>
                                        <p:cTn id="65" dur="500"/>
                                        <p:tgtEl>
                                          <p:spTgt spid="10"/>
                                        </p:tgtEl>
                                      </p:cBhvr>
                                    </p:animEffect>
                                  </p:childTnLst>
                                </p:cTn>
                              </p:par>
                              <p:par>
                                <p:cTn id="66" presetID="18" presetClass="emph" presetSubtype="0" fill="hold" grpId="1" nodeType="withEffect">
                                  <p:stCondLst>
                                    <p:cond delay="0"/>
                                  </p:stCondLst>
                                  <p:childTnLst>
                                    <p:set>
                                      <p:cBhvr override="childStyle">
                                        <p:cTn id="67" dur="500" fill="hold"/>
                                        <p:tgtEl>
                                          <p:spTgt spid="10"/>
                                        </p:tgtEl>
                                        <p:attrNameLst>
                                          <p:attrName>style.textDecorationUnderline</p:attrName>
                                        </p:attrNameLst>
                                      </p:cBhvr>
                                      <p:to>
                                        <p:strVal val="true"/>
                                      </p:to>
                                    </p:set>
                                  </p:childTnLst>
                                </p:cTn>
                              </p:par>
                              <p:par>
                                <p:cTn id="68" presetID="22" presetClass="entr" presetSubtype="8" fill="hold" grpId="0" nodeType="withEffect">
                                  <p:stCondLst>
                                    <p:cond delay="250"/>
                                  </p:stCondLst>
                                  <p:childTnLst>
                                    <p:set>
                                      <p:cBhvr>
                                        <p:cTn id="69" dur="1" fill="hold">
                                          <p:stCondLst>
                                            <p:cond delay="0"/>
                                          </p:stCondLst>
                                        </p:cTn>
                                        <p:tgtEl>
                                          <p:spTgt spid="11"/>
                                        </p:tgtEl>
                                        <p:attrNameLst>
                                          <p:attrName>style.visibility</p:attrName>
                                        </p:attrNameLst>
                                      </p:cBhvr>
                                      <p:to>
                                        <p:strVal val="visible"/>
                                      </p:to>
                                    </p:set>
                                    <p:animEffect transition="in" filter="wipe(left)">
                                      <p:cBhvr>
                                        <p:cTn id="70" dur="500"/>
                                        <p:tgtEl>
                                          <p:spTgt spid="11"/>
                                        </p:tgtEl>
                                      </p:cBhvr>
                                    </p:animEffect>
                                  </p:childTnLst>
                                </p:cTn>
                              </p:par>
                              <p:par>
                                <p:cTn id="71" presetID="18" presetClass="emph" presetSubtype="0" fill="hold" grpId="1" nodeType="withEffect">
                                  <p:stCondLst>
                                    <p:cond delay="250"/>
                                  </p:stCondLst>
                                  <p:childTnLst>
                                    <p:set>
                                      <p:cBhvr override="childStyle">
                                        <p:cTn id="72" dur="500" fill="hold"/>
                                        <p:tgtEl>
                                          <p:spTgt spid="11"/>
                                        </p:tgtEl>
                                        <p:attrNameLst>
                                          <p:attrName>style.textDecorationUnderline</p:attrName>
                                        </p:attrNameLst>
                                      </p:cBhvr>
                                      <p:to>
                                        <p:strVal val="true"/>
                                      </p:to>
                                    </p:set>
                                  </p:childTnLst>
                                </p:cTn>
                              </p:par>
                              <p:par>
                                <p:cTn id="73" presetID="22" presetClass="entr" presetSubtype="8" fill="hold" grpId="0" nodeType="withEffect">
                                  <p:stCondLst>
                                    <p:cond delay="500"/>
                                  </p:stCondLst>
                                  <p:childTnLst>
                                    <p:set>
                                      <p:cBhvr>
                                        <p:cTn id="74" dur="1" fill="hold">
                                          <p:stCondLst>
                                            <p:cond delay="0"/>
                                          </p:stCondLst>
                                        </p:cTn>
                                        <p:tgtEl>
                                          <p:spTgt spid="12"/>
                                        </p:tgtEl>
                                        <p:attrNameLst>
                                          <p:attrName>style.visibility</p:attrName>
                                        </p:attrNameLst>
                                      </p:cBhvr>
                                      <p:to>
                                        <p:strVal val="visible"/>
                                      </p:to>
                                    </p:set>
                                    <p:animEffect transition="in" filter="wipe(left)">
                                      <p:cBhvr>
                                        <p:cTn id="75" dur="500"/>
                                        <p:tgtEl>
                                          <p:spTgt spid="12"/>
                                        </p:tgtEl>
                                      </p:cBhvr>
                                    </p:animEffect>
                                  </p:childTnLst>
                                </p:cTn>
                              </p:par>
                              <p:par>
                                <p:cTn id="76" presetID="18" presetClass="emph" presetSubtype="0" fill="hold" grpId="1" nodeType="withEffect">
                                  <p:stCondLst>
                                    <p:cond delay="500"/>
                                  </p:stCondLst>
                                  <p:childTnLst>
                                    <p:set>
                                      <p:cBhvr override="childStyle">
                                        <p:cTn id="77" dur="500" fill="hold"/>
                                        <p:tgtEl>
                                          <p:spTgt spid="12"/>
                                        </p:tgtEl>
                                        <p:attrNameLst>
                                          <p:attrName>style.textDecorationUnderline</p:attrName>
                                        </p:attrNameLst>
                                      </p:cBhvr>
                                      <p:to>
                                        <p:strVal val="true"/>
                                      </p:to>
                                    </p:set>
                                  </p:childTnLst>
                                </p:cTn>
                              </p:par>
                            </p:childTnLst>
                          </p:cTn>
                        </p:par>
                      </p:childTnLst>
                    </p:cTn>
                  </p:par>
                  <p:par>
                    <p:cTn id="78" fill="hold">
                      <p:stCondLst>
                        <p:cond delay="indefinite"/>
                      </p:stCondLst>
                      <p:childTnLst>
                        <p:par>
                          <p:cTn id="79" fill="hold">
                            <p:stCondLst>
                              <p:cond delay="0"/>
                            </p:stCondLst>
                            <p:childTnLst>
                              <p:par>
                                <p:cTn id="80" presetID="0" presetClass="entr" presetSubtype="0" fill="hold" grpId="0" nodeType="click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dissolve">
                                      <p:cBhvr>
                                        <p:cTn id="82" dur="500">
                                          <p:stCondLst>
                                            <p:cond delay="0"/>
                                          </p:stCondLst>
                                        </p:cTn>
                                        <p:tgtEl>
                                          <p:spTgt spid="3"/>
                                        </p:tgtEl>
                                      </p:cBhvr>
                                    </p:animEffect>
                                    <p:anim to="" calcmode="lin" valueType="num">
                                      <p:cBhvr>
                                        <p:cTn id="83"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84"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0" grpId="0"/>
      <p:bldP spid="10" grpId="1"/>
      <p:bldP spid="11" grpId="0"/>
      <p:bldP spid="11" grpId="1"/>
      <p:bldP spid="9" grpId="0"/>
      <p:bldP spid="9" grpId="1"/>
      <p:bldP spid="8" grpId="0"/>
      <p:bldP spid="8" grpId="1"/>
      <p:bldP spid="7" grpId="0"/>
      <p:bldP spid="7" grpId="1"/>
      <p:bldP spid="7" grpId="2"/>
      <p:bldP spid="6" grpId="0"/>
      <p:bldP spid="6" grpId="1"/>
      <p:bldP spid="4" grpId="0"/>
      <p:bldP spid="4" grpId="1"/>
      <p:bldP spid="4" grpId="2"/>
      <p:bldP spid="3074" grpId="0"/>
      <p:bldP spid="3" grpId="0"/>
      <p:bldP spid="5" grpId="0"/>
      <p:bldP spid="5" grpId="1"/>
      <p:bldP spid="13" grpId="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217738"/>
            <a:ext cx="8229600" cy="30400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 are always a lot of people so afraid of rocking the boat that they stop rowing. We can never get ahead that way.”</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73686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98143" y="2294506"/>
            <a:ext cx="8229600" cy="261868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 wicked flee when no one pursues, But the righteous are bold as a lion.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Proverbs 28:1 </a:t>
            </a:r>
          </a:p>
        </p:txBody>
      </p:sp>
    </p:spTree>
    <p:extLst>
      <p:ext uri="{BB962C8B-B14F-4D97-AF65-F5344CB8AC3E}">
        <p14:creationId xmlns:p14="http://schemas.microsoft.com/office/powerpoint/2010/main" val="56557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22300" y="1633538"/>
            <a:ext cx="7886700" cy="35734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“When even one American -  who has done nothing wrong -   is forced by fear to shut his mind and close his mouth - then all Americans are in peril.”</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73686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31800" y="2001838"/>
            <a:ext cx="8229600" cy="3230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man cannot have character unless he lives within a fundamental system of morals that creates character.”</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73686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FA4CFE-D7A4-4CFC-8C37-33F2B1BF654D}"/>
              </a:ext>
            </a:extLst>
          </p:cNvPr>
          <p:cNvSpPr txBox="1">
            <a:spLocks/>
          </p:cNvSpPr>
          <p:nvPr/>
        </p:nvSpPr>
        <p:spPr>
          <a:xfrm>
            <a:off x="2982606" y="3304810"/>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 everything</a:t>
            </a:r>
          </a:p>
        </p:txBody>
      </p:sp>
      <p:sp>
        <p:nvSpPr>
          <p:cNvPr id="3074" name="Rectangle 2"/>
          <p:cNvSpPr>
            <a:spLocks noGrp="1" noChangeArrowheads="1"/>
          </p:cNvSpPr>
          <p:nvPr>
            <p:ph type="title"/>
          </p:nvPr>
        </p:nvSpPr>
        <p:spPr>
          <a:xfrm>
            <a:off x="584200" y="1201738"/>
            <a:ext cx="7912100" cy="4449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found that the men and women who got to the top were those who did the jobs they had in hand, with everything they had of energy and enthusiasm and hard work.”</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73686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608667" y="4680137"/>
            <a:ext cx="376622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fervent in spirit</a:t>
            </a:r>
          </a:p>
        </p:txBody>
      </p:sp>
      <p:sp>
        <p:nvSpPr>
          <p:cNvPr id="6" name="Rectangle 2">
            <a:extLst>
              <a:ext uri="{FF2B5EF4-FFF2-40B4-BE49-F238E27FC236}">
                <a16:creationId xmlns:a16="http://schemas.microsoft.com/office/drawing/2014/main" id="{B59E833A-9E92-47EA-9291-67ACD636BE1E}"/>
              </a:ext>
            </a:extLst>
          </p:cNvPr>
          <p:cNvSpPr txBox="1">
            <a:spLocks noChangeArrowheads="1"/>
          </p:cNvSpPr>
          <p:nvPr/>
        </p:nvSpPr>
        <p:spPr bwMode="auto">
          <a:xfrm>
            <a:off x="443552" y="588537"/>
            <a:ext cx="8229600" cy="566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latin typeface="Calibri" panose="020F0502020204030204" pitchFamily="34" charset="0"/>
              </a:rPr>
              <a:t>Let love be without hypocrisy. Abhor what is evil. Cling to what is good. Be kindly affectionate to one another with brotherly love, in honor giving preference to one another; not lagging in diligence, </a:t>
            </a:r>
            <a:r>
              <a:rPr lang="en-US" altLang="en-US" b="1" u="sng" kern="0" dirty="0">
                <a:ln w="3175" cmpd="sng">
                  <a:solidFill>
                    <a:srgbClr val="FFFFFF"/>
                  </a:solidFill>
                  <a:prstDash val="solid"/>
                  <a:miter lim="800000"/>
                </a:ln>
                <a:solidFill>
                  <a:srgbClr val="FF0000"/>
                </a:solidFill>
                <a:effectLst/>
                <a:latin typeface="Calibri" panose="020F0502020204030204" pitchFamily="34" charset="0"/>
              </a:rPr>
              <a:t>fervent in spirit</a:t>
            </a:r>
            <a:r>
              <a:rPr lang="en-US" altLang="en-US" b="1" kern="0" dirty="0">
                <a:ln w="17780" cmpd="sng">
                  <a:solidFill>
                    <a:srgbClr val="FFFFFF"/>
                  </a:solidFill>
                  <a:prstDash val="solid"/>
                  <a:miter lim="800000"/>
                </a:ln>
                <a:solidFill>
                  <a:srgbClr val="FFC000"/>
                </a:solidFill>
                <a:effectLst/>
                <a:latin typeface="Calibri" panose="020F0502020204030204" pitchFamily="34" charset="0"/>
              </a:rPr>
              <a:t>, serving the Lord; </a:t>
            </a:r>
            <a:r>
              <a:rPr lang="en-US" altLang="en-US" sz="3200" b="1" kern="0" dirty="0">
                <a:ln w="17780" cmpd="sng">
                  <a:solidFill>
                    <a:srgbClr val="FFFFFF"/>
                  </a:solidFill>
                  <a:prstDash val="solid"/>
                  <a:miter lim="800000"/>
                </a:ln>
                <a:solidFill>
                  <a:srgbClr val="FFC000"/>
                </a:solidFill>
                <a:effectLst/>
                <a:latin typeface="Calibri" panose="020F0502020204030204" pitchFamily="34" charset="0"/>
              </a:rPr>
              <a:t>— </a:t>
            </a:r>
            <a:r>
              <a:rPr lang="en-US" altLang="en-US" sz="3200" b="1" i="1" kern="0" dirty="0">
                <a:ln w="17780" cmpd="sng">
                  <a:solidFill>
                    <a:srgbClr val="FFFFFF"/>
                  </a:solidFill>
                  <a:prstDash val="solid"/>
                  <a:miter lim="800000"/>
                </a:ln>
                <a:solidFill>
                  <a:srgbClr val="FFC000"/>
                </a:solidFill>
                <a:effectLst/>
                <a:latin typeface="Calibri" panose="020F0502020204030204" pitchFamily="34" charset="0"/>
              </a:rPr>
              <a:t>Romans 12:9-11</a:t>
            </a:r>
            <a:r>
              <a:rPr lang="en-US" altLang="en-US" sz="4000" b="1" i="1" kern="0" dirty="0">
                <a:ln w="17780" cmpd="sng">
                  <a:solidFill>
                    <a:srgbClr val="FFFFFF"/>
                  </a:solidFill>
                  <a:prstDash val="solid"/>
                  <a:miter lim="800000"/>
                </a:ln>
                <a:solidFill>
                  <a:srgbClr val="FFC000"/>
                </a:solidFill>
                <a:effectLst/>
                <a:latin typeface="Calibri" panose="020F0502020204030204" pitchFamily="34" charset="0"/>
              </a:rPr>
              <a:t> </a:t>
            </a:r>
            <a:r>
              <a:rPr lang="en-US" altLang="en-US" sz="3200" b="1" i="1" kern="0" dirty="0">
                <a:ln w="17780" cmpd="sng">
                  <a:solidFill>
                    <a:srgbClr val="FFFFFF"/>
                  </a:solidFill>
                  <a:prstDash val="solid"/>
                  <a:miter lim="800000"/>
                </a:ln>
                <a:solidFill>
                  <a:srgbClr val="FFC000"/>
                </a:solidFill>
                <a:effectLst/>
                <a:latin typeface="Calibri" panose="020F0502020204030204" pitchFamily="34" charset="0"/>
              </a:rPr>
              <a:t> </a:t>
            </a:r>
          </a:p>
        </p:txBody>
      </p:sp>
      <p:sp>
        <p:nvSpPr>
          <p:cNvPr id="3074" name="Rectangle 2"/>
          <p:cNvSpPr>
            <a:spLocks noGrp="1" noChangeArrowheads="1"/>
          </p:cNvSpPr>
          <p:nvPr>
            <p:ph type="title"/>
          </p:nvPr>
        </p:nvSpPr>
        <p:spPr>
          <a:xfrm>
            <a:off x="443552" y="588537"/>
            <a:ext cx="8229600" cy="566213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Let love be without hypocrisy. Abhor what is evil. Cling to what is good. Be kindly affectionate to one another with brotherly love, in honor giving preference to one another; not lagging in diligence, fervent in spirit, serving the Lord;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Romans 12:9-11</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
        <p:nvSpPr>
          <p:cNvPr id="4" name="Title 1"/>
          <p:cNvSpPr txBox="1">
            <a:spLocks/>
          </p:cNvSpPr>
          <p:nvPr/>
        </p:nvSpPr>
        <p:spPr>
          <a:xfrm>
            <a:off x="753005" y="4790629"/>
            <a:ext cx="3607975"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0083E6"/>
                </a:solidFill>
                <a:effectLst>
                  <a:glow rad="63500">
                    <a:srgbClr val="9966FF"/>
                  </a:glow>
                  <a:outerShdw blurRad="50800" algn="tl" rotWithShape="0">
                    <a:srgbClr val="000000"/>
                  </a:outerShdw>
                </a:effectLst>
                <a:latin typeface="Calibri" panose="020F0502020204030204" pitchFamily="34" charset="0"/>
              </a:rPr>
              <a:t>purpose</a:t>
            </a:r>
          </a:p>
        </p:txBody>
      </p:sp>
      <p:sp>
        <p:nvSpPr>
          <p:cNvPr id="5" name="Rectangle 2">
            <a:extLst>
              <a:ext uri="{FF2B5EF4-FFF2-40B4-BE49-F238E27FC236}">
                <a16:creationId xmlns:a16="http://schemas.microsoft.com/office/drawing/2014/main" id="{9A7DFA5F-81CF-4E66-AB93-E182BBFACEE3}"/>
              </a:ext>
            </a:extLst>
          </p:cNvPr>
          <p:cNvSpPr txBox="1">
            <a:spLocks noChangeArrowheads="1"/>
          </p:cNvSpPr>
          <p:nvPr/>
        </p:nvSpPr>
        <p:spPr bwMode="auto">
          <a:xfrm>
            <a:off x="402519" y="3413801"/>
            <a:ext cx="8229600" cy="2881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"You shall love the LORD your God with all your heart, with all your soul, and with all your strength." </a:t>
            </a:r>
            <a:r>
              <a:rPr lang="en-US" altLang="en-US" sz="3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Deuteronomy 6:5</a:t>
            </a:r>
            <a:r>
              <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56557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stCondLst>
                                            <p:cond delay="0"/>
                                          </p:stCondLst>
                                        </p:cTn>
                                        <p:tgtEl>
                                          <p:spTgt spid="4"/>
                                        </p:tgtEl>
                                      </p:cBhvr>
                                    </p:animEffect>
                                    <p:anim to="" calcmode="lin" valueType="num">
                                      <p:cBhvr>
                                        <p:cTn id="21"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125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6" presetClass="emph" presetSubtype="0" fill="hold" grpId="1" nodeType="withEffect">
                                  <p:stCondLst>
                                    <p:cond delay="0"/>
                                  </p:stCondLst>
                                  <p:childTnLst>
                                    <p:animScale>
                                      <p:cBhvr>
                                        <p:cTn id="30" dur="2000" fill="hold"/>
                                        <p:tgtEl>
                                          <p:spTgt spid="3074"/>
                                        </p:tgtEl>
                                      </p:cBhvr>
                                      <p:by x="55000" y="55000"/>
                                    </p:animScale>
                                  </p:childTnLst>
                                </p:cTn>
                              </p:par>
                              <p:par>
                                <p:cTn id="31" presetID="42" presetClass="path" presetSubtype="0" accel="50000" decel="50000" fill="hold" grpId="2" nodeType="withEffect">
                                  <p:stCondLst>
                                    <p:cond delay="0"/>
                                  </p:stCondLst>
                                  <p:childTnLst>
                                    <p:animMotion origin="layout" path="M 2.5E-6 -1.11111E-6 L -0.0099 -0.23449 " pathEditMode="relative" rAng="0" ptsTypes="AA">
                                      <p:cBhvr>
                                        <p:cTn id="32" dur="2000" fill="hold"/>
                                        <p:tgtEl>
                                          <p:spTgt spid="3074"/>
                                        </p:tgtEl>
                                        <p:attrNameLst>
                                          <p:attrName>ppt_x</p:attrName>
                                          <p:attrName>ppt_y</p:attrName>
                                        </p:attrNameLst>
                                      </p:cBhvr>
                                      <p:rCtr x="-503" y="-11736"/>
                                    </p:animMotion>
                                  </p:childTnLst>
                                </p:cTn>
                              </p:par>
                              <p:par>
                                <p:cTn id="33" presetID="0" presetClass="exit" presetSubtype="0" fill="hold" grpId="1" nodeType="withEffect">
                                  <p:stCondLst>
                                    <p:cond delay="0"/>
                                  </p:stCondLst>
                                  <p:childTnLst>
                                    <p:set>
                                      <p:cBhvr>
                                        <p:cTn id="34" dur="1" fill="hold">
                                          <p:stCondLst>
                                            <p:cond delay="999"/>
                                          </p:stCondLst>
                                        </p:cTn>
                                        <p:tgtEl>
                                          <p:spTgt spid="4"/>
                                        </p:tgtEl>
                                        <p:attrNameLst>
                                          <p:attrName>style.visibility</p:attrName>
                                        </p:attrNameLst>
                                      </p:cBhvr>
                                      <p:to>
                                        <p:strVal val="hidden"/>
                                      </p:to>
                                    </p:set>
                                    <p:animEffect transition="out" filter="dissolve">
                                      <p:cBhvr>
                                        <p:cTn id="35" dur="1000">
                                          <p:stCondLst>
                                            <p:cond delay="0"/>
                                          </p:stCondLst>
                                        </p:cTn>
                                        <p:tgtEl>
                                          <p:spTgt spid="4"/>
                                        </p:tgtEl>
                                      </p:cBhvr>
                                    </p:animEffect>
                                    <p:anim to="" calcmode="lin" valueType="num">
                                      <p:cBhvr>
                                        <p:cTn id="36"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7"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8" presetID="42" presetClass="path" presetSubtype="0" accel="50000" decel="50000" fill="hold" grpId="2" nodeType="withEffect">
                                  <p:stCondLst>
                                    <p:cond delay="0"/>
                                  </p:stCondLst>
                                  <p:childTnLst>
                                    <p:animMotion origin="layout" path="M -3.88889E-6 -7.40741E-7 L 0.21893 -0.27963 " pathEditMode="relative" rAng="0" ptsTypes="AA">
                                      <p:cBhvr>
                                        <p:cTn id="39" dur="1000" fill="hold"/>
                                        <p:tgtEl>
                                          <p:spTgt spid="4"/>
                                        </p:tgtEl>
                                        <p:attrNameLst>
                                          <p:attrName>ppt_x</p:attrName>
                                          <p:attrName>ppt_y</p:attrName>
                                        </p:attrNameLst>
                                      </p:cBhvr>
                                      <p:rCtr x="10938" y="-13981"/>
                                    </p:animMotion>
                                  </p:childTnLst>
                                </p:cTn>
                              </p:par>
                              <p:par>
                                <p:cTn id="40" presetID="1" presetClass="exit" presetSubtype="0" fill="hold" grpId="2" nodeType="withEffect">
                                  <p:stCondLst>
                                    <p:cond delay="0"/>
                                  </p:stCondLst>
                                  <p:childTnLst>
                                    <p:set>
                                      <p:cBhvr>
                                        <p:cTn id="41" dur="1" fill="hold">
                                          <p:stCondLst>
                                            <p:cond delay="0"/>
                                          </p:stCondLst>
                                        </p:cTn>
                                        <p:tgtEl>
                                          <p:spTgt spid="3"/>
                                        </p:tgtEl>
                                        <p:attrNameLst>
                                          <p:attrName>style.visibility</p:attrName>
                                        </p:attrNameLst>
                                      </p:cBhvr>
                                      <p:to>
                                        <p:strVal val="hidden"/>
                                      </p:to>
                                    </p:set>
                                  </p:childTnLst>
                                </p:cTn>
                              </p:par>
                              <p:par>
                                <p:cTn id="42" presetID="1"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childTnLst>
                                </p:cTn>
                              </p:par>
                              <p:par>
                                <p:cTn id="44" presetID="6" presetClass="emph" presetSubtype="0" fill="hold" grpId="1" nodeType="withEffect">
                                  <p:stCondLst>
                                    <p:cond delay="0"/>
                                  </p:stCondLst>
                                  <p:childTnLst>
                                    <p:animScale>
                                      <p:cBhvr>
                                        <p:cTn id="45" dur="2000" fill="hold"/>
                                        <p:tgtEl>
                                          <p:spTgt spid="6"/>
                                        </p:tgtEl>
                                      </p:cBhvr>
                                      <p:by x="55000" y="55000"/>
                                    </p:animScale>
                                  </p:childTnLst>
                                </p:cTn>
                              </p:par>
                              <p:par>
                                <p:cTn id="46" presetID="42" presetClass="path" presetSubtype="0" accel="50000" decel="50000" fill="hold" grpId="2" nodeType="withEffect">
                                  <p:stCondLst>
                                    <p:cond delay="0"/>
                                  </p:stCondLst>
                                  <p:childTnLst>
                                    <p:animMotion origin="layout" path="M 2.5E-6 -1.11111E-6 L -0.0099 -0.23449 " pathEditMode="relative" rAng="0" ptsTypes="AA">
                                      <p:cBhvr>
                                        <p:cTn id="47" dur="2000" fill="hold"/>
                                        <p:tgtEl>
                                          <p:spTgt spid="6"/>
                                        </p:tgtEl>
                                        <p:attrNameLst>
                                          <p:attrName>ppt_x</p:attrName>
                                          <p:attrName>ppt_y</p:attrName>
                                        </p:attrNameLst>
                                      </p:cBhvr>
                                      <p:rCtr x="-503" y="-1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6" grpId="0"/>
      <p:bldP spid="6" grpId="1"/>
      <p:bldP spid="6" grpId="2"/>
      <p:bldP spid="3074" grpId="0"/>
      <p:bldP spid="3074" grpId="1"/>
      <p:bldP spid="3074" grpId="2"/>
      <p:bldP spid="4" grpId="0"/>
      <p:bldP spid="4" grpId="1"/>
      <p:bldP spid="4" grpId="2"/>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876415" y="3912176"/>
            <a:ext cx="3742944" cy="8058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create the moral</a:t>
            </a:r>
          </a:p>
        </p:txBody>
      </p:sp>
      <p:sp>
        <p:nvSpPr>
          <p:cNvPr id="4" name="Title 1"/>
          <p:cNvSpPr txBox="1">
            <a:spLocks/>
          </p:cNvSpPr>
          <p:nvPr/>
        </p:nvSpPr>
        <p:spPr>
          <a:xfrm>
            <a:off x="725653" y="1535783"/>
            <a:ext cx="3742944" cy="8058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secrets of nature</a:t>
            </a:r>
          </a:p>
        </p:txBody>
      </p:sp>
      <p:sp>
        <p:nvSpPr>
          <p:cNvPr id="3" name="Title 1"/>
          <p:cNvSpPr txBox="1">
            <a:spLocks/>
          </p:cNvSpPr>
          <p:nvPr/>
        </p:nvSpPr>
        <p:spPr>
          <a:xfrm>
            <a:off x="1086188" y="5699351"/>
            <a:ext cx="6618515" cy="8058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used for good and not for evil</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9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human race has reached a turning point. Man has opened the secrets of nature and mastered new powers. If he uses them wisely, he can reach new heights of civilization. If he uses them foolishly, they may destroy him. Man must create the moral and legal framework for the world which will insure that his new powers are used for good and not for evil.”</a:t>
            </a:r>
          </a:p>
        </p:txBody>
      </p:sp>
      <p:sp>
        <p:nvSpPr>
          <p:cNvPr id="5" name="Rectangle 12"/>
          <p:cNvSpPr>
            <a:spLocks noChangeArrowheads="1"/>
          </p:cNvSpPr>
          <p:nvPr/>
        </p:nvSpPr>
        <p:spPr bwMode="auto">
          <a:xfrm>
            <a:off x="1100557" y="1448544"/>
            <a:ext cx="299313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knowledge</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7" name="Rectangle 12"/>
          <p:cNvSpPr>
            <a:spLocks noChangeArrowheads="1"/>
          </p:cNvSpPr>
          <p:nvPr/>
        </p:nvSpPr>
        <p:spPr bwMode="auto">
          <a:xfrm>
            <a:off x="4596946" y="3816301"/>
            <a:ext cx="232728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wisdom</a:t>
            </a:r>
            <a:endParaRPr lang="en-US" altLang="en-US" sz="4400" b="1" i="1" dirty="0">
              <a:solidFill>
                <a:schemeClr val="bg1"/>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1773686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0"/>
                                  </p:stCondLst>
                                  <p:childTnLst>
                                    <p:set>
                                      <p:cBhvr override="childStyle">
                                        <p:cTn id="29" dur="500" fill="hold"/>
                                        <p:tgtEl>
                                          <p:spTgt spid="6"/>
                                        </p:tgtEl>
                                        <p:attrNameLst>
                                          <p:attrName>style.textDecorationUnderline</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39" presetClass="entr" presetSubtype="0" accel="10000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35"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36"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500"/>
                                        <p:tgtEl>
                                          <p:spTgt spid="3"/>
                                        </p:tgtEl>
                                      </p:cBhvr>
                                    </p:animEffect>
                                  </p:childTnLst>
                                </p:cTn>
                              </p:par>
                              <p:par>
                                <p:cTn id="43" presetID="18" presetClass="emph" presetSubtype="0" fill="hold" grpId="1" nodeType="withEffect">
                                  <p:stCondLst>
                                    <p:cond delay="0"/>
                                  </p:stCondLst>
                                  <p:childTnLst>
                                    <p:set>
                                      <p:cBhvr override="childStyle">
                                        <p:cTn id="44"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3" grpId="0"/>
      <p:bldP spid="3" grpId="1"/>
      <p:bldP spid="3074" grpId="0"/>
      <p:bldP spid="5"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883598" y="3207543"/>
            <a:ext cx="19812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eternal</a:t>
            </a:r>
          </a:p>
        </p:txBody>
      </p:sp>
      <p:sp>
        <p:nvSpPr>
          <p:cNvPr id="4" name="Title 1"/>
          <p:cNvSpPr txBox="1">
            <a:spLocks/>
          </p:cNvSpPr>
          <p:nvPr/>
        </p:nvSpPr>
        <p:spPr>
          <a:xfrm>
            <a:off x="4091560" y="3879057"/>
            <a:ext cx="27305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respected</a:t>
            </a:r>
          </a:p>
        </p:txBody>
      </p:sp>
      <p:sp>
        <p:nvSpPr>
          <p:cNvPr id="3074" name="Rectangle 2"/>
          <p:cNvSpPr>
            <a:spLocks noGrp="1" noChangeArrowheads="1"/>
          </p:cNvSpPr>
          <p:nvPr>
            <p:ph type="title"/>
          </p:nvPr>
        </p:nvSpPr>
        <p:spPr>
          <a:xfrm>
            <a:off x="860998" y="1671638"/>
            <a:ext cx="7327900" cy="32940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“We must build a new world, a far better world - one in which the eternal dignity       of man is respected.”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73686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par>
                                <p:cTn id="17" presetID="22" presetClass="entr" presetSubtype="8" fill="hold" grpId="0" nodeType="withEffect">
                                  <p:stCondLst>
                                    <p:cond delay="4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40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829434" y="2501629"/>
            <a:ext cx="405855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believed in God</a:t>
            </a:r>
          </a:p>
        </p:txBody>
      </p:sp>
      <p:sp>
        <p:nvSpPr>
          <p:cNvPr id="3074" name="Rectangle 2"/>
          <p:cNvSpPr>
            <a:spLocks noGrp="1" noChangeArrowheads="1"/>
          </p:cNvSpPr>
          <p:nvPr>
            <p:ph type="title"/>
          </p:nvPr>
        </p:nvSpPr>
        <p:spPr>
          <a:xfrm>
            <a:off x="457200" y="1697038"/>
            <a:ext cx="8229600" cy="3179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“This Nation was established by men who believed in God. ... You will see the evidence of this deep religious faith on every hand.”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3"/>
          <p:cNvSpPr>
            <a:spLocks noChangeArrowheads="1"/>
          </p:cNvSpPr>
          <p:nvPr/>
        </p:nvSpPr>
        <p:spPr bwMode="auto">
          <a:xfrm>
            <a:off x="4970873" y="247178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56638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childTnLst>
                          </p:cTn>
                        </p:par>
                        <p:par>
                          <p:cTn id="22" fill="hold">
                            <p:stCondLst>
                              <p:cond delay="500"/>
                            </p:stCondLst>
                            <p:childTnLst>
                              <p:par>
                                <p:cTn id="23" presetID="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stCondLst>
                                            <p:cond delay="0"/>
                                          </p:stCondLst>
                                        </p:cTn>
                                        <p:tgtEl>
                                          <p:spTgt spid="4"/>
                                        </p:tgtEl>
                                      </p:cBhvr>
                                    </p:animEffect>
                                    <p:anim to="" calcmode="lin" valueType="num">
                                      <p:cBhvr>
                                        <p:cTn id="26"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35000" y="2332038"/>
            <a:ext cx="7861300" cy="2646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“Nothing is more important       in our national life than the welfare of our children.”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C670DB8-6F97-4103-B867-32640C00ABDC}"/>
              </a:ext>
            </a:extLst>
          </p:cNvPr>
          <p:cNvSpPr txBox="1">
            <a:spLocks noChangeArrowheads="1"/>
          </p:cNvSpPr>
          <p:nvPr/>
        </p:nvSpPr>
        <p:spPr bwMode="auto">
          <a:xfrm>
            <a:off x="467299" y="3138258"/>
            <a:ext cx="8229600" cy="190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 the long view, no nation is   any healthier than its children.”</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73686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125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par>
                                <p:cTn id="17" presetID="6" presetClass="emph" presetSubtype="0" fill="hold" grpId="1" nodeType="withEffect">
                                  <p:stCondLst>
                                    <p:cond delay="0"/>
                                  </p:stCondLst>
                                  <p:childTnLst>
                                    <p:animScale>
                                      <p:cBhvr>
                                        <p:cTn id="18" dur="2000" fill="hold"/>
                                        <p:tgtEl>
                                          <p:spTgt spid="3074"/>
                                        </p:tgtEl>
                                      </p:cBhvr>
                                      <p:by x="75000" y="75000"/>
                                    </p:animScale>
                                  </p:childTnLst>
                                </p:cTn>
                              </p:par>
                              <p:par>
                                <p:cTn id="19" presetID="42" presetClass="path" presetSubtype="0" accel="50000" decel="50000" fill="hold" grpId="2" nodeType="withEffect">
                                  <p:stCondLst>
                                    <p:cond delay="0"/>
                                  </p:stCondLst>
                                  <p:childTnLst>
                                    <p:animMotion origin="layout" path="M 4.44444E-6 -3.7037E-7 L -0.00053 -0.24699 " pathEditMode="relative" rAng="0" ptsTypes="AA">
                                      <p:cBhvr>
                                        <p:cTn id="20" dur="2000" fill="hold"/>
                                        <p:tgtEl>
                                          <p:spTgt spid="3074"/>
                                        </p:tgtEl>
                                        <p:attrNameLst>
                                          <p:attrName>ppt_x</p:attrName>
                                          <p:attrName>ppt_y</p:attrName>
                                        </p:attrNameLst>
                                      </p:cBhvr>
                                      <p:rCtr x="-35" y="-1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9BCEDD9-A623-4233-ACAF-ED758DCED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2080" y="4022044"/>
            <a:ext cx="2835086" cy="2062053"/>
          </a:xfrm>
          <a:prstGeom prst="rect">
            <a:avLst/>
          </a:prstGeom>
        </p:spPr>
      </p:pic>
      <p:pic>
        <p:nvPicPr>
          <p:cNvPr id="14" name="Picture 13">
            <a:extLst>
              <a:ext uri="{FF2B5EF4-FFF2-40B4-BE49-F238E27FC236}">
                <a16:creationId xmlns:a16="http://schemas.microsoft.com/office/drawing/2014/main" id="{FA3654EB-72BE-4F5B-92EB-2872075900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714" y="4125125"/>
            <a:ext cx="2155371" cy="1961388"/>
          </a:xfrm>
          <a:prstGeom prst="rect">
            <a:avLst/>
          </a:prstGeom>
        </p:spPr>
      </p:pic>
      <p:pic>
        <p:nvPicPr>
          <p:cNvPr id="8" name="Picture 7">
            <a:extLst>
              <a:ext uri="{FF2B5EF4-FFF2-40B4-BE49-F238E27FC236}">
                <a16:creationId xmlns:a16="http://schemas.microsoft.com/office/drawing/2014/main" id="{EDC90A68-1ABF-40CE-BE0E-3A5F5F460C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8641" y="470261"/>
            <a:ext cx="1914650" cy="2218259"/>
          </a:xfrm>
          <a:prstGeom prst="rect">
            <a:avLst/>
          </a:prstGeom>
        </p:spPr>
      </p:pic>
      <p:pic>
        <p:nvPicPr>
          <p:cNvPr id="16" name="Picture 15">
            <a:extLst>
              <a:ext uri="{FF2B5EF4-FFF2-40B4-BE49-F238E27FC236}">
                <a16:creationId xmlns:a16="http://schemas.microsoft.com/office/drawing/2014/main" id="{4F1685E1-8EF3-41A9-B127-D25DD54146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550" y="353246"/>
            <a:ext cx="2563566" cy="1540867"/>
          </a:xfrm>
          <a:prstGeom prst="rect">
            <a:avLst/>
          </a:prstGeom>
        </p:spPr>
      </p:pic>
      <p:sp>
        <p:nvSpPr>
          <p:cNvPr id="18" name="Content Placeholder 2">
            <a:extLst>
              <a:ext uri="{FF2B5EF4-FFF2-40B4-BE49-F238E27FC236}">
                <a16:creationId xmlns:a16="http://schemas.microsoft.com/office/drawing/2014/main" id="{D7F3BEAF-5FDE-4FB0-B3F2-5D513F5278CF}"/>
              </a:ext>
            </a:extLst>
          </p:cNvPr>
          <p:cNvSpPr>
            <a:spLocks noGrp="1"/>
          </p:cNvSpPr>
          <p:nvPr>
            <p:ph idx="1"/>
          </p:nvPr>
        </p:nvSpPr>
        <p:spPr>
          <a:xfrm>
            <a:off x="431074" y="287383"/>
            <a:ext cx="8229600" cy="6257108"/>
          </a:xfrm>
        </p:spPr>
        <p:txBody>
          <a:bodyPr/>
          <a:lstStyle/>
          <a:p>
            <a:r>
              <a:rPr lang="en-US" sz="2800" b="1" dirty="0">
                <a:effectLst>
                  <a:glow rad="63500">
                    <a:schemeClr val="bg1"/>
                  </a:glow>
                </a:effectLst>
              </a:rPr>
              <a:t>Suicide is the 10th leading cause of death in the US for all ages</a:t>
            </a:r>
          </a:p>
          <a:p>
            <a:r>
              <a:rPr lang="en-US" sz="2800" b="1" dirty="0">
                <a:effectLst>
                  <a:glow rad="63500">
                    <a:schemeClr val="bg1"/>
                  </a:glow>
                </a:effectLst>
              </a:rPr>
              <a:t>Every day, approximately 123 Americans die by suicide</a:t>
            </a:r>
          </a:p>
          <a:p>
            <a:r>
              <a:rPr lang="en-US" sz="2800" b="1" dirty="0">
                <a:effectLst>
                  <a:glow rad="63500">
                    <a:schemeClr val="bg1"/>
                  </a:glow>
                </a:effectLst>
              </a:rPr>
              <a:t>There is one death by suicide in the US every 12 minutes</a:t>
            </a:r>
          </a:p>
          <a:p>
            <a:r>
              <a:rPr lang="en-US" sz="2800" b="1" dirty="0">
                <a:effectLst>
                  <a:glow rad="63500">
                    <a:schemeClr val="bg1"/>
                  </a:glow>
                </a:effectLst>
              </a:rPr>
              <a:t>Suicide takes the lives of over 44,965 Americans every year</a:t>
            </a:r>
          </a:p>
          <a:p>
            <a:r>
              <a:rPr lang="en-US" sz="2800" b="1" dirty="0">
                <a:effectLst>
                  <a:glow rad="63500">
                    <a:schemeClr val="bg1"/>
                  </a:glow>
                </a:effectLst>
              </a:rPr>
              <a:t>Suicide is the 2</a:t>
            </a:r>
            <a:r>
              <a:rPr lang="en-US" sz="2800" b="1" baseline="30000" dirty="0">
                <a:effectLst>
                  <a:glow rad="63500">
                    <a:schemeClr val="bg1"/>
                  </a:glow>
                </a:effectLst>
              </a:rPr>
              <a:t>nd</a:t>
            </a:r>
            <a:r>
              <a:rPr lang="en-US" sz="2800" b="1" dirty="0">
                <a:effectLst>
                  <a:glow rad="63500">
                    <a:schemeClr val="bg1"/>
                  </a:glow>
                </a:effectLst>
              </a:rPr>
              <a:t> leading cause of death in the world for those aged 15-24 years</a:t>
            </a:r>
          </a:p>
          <a:p>
            <a:r>
              <a:rPr lang="en-US" sz="2800" b="1" dirty="0">
                <a:effectLst>
                  <a:glow rad="63500">
                    <a:schemeClr val="bg1"/>
                  </a:glow>
                </a:effectLst>
              </a:rPr>
              <a:t>Nearly 800,000 people die by suicide in the world each year, which is roughly one death every 40 seconds    	Source(CDC)</a:t>
            </a:r>
          </a:p>
          <a:p>
            <a:endParaRPr lang="en-US" dirty="0"/>
          </a:p>
        </p:txBody>
      </p:sp>
    </p:spTree>
    <p:extLst>
      <p:ext uri="{BB962C8B-B14F-4D97-AF65-F5344CB8AC3E}">
        <p14:creationId xmlns:p14="http://schemas.microsoft.com/office/powerpoint/2010/main" val="3667406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44444E-6 1.11111E-6 L 0.27916 0.32176 " pathEditMode="relative" rAng="0" ptsTypes="AA">
                                      <p:cBhvr>
                                        <p:cTn id="6" dur="1500" fill="hold"/>
                                        <p:tgtEl>
                                          <p:spTgt spid="16"/>
                                        </p:tgtEl>
                                        <p:attrNameLst>
                                          <p:attrName>ppt_x</p:attrName>
                                          <p:attrName>ppt_y</p:attrName>
                                        </p:attrNameLst>
                                      </p:cBhvr>
                                      <p:rCtr x="13958" y="16088"/>
                                    </p:animMotion>
                                  </p:childTnLst>
                                </p:cTn>
                              </p:par>
                              <p:par>
                                <p:cTn id="7" presetID="6" presetClass="emph" presetSubtype="0" fill="hold" nodeType="withEffect">
                                  <p:stCondLst>
                                    <p:cond delay="0"/>
                                  </p:stCondLst>
                                  <p:childTnLst>
                                    <p:animScale>
                                      <p:cBhvr>
                                        <p:cTn id="8" dur="1500" fill="hold"/>
                                        <p:tgtEl>
                                          <p:spTgt spid="16"/>
                                        </p:tgtEl>
                                      </p:cBhvr>
                                      <p:by x="250000" y="250000"/>
                                    </p:animScale>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2.5E-6 -4.07407E-6 L -0.31233 0.25625 " pathEditMode="relative" rAng="0" ptsTypes="AA">
                                      <p:cBhvr>
                                        <p:cTn id="12" dur="1500" fill="hold"/>
                                        <p:tgtEl>
                                          <p:spTgt spid="8"/>
                                        </p:tgtEl>
                                        <p:attrNameLst>
                                          <p:attrName>ppt_x</p:attrName>
                                          <p:attrName>ppt_y</p:attrName>
                                        </p:attrNameLst>
                                      </p:cBhvr>
                                      <p:rCtr x="-15625" y="12801"/>
                                    </p:animMotion>
                                  </p:childTnLst>
                                </p:cTn>
                              </p:par>
                              <p:par>
                                <p:cTn id="13" presetID="6" presetClass="emph" presetSubtype="0" fill="hold" nodeType="withEffect">
                                  <p:stCondLst>
                                    <p:cond delay="0"/>
                                  </p:stCondLst>
                                  <p:childTnLst>
                                    <p:animScale>
                                      <p:cBhvr>
                                        <p:cTn id="14" dur="1500" fill="hold"/>
                                        <p:tgtEl>
                                          <p:spTgt spid="8"/>
                                        </p:tgtEl>
                                      </p:cBhvr>
                                      <p:by x="250000" y="250000"/>
                                    </p:animScale>
                                  </p:childTnLst>
                                </p:cTn>
                              </p:par>
                              <p:par>
                                <p:cTn id="15" presetID="23" presetClass="exit" presetSubtype="544" fill="hold" nodeType="withEffect">
                                  <p:stCondLst>
                                    <p:cond delay="0"/>
                                  </p:stCondLst>
                                  <p:childTnLst>
                                    <p:anim calcmode="lin" valueType="num">
                                      <p:cBhvr>
                                        <p:cTn id="16" dur="500"/>
                                        <p:tgtEl>
                                          <p:spTgt spid="16"/>
                                        </p:tgtEl>
                                        <p:attrNameLst>
                                          <p:attrName>ppt_w</p:attrName>
                                        </p:attrNameLst>
                                      </p:cBhvr>
                                      <p:tavLst>
                                        <p:tav tm="0">
                                          <p:val>
                                            <p:strVal val="ppt_w"/>
                                          </p:val>
                                        </p:tav>
                                        <p:tav tm="100000">
                                          <p:val>
                                            <p:fltVal val="0"/>
                                          </p:val>
                                        </p:tav>
                                      </p:tavLst>
                                    </p:anim>
                                    <p:anim calcmode="lin" valueType="num">
                                      <p:cBhvr>
                                        <p:cTn id="17" dur="500"/>
                                        <p:tgtEl>
                                          <p:spTgt spid="16"/>
                                        </p:tgtEl>
                                        <p:attrNameLst>
                                          <p:attrName>ppt_h</p:attrName>
                                        </p:attrNameLst>
                                      </p:cBhvr>
                                      <p:tavLst>
                                        <p:tav tm="0">
                                          <p:val>
                                            <p:strVal val="ppt_h"/>
                                          </p:val>
                                        </p:tav>
                                        <p:tav tm="100000">
                                          <p:val>
                                            <p:fltVal val="0"/>
                                          </p:val>
                                        </p:tav>
                                      </p:tavLst>
                                    </p:anim>
                                    <p:anim calcmode="lin" valueType="num">
                                      <p:cBhvr>
                                        <p:cTn id="18" dur="500"/>
                                        <p:tgtEl>
                                          <p:spTgt spid="16"/>
                                        </p:tgtEl>
                                        <p:attrNameLst>
                                          <p:attrName>ppt_x</p:attrName>
                                        </p:attrNameLst>
                                      </p:cBhvr>
                                      <p:tavLst>
                                        <p:tav tm="0">
                                          <p:val>
                                            <p:strVal val="ppt_x"/>
                                          </p:val>
                                        </p:tav>
                                        <p:tav tm="100000">
                                          <p:val>
                                            <p:fltVal val="0.5"/>
                                          </p:val>
                                        </p:tav>
                                      </p:tavLst>
                                    </p:anim>
                                    <p:anim calcmode="lin" valueType="num">
                                      <p:cBhvr>
                                        <p:cTn id="19" dur="500"/>
                                        <p:tgtEl>
                                          <p:spTgt spid="16"/>
                                        </p:tgtEl>
                                        <p:attrNameLst>
                                          <p:attrName>ppt_y</p:attrName>
                                        </p:attrNameLst>
                                      </p:cBhvr>
                                      <p:tavLst>
                                        <p:tav tm="0">
                                          <p:val>
                                            <p:strVal val="ppt_y"/>
                                          </p:val>
                                        </p:tav>
                                        <p:tav tm="100000">
                                          <p:val>
                                            <p:fltVal val="0.5"/>
                                          </p:val>
                                        </p:tav>
                                      </p:tavLst>
                                    </p:anim>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77556E-17 -4.44444E-6 L 0.27222 -0.25671 " pathEditMode="relative" rAng="0" ptsTypes="AA">
                                      <p:cBhvr>
                                        <p:cTn id="24" dur="1500" fill="hold"/>
                                        <p:tgtEl>
                                          <p:spTgt spid="14"/>
                                        </p:tgtEl>
                                        <p:attrNameLst>
                                          <p:attrName>ppt_x</p:attrName>
                                          <p:attrName>ppt_y</p:attrName>
                                        </p:attrNameLst>
                                      </p:cBhvr>
                                      <p:rCtr x="13611" y="-12847"/>
                                    </p:animMotion>
                                  </p:childTnLst>
                                </p:cTn>
                              </p:par>
                              <p:par>
                                <p:cTn id="25" presetID="6" presetClass="emph" presetSubtype="0" fill="hold" nodeType="withEffect">
                                  <p:stCondLst>
                                    <p:cond delay="0"/>
                                  </p:stCondLst>
                                  <p:childTnLst>
                                    <p:animScale>
                                      <p:cBhvr>
                                        <p:cTn id="26" dur="1500" fill="hold"/>
                                        <p:tgtEl>
                                          <p:spTgt spid="14"/>
                                        </p:tgtEl>
                                      </p:cBhvr>
                                      <p:by x="250000" y="250000"/>
                                    </p:animScale>
                                  </p:childTnLst>
                                </p:cTn>
                              </p:par>
                              <p:par>
                                <p:cTn id="27" presetID="23" presetClass="exit" presetSubtype="544" fill="hold" nodeType="withEffect">
                                  <p:stCondLst>
                                    <p:cond delay="0"/>
                                  </p:stCondLst>
                                  <p:childTnLst>
                                    <p:anim calcmode="lin" valueType="num">
                                      <p:cBhvr>
                                        <p:cTn id="28" dur="500"/>
                                        <p:tgtEl>
                                          <p:spTgt spid="8"/>
                                        </p:tgtEl>
                                        <p:attrNameLst>
                                          <p:attrName>ppt_w</p:attrName>
                                        </p:attrNameLst>
                                      </p:cBhvr>
                                      <p:tavLst>
                                        <p:tav tm="0">
                                          <p:val>
                                            <p:strVal val="ppt_w"/>
                                          </p:val>
                                        </p:tav>
                                        <p:tav tm="100000">
                                          <p:val>
                                            <p:fltVal val="0"/>
                                          </p:val>
                                        </p:tav>
                                      </p:tavLst>
                                    </p:anim>
                                    <p:anim calcmode="lin" valueType="num">
                                      <p:cBhvr>
                                        <p:cTn id="29" dur="500"/>
                                        <p:tgtEl>
                                          <p:spTgt spid="8"/>
                                        </p:tgtEl>
                                        <p:attrNameLst>
                                          <p:attrName>ppt_h</p:attrName>
                                        </p:attrNameLst>
                                      </p:cBhvr>
                                      <p:tavLst>
                                        <p:tav tm="0">
                                          <p:val>
                                            <p:strVal val="ppt_h"/>
                                          </p:val>
                                        </p:tav>
                                        <p:tav tm="100000">
                                          <p:val>
                                            <p:fltVal val="0"/>
                                          </p:val>
                                        </p:tav>
                                      </p:tavLst>
                                    </p:anim>
                                    <p:anim calcmode="lin" valueType="num">
                                      <p:cBhvr>
                                        <p:cTn id="30" dur="500"/>
                                        <p:tgtEl>
                                          <p:spTgt spid="8"/>
                                        </p:tgtEl>
                                        <p:attrNameLst>
                                          <p:attrName>ppt_x</p:attrName>
                                        </p:attrNameLst>
                                      </p:cBhvr>
                                      <p:tavLst>
                                        <p:tav tm="0">
                                          <p:val>
                                            <p:strVal val="ppt_x"/>
                                          </p:val>
                                        </p:tav>
                                        <p:tav tm="100000">
                                          <p:val>
                                            <p:fltVal val="0.5"/>
                                          </p:val>
                                        </p:tav>
                                      </p:tavLst>
                                    </p:anim>
                                    <p:anim calcmode="lin" valueType="num">
                                      <p:cBhvr>
                                        <p:cTn id="31" dur="500"/>
                                        <p:tgtEl>
                                          <p:spTgt spid="8"/>
                                        </p:tgtEl>
                                        <p:attrNameLst>
                                          <p:attrName>ppt_y</p:attrName>
                                        </p:attrNameLst>
                                      </p:cBhvr>
                                      <p:tavLst>
                                        <p:tav tm="0">
                                          <p:val>
                                            <p:strVal val="ppt_y"/>
                                          </p:val>
                                        </p:tav>
                                        <p:tav tm="100000">
                                          <p:val>
                                            <p:fltVal val="0.5"/>
                                          </p:val>
                                        </p:tav>
                                      </p:tavLst>
                                    </p:anim>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2.5E-6 4.44444E-6 L -0.25503 -0.24352 " pathEditMode="relative" rAng="0" ptsTypes="AA">
                                      <p:cBhvr>
                                        <p:cTn id="36" dur="1500" fill="hold"/>
                                        <p:tgtEl>
                                          <p:spTgt spid="12"/>
                                        </p:tgtEl>
                                        <p:attrNameLst>
                                          <p:attrName>ppt_x</p:attrName>
                                          <p:attrName>ppt_y</p:attrName>
                                        </p:attrNameLst>
                                      </p:cBhvr>
                                      <p:rCtr x="-12760" y="-12176"/>
                                    </p:animMotion>
                                  </p:childTnLst>
                                </p:cTn>
                              </p:par>
                              <p:par>
                                <p:cTn id="37" presetID="6" presetClass="emph" presetSubtype="0" fill="hold" nodeType="withEffect">
                                  <p:stCondLst>
                                    <p:cond delay="0"/>
                                  </p:stCondLst>
                                  <p:childTnLst>
                                    <p:animScale>
                                      <p:cBhvr>
                                        <p:cTn id="38" dur="1500" fill="hold"/>
                                        <p:tgtEl>
                                          <p:spTgt spid="12"/>
                                        </p:tgtEl>
                                      </p:cBhvr>
                                      <p:by x="250000" y="250000"/>
                                    </p:animScale>
                                  </p:childTnLst>
                                </p:cTn>
                              </p:par>
                              <p:par>
                                <p:cTn id="39" presetID="23" presetClass="exit" presetSubtype="544" fill="hold" nodeType="withEffect">
                                  <p:stCondLst>
                                    <p:cond delay="0"/>
                                  </p:stCondLst>
                                  <p:childTnLst>
                                    <p:anim calcmode="lin" valueType="num">
                                      <p:cBhvr>
                                        <p:cTn id="40" dur="500"/>
                                        <p:tgtEl>
                                          <p:spTgt spid="14"/>
                                        </p:tgtEl>
                                        <p:attrNameLst>
                                          <p:attrName>ppt_w</p:attrName>
                                        </p:attrNameLst>
                                      </p:cBhvr>
                                      <p:tavLst>
                                        <p:tav tm="0">
                                          <p:val>
                                            <p:strVal val="ppt_w"/>
                                          </p:val>
                                        </p:tav>
                                        <p:tav tm="100000">
                                          <p:val>
                                            <p:fltVal val="0"/>
                                          </p:val>
                                        </p:tav>
                                      </p:tavLst>
                                    </p:anim>
                                    <p:anim calcmode="lin" valueType="num">
                                      <p:cBhvr>
                                        <p:cTn id="41" dur="500"/>
                                        <p:tgtEl>
                                          <p:spTgt spid="14"/>
                                        </p:tgtEl>
                                        <p:attrNameLst>
                                          <p:attrName>ppt_h</p:attrName>
                                        </p:attrNameLst>
                                      </p:cBhvr>
                                      <p:tavLst>
                                        <p:tav tm="0">
                                          <p:val>
                                            <p:strVal val="ppt_h"/>
                                          </p:val>
                                        </p:tav>
                                        <p:tav tm="100000">
                                          <p:val>
                                            <p:fltVal val="0"/>
                                          </p:val>
                                        </p:tav>
                                      </p:tavLst>
                                    </p:anim>
                                    <p:anim calcmode="lin" valueType="num">
                                      <p:cBhvr>
                                        <p:cTn id="42" dur="500"/>
                                        <p:tgtEl>
                                          <p:spTgt spid="14"/>
                                        </p:tgtEl>
                                        <p:attrNameLst>
                                          <p:attrName>ppt_x</p:attrName>
                                        </p:attrNameLst>
                                      </p:cBhvr>
                                      <p:tavLst>
                                        <p:tav tm="0">
                                          <p:val>
                                            <p:strVal val="ppt_x"/>
                                          </p:val>
                                        </p:tav>
                                        <p:tav tm="100000">
                                          <p:val>
                                            <p:fltVal val="0.5"/>
                                          </p:val>
                                        </p:tav>
                                      </p:tavLst>
                                    </p:anim>
                                    <p:anim calcmode="lin" valueType="num">
                                      <p:cBhvr>
                                        <p:cTn id="43" dur="500"/>
                                        <p:tgtEl>
                                          <p:spTgt spid="14"/>
                                        </p:tgtEl>
                                        <p:attrNameLst>
                                          <p:attrName>ppt_y</p:attrName>
                                        </p:attrNameLst>
                                      </p:cBhvr>
                                      <p:tavLst>
                                        <p:tav tm="0">
                                          <p:val>
                                            <p:strVal val="ppt_y"/>
                                          </p:val>
                                        </p:tav>
                                        <p:tav tm="100000">
                                          <p:val>
                                            <p:fltVal val="0.5"/>
                                          </p:val>
                                        </p:tav>
                                      </p:tavLst>
                                    </p:anim>
                                    <p:set>
                                      <p:cBhvr>
                                        <p:cTn id="44" dur="1" fill="hold">
                                          <p:stCondLst>
                                            <p:cond delay="499"/>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3" presetClass="exit" presetSubtype="544" fill="hold" nodeType="clickEffect">
                                  <p:stCondLst>
                                    <p:cond delay="0"/>
                                  </p:stCondLst>
                                  <p:childTnLst>
                                    <p:anim calcmode="lin" valueType="num">
                                      <p:cBhvr>
                                        <p:cTn id="48" dur="500"/>
                                        <p:tgtEl>
                                          <p:spTgt spid="12"/>
                                        </p:tgtEl>
                                        <p:attrNameLst>
                                          <p:attrName>ppt_w</p:attrName>
                                        </p:attrNameLst>
                                      </p:cBhvr>
                                      <p:tavLst>
                                        <p:tav tm="0">
                                          <p:val>
                                            <p:strVal val="ppt_w"/>
                                          </p:val>
                                        </p:tav>
                                        <p:tav tm="100000">
                                          <p:val>
                                            <p:fltVal val="0"/>
                                          </p:val>
                                        </p:tav>
                                      </p:tavLst>
                                    </p:anim>
                                    <p:anim calcmode="lin" valueType="num">
                                      <p:cBhvr>
                                        <p:cTn id="49" dur="500"/>
                                        <p:tgtEl>
                                          <p:spTgt spid="12"/>
                                        </p:tgtEl>
                                        <p:attrNameLst>
                                          <p:attrName>ppt_h</p:attrName>
                                        </p:attrNameLst>
                                      </p:cBhvr>
                                      <p:tavLst>
                                        <p:tav tm="0">
                                          <p:val>
                                            <p:strVal val="ppt_h"/>
                                          </p:val>
                                        </p:tav>
                                        <p:tav tm="100000">
                                          <p:val>
                                            <p:fltVal val="0"/>
                                          </p:val>
                                        </p:tav>
                                      </p:tavLst>
                                    </p:anim>
                                    <p:anim calcmode="lin" valueType="num">
                                      <p:cBhvr>
                                        <p:cTn id="50" dur="500"/>
                                        <p:tgtEl>
                                          <p:spTgt spid="12"/>
                                        </p:tgtEl>
                                        <p:attrNameLst>
                                          <p:attrName>ppt_x</p:attrName>
                                        </p:attrNameLst>
                                      </p:cBhvr>
                                      <p:tavLst>
                                        <p:tav tm="0">
                                          <p:val>
                                            <p:strVal val="ppt_x"/>
                                          </p:val>
                                        </p:tav>
                                        <p:tav tm="100000">
                                          <p:val>
                                            <p:fltVal val="0.5"/>
                                          </p:val>
                                        </p:tav>
                                      </p:tavLst>
                                    </p:anim>
                                    <p:anim calcmode="lin" valueType="num">
                                      <p:cBhvr>
                                        <p:cTn id="51" dur="500"/>
                                        <p:tgtEl>
                                          <p:spTgt spid="12"/>
                                        </p:tgtEl>
                                        <p:attrNameLst>
                                          <p:attrName>ppt_y</p:attrName>
                                        </p:attrNameLst>
                                      </p:cBhvr>
                                      <p:tavLst>
                                        <p:tav tm="0">
                                          <p:val>
                                            <p:strVal val="ppt_y"/>
                                          </p:val>
                                        </p:tav>
                                        <p:tav tm="100000">
                                          <p:val>
                                            <p:fltVal val="0.5"/>
                                          </p:val>
                                        </p:tav>
                                      </p:tavLst>
                                    </p:anim>
                                    <p:set>
                                      <p:cBhvr>
                                        <p:cTn id="52" dur="1" fill="hold">
                                          <p:stCondLst>
                                            <p:cond delay="499"/>
                                          </p:stCondLst>
                                        </p:cTn>
                                        <p:tgtEl>
                                          <p:spTgt spid="12"/>
                                        </p:tgtEl>
                                        <p:attrNameLst>
                                          <p:attrName>style.visibility</p:attrName>
                                        </p:attrNameLst>
                                      </p:cBhvr>
                                      <p:to>
                                        <p:strVal val="hidden"/>
                                      </p:to>
                                    </p:set>
                                  </p:childTnLst>
                                </p:cTn>
                              </p:par>
                              <p:par>
                                <p:cTn id="53" presetID="22" presetClass="entr" presetSubtype="8" fill="hold" nodeType="withEffect">
                                  <p:stCondLst>
                                    <p:cond delay="250"/>
                                  </p:stCondLst>
                                  <p:childTnLst>
                                    <p:set>
                                      <p:cBhvr>
                                        <p:cTn id="54" dur="1" fill="hold">
                                          <p:stCondLst>
                                            <p:cond delay="0"/>
                                          </p:stCondLst>
                                        </p:cTn>
                                        <p:tgtEl>
                                          <p:spTgt spid="18">
                                            <p:txEl>
                                              <p:pRg st="0" end="0"/>
                                            </p:txEl>
                                          </p:spTgt>
                                        </p:tgtEl>
                                        <p:attrNameLst>
                                          <p:attrName>style.visibility</p:attrName>
                                        </p:attrNameLst>
                                      </p:cBhvr>
                                      <p:to>
                                        <p:strVal val="visible"/>
                                      </p:to>
                                    </p:set>
                                    <p:animEffect transition="in" filter="wipe(left)">
                                      <p:cBhvr>
                                        <p:cTn id="55" dur="500"/>
                                        <p:tgtEl>
                                          <p:spTgt spid="18">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8">
                                            <p:txEl>
                                              <p:pRg st="1" end="1"/>
                                            </p:txEl>
                                          </p:spTgt>
                                        </p:tgtEl>
                                        <p:attrNameLst>
                                          <p:attrName>style.visibility</p:attrName>
                                        </p:attrNameLst>
                                      </p:cBhvr>
                                      <p:to>
                                        <p:strVal val="visible"/>
                                      </p:to>
                                    </p:set>
                                    <p:animEffect transition="in" filter="wipe(left)">
                                      <p:cBhvr>
                                        <p:cTn id="60" dur="500"/>
                                        <p:tgtEl>
                                          <p:spTgt spid="18">
                                            <p:txEl>
                                              <p:pRg st="1" end="1"/>
                                            </p:txEl>
                                          </p:spTgt>
                                        </p:tgtEl>
                                      </p:cBhvr>
                                    </p:animEffect>
                                  </p:childTnLst>
                                </p:cTn>
                              </p:par>
                              <p:par>
                                <p:cTn id="61" presetID="9" presetClass="emph" presetSubtype="0" nodeType="withEffect">
                                  <p:stCondLst>
                                    <p:cond delay="250"/>
                                  </p:stCondLst>
                                  <p:childTnLst>
                                    <p:set>
                                      <p:cBhvr>
                                        <p:cTn id="62" dur="indefinite"/>
                                        <p:tgtEl>
                                          <p:spTgt spid="18">
                                            <p:txEl>
                                              <p:pRg st="0" end="0"/>
                                            </p:txEl>
                                          </p:spTgt>
                                        </p:tgtEl>
                                        <p:attrNameLst>
                                          <p:attrName>style.opacity</p:attrName>
                                        </p:attrNameLst>
                                      </p:cBhvr>
                                      <p:to>
                                        <p:strVal val="0.5"/>
                                      </p:to>
                                    </p:set>
                                    <p:animEffect filter="image" prLst="opacity: 0.5">
                                      <p:cBhvr rctx="IE">
                                        <p:cTn id="63" dur="indefinite"/>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8">
                                            <p:txEl>
                                              <p:pRg st="2" end="2"/>
                                            </p:txEl>
                                          </p:spTgt>
                                        </p:tgtEl>
                                        <p:attrNameLst>
                                          <p:attrName>style.visibility</p:attrName>
                                        </p:attrNameLst>
                                      </p:cBhvr>
                                      <p:to>
                                        <p:strVal val="visible"/>
                                      </p:to>
                                    </p:set>
                                    <p:animEffect transition="in" filter="wipe(left)">
                                      <p:cBhvr>
                                        <p:cTn id="68" dur="500"/>
                                        <p:tgtEl>
                                          <p:spTgt spid="18">
                                            <p:txEl>
                                              <p:pRg st="2" end="2"/>
                                            </p:txEl>
                                          </p:spTgt>
                                        </p:tgtEl>
                                      </p:cBhvr>
                                    </p:animEffect>
                                  </p:childTnLst>
                                </p:cTn>
                              </p:par>
                              <p:par>
                                <p:cTn id="69" presetID="9" presetClass="emph" presetSubtype="0" nodeType="withEffect">
                                  <p:stCondLst>
                                    <p:cond delay="250"/>
                                  </p:stCondLst>
                                  <p:childTnLst>
                                    <p:set>
                                      <p:cBhvr>
                                        <p:cTn id="70" dur="indefinite"/>
                                        <p:tgtEl>
                                          <p:spTgt spid="18">
                                            <p:txEl>
                                              <p:pRg st="1" end="1"/>
                                            </p:txEl>
                                          </p:spTgt>
                                        </p:tgtEl>
                                        <p:attrNameLst>
                                          <p:attrName>style.opacity</p:attrName>
                                        </p:attrNameLst>
                                      </p:cBhvr>
                                      <p:to>
                                        <p:strVal val="0.5"/>
                                      </p:to>
                                    </p:set>
                                    <p:animEffect filter="image" prLst="opacity: 0.5">
                                      <p:cBhvr rctx="IE">
                                        <p:cTn id="71" dur="indefinite"/>
                                        <p:tgtEl>
                                          <p:spTgt spid="18">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8">
                                            <p:txEl>
                                              <p:pRg st="3" end="3"/>
                                            </p:txEl>
                                          </p:spTgt>
                                        </p:tgtEl>
                                        <p:attrNameLst>
                                          <p:attrName>style.visibility</p:attrName>
                                        </p:attrNameLst>
                                      </p:cBhvr>
                                      <p:to>
                                        <p:strVal val="visible"/>
                                      </p:to>
                                    </p:set>
                                    <p:animEffect transition="in" filter="wipe(left)">
                                      <p:cBhvr>
                                        <p:cTn id="76" dur="500"/>
                                        <p:tgtEl>
                                          <p:spTgt spid="18">
                                            <p:txEl>
                                              <p:pRg st="3" end="3"/>
                                            </p:txEl>
                                          </p:spTgt>
                                        </p:tgtEl>
                                      </p:cBhvr>
                                    </p:animEffect>
                                  </p:childTnLst>
                                </p:cTn>
                              </p:par>
                              <p:par>
                                <p:cTn id="77" presetID="9" presetClass="emph" presetSubtype="0" nodeType="withEffect">
                                  <p:stCondLst>
                                    <p:cond delay="250"/>
                                  </p:stCondLst>
                                  <p:childTnLst>
                                    <p:set>
                                      <p:cBhvr>
                                        <p:cTn id="78" dur="indefinite"/>
                                        <p:tgtEl>
                                          <p:spTgt spid="18">
                                            <p:txEl>
                                              <p:pRg st="2" end="2"/>
                                            </p:txEl>
                                          </p:spTgt>
                                        </p:tgtEl>
                                        <p:attrNameLst>
                                          <p:attrName>style.opacity</p:attrName>
                                        </p:attrNameLst>
                                      </p:cBhvr>
                                      <p:to>
                                        <p:strVal val="0.5"/>
                                      </p:to>
                                    </p:set>
                                    <p:animEffect filter="image" prLst="opacity: 0.5">
                                      <p:cBhvr rctx="IE">
                                        <p:cTn id="79" dur="indefinite"/>
                                        <p:tgtEl>
                                          <p:spTgt spid="18">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18">
                                            <p:txEl>
                                              <p:pRg st="4" end="4"/>
                                            </p:txEl>
                                          </p:spTgt>
                                        </p:tgtEl>
                                        <p:attrNameLst>
                                          <p:attrName>style.visibility</p:attrName>
                                        </p:attrNameLst>
                                      </p:cBhvr>
                                      <p:to>
                                        <p:strVal val="visible"/>
                                      </p:to>
                                    </p:set>
                                    <p:animEffect transition="in" filter="wipe(left)">
                                      <p:cBhvr>
                                        <p:cTn id="84" dur="500"/>
                                        <p:tgtEl>
                                          <p:spTgt spid="18">
                                            <p:txEl>
                                              <p:pRg st="4" end="4"/>
                                            </p:txEl>
                                          </p:spTgt>
                                        </p:tgtEl>
                                      </p:cBhvr>
                                    </p:animEffect>
                                  </p:childTnLst>
                                </p:cTn>
                              </p:par>
                              <p:par>
                                <p:cTn id="85" presetID="9" presetClass="emph" presetSubtype="0" nodeType="withEffect">
                                  <p:stCondLst>
                                    <p:cond delay="250"/>
                                  </p:stCondLst>
                                  <p:childTnLst>
                                    <p:set>
                                      <p:cBhvr>
                                        <p:cTn id="86" dur="indefinite"/>
                                        <p:tgtEl>
                                          <p:spTgt spid="18">
                                            <p:txEl>
                                              <p:pRg st="3" end="3"/>
                                            </p:txEl>
                                          </p:spTgt>
                                        </p:tgtEl>
                                        <p:attrNameLst>
                                          <p:attrName>style.opacity</p:attrName>
                                        </p:attrNameLst>
                                      </p:cBhvr>
                                      <p:to>
                                        <p:strVal val="0.5"/>
                                      </p:to>
                                    </p:set>
                                    <p:animEffect filter="image" prLst="opacity: 0.5">
                                      <p:cBhvr rctx="IE">
                                        <p:cTn id="87" dur="indefinite"/>
                                        <p:tgtEl>
                                          <p:spTgt spid="18">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18">
                                            <p:txEl>
                                              <p:pRg st="5" end="5"/>
                                            </p:txEl>
                                          </p:spTgt>
                                        </p:tgtEl>
                                        <p:attrNameLst>
                                          <p:attrName>style.visibility</p:attrName>
                                        </p:attrNameLst>
                                      </p:cBhvr>
                                      <p:to>
                                        <p:strVal val="visible"/>
                                      </p:to>
                                    </p:set>
                                    <p:animEffect transition="in" filter="wipe(left)">
                                      <p:cBhvr>
                                        <p:cTn id="92" dur="500"/>
                                        <p:tgtEl>
                                          <p:spTgt spid="18">
                                            <p:txEl>
                                              <p:pRg st="5" end="5"/>
                                            </p:txEl>
                                          </p:spTgt>
                                        </p:tgtEl>
                                      </p:cBhvr>
                                    </p:animEffect>
                                  </p:childTnLst>
                                </p:cTn>
                              </p:par>
                              <p:par>
                                <p:cTn id="93" presetID="9" presetClass="emph" presetSubtype="0" nodeType="withEffect">
                                  <p:stCondLst>
                                    <p:cond delay="250"/>
                                  </p:stCondLst>
                                  <p:childTnLst>
                                    <p:set>
                                      <p:cBhvr>
                                        <p:cTn id="94" dur="indefinite"/>
                                        <p:tgtEl>
                                          <p:spTgt spid="18">
                                            <p:txEl>
                                              <p:pRg st="4" end="4"/>
                                            </p:txEl>
                                          </p:spTgt>
                                        </p:tgtEl>
                                        <p:attrNameLst>
                                          <p:attrName>style.opacity</p:attrName>
                                        </p:attrNameLst>
                                      </p:cBhvr>
                                      <p:to>
                                        <p:strVal val="0.5"/>
                                      </p:to>
                                    </p:set>
                                    <p:animEffect filter="image" prLst="opacity: 0.5">
                                      <p:cBhvr rctx="IE">
                                        <p:cTn id="95" dur="indefinite"/>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4500" y="1747838"/>
            <a:ext cx="8229600" cy="366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“Mama and Papa are more to blame (for delinquency) than the kids; parents should stay home and raise their children and spend less time in taverns.”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73686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347999" y="5653782"/>
            <a:ext cx="606899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God's people once more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“Some day we'll awake, have a reformation of the heart, teach our kids honor and kill a few sex psychologists, put boys in high schools with men teachers (not sissies), close all the girls' finishing schools, shoot all the efficiency experts and become a nation of God's people once more.”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73686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16257" y="711367"/>
            <a:ext cx="8229600" cy="548471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this is good and acceptable in the sight of God our Savior, who desires all men to be saved and to come to the knowledge of the truth. For there is one God and one Mediator between God and men, the Man Christ Jesus, …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Timothy 2:3-5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8D88CF0B-B688-4D23-8F2E-D595962D4110}"/>
              </a:ext>
            </a:extLst>
          </p:cNvPr>
          <p:cNvSpPr txBox="1">
            <a:spLocks noChangeArrowheads="1"/>
          </p:cNvSpPr>
          <p:nvPr/>
        </p:nvSpPr>
        <p:spPr bwMode="auto">
          <a:xfrm>
            <a:off x="240782" y="881690"/>
            <a:ext cx="8698502" cy="4986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God desires all men to be saved </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to come to the knowledge</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of the truth</a:t>
            </a:r>
          </a:p>
          <a:p>
            <a:pPr lvl="8" algn="l"/>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one God and one Mediator</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between God and men</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the Man Christ Jesus</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5" name="Arrow: Bent-Up 9">
            <a:extLst>
              <a:ext uri="{FF2B5EF4-FFF2-40B4-BE49-F238E27FC236}">
                <a16:creationId xmlns:a16="http://schemas.microsoft.com/office/drawing/2014/main" id="{2E04FC9F-BA53-42B4-A8BC-553A2D3866D7}"/>
              </a:ext>
            </a:extLst>
          </p:cNvPr>
          <p:cNvSpPr/>
          <p:nvPr/>
        </p:nvSpPr>
        <p:spPr>
          <a:xfrm rot="5400000">
            <a:off x="1631958" y="1841112"/>
            <a:ext cx="329068" cy="304800"/>
          </a:xfrm>
          <a:prstGeom prst="bentUpArrow">
            <a:avLst>
              <a:gd name="adj1" fmla="val 25000"/>
              <a:gd name="adj2" fmla="val 32031"/>
              <a:gd name="adj3" fmla="val 35156"/>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ffectLst>
                <a:glow rad="101600">
                  <a:schemeClr val="tx1"/>
                </a:glow>
              </a:effectLst>
            </a:endParaRPr>
          </a:p>
        </p:txBody>
      </p:sp>
      <p:sp>
        <p:nvSpPr>
          <p:cNvPr id="6" name="Arrow: Bent-Up 9">
            <a:extLst>
              <a:ext uri="{FF2B5EF4-FFF2-40B4-BE49-F238E27FC236}">
                <a16:creationId xmlns:a16="http://schemas.microsoft.com/office/drawing/2014/main" id="{D0DACB90-A6F9-4CB1-8A09-4AFA556C79B8}"/>
              </a:ext>
            </a:extLst>
          </p:cNvPr>
          <p:cNvSpPr/>
          <p:nvPr/>
        </p:nvSpPr>
        <p:spPr>
          <a:xfrm rot="5400000" flipV="1">
            <a:off x="6944153" y="2509733"/>
            <a:ext cx="329068" cy="338101"/>
          </a:xfrm>
          <a:prstGeom prst="bentUpArrow">
            <a:avLst>
              <a:gd name="adj1" fmla="val 25000"/>
              <a:gd name="adj2" fmla="val 32031"/>
              <a:gd name="adj3" fmla="val 35156"/>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ffectLst>
                <a:glow rad="101600">
                  <a:schemeClr val="tx1"/>
                </a:glow>
              </a:effectLst>
            </a:endParaRPr>
          </a:p>
        </p:txBody>
      </p:sp>
      <p:sp>
        <p:nvSpPr>
          <p:cNvPr id="4" name="Rectangle 2">
            <a:extLst>
              <a:ext uri="{FF2B5EF4-FFF2-40B4-BE49-F238E27FC236}">
                <a16:creationId xmlns:a16="http://schemas.microsoft.com/office/drawing/2014/main" id="{7C410488-E9CB-440B-A299-8954515D7A10}"/>
              </a:ext>
            </a:extLst>
          </p:cNvPr>
          <p:cNvSpPr txBox="1">
            <a:spLocks noChangeArrowheads="1"/>
          </p:cNvSpPr>
          <p:nvPr/>
        </p:nvSpPr>
        <p:spPr bwMode="auto">
          <a:xfrm>
            <a:off x="3325601" y="1432506"/>
            <a:ext cx="1384877" cy="748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2C6AF34C-B49D-44D1-9349-B9E6A28FBA93}"/>
              </a:ext>
            </a:extLst>
          </p:cNvPr>
          <p:cNvSpPr txBox="1">
            <a:spLocks noChangeArrowheads="1"/>
          </p:cNvSpPr>
          <p:nvPr/>
        </p:nvSpPr>
        <p:spPr bwMode="auto">
          <a:xfrm>
            <a:off x="363416" y="2032581"/>
            <a:ext cx="6714874" cy="890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desires all men to be saved</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8A0CB246-1E68-412C-9139-0956D9814BF2}"/>
              </a:ext>
            </a:extLst>
          </p:cNvPr>
          <p:cNvSpPr txBox="1">
            <a:spLocks noChangeArrowheads="1"/>
          </p:cNvSpPr>
          <p:nvPr/>
        </p:nvSpPr>
        <p:spPr bwMode="auto">
          <a:xfrm>
            <a:off x="7880107" y="2114643"/>
            <a:ext cx="724381" cy="724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to</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F9FED6B-51AD-4D6F-8022-C1D2BC02224E}"/>
              </a:ext>
            </a:extLst>
          </p:cNvPr>
          <p:cNvSpPr txBox="1">
            <a:spLocks noChangeArrowheads="1"/>
          </p:cNvSpPr>
          <p:nvPr/>
        </p:nvSpPr>
        <p:spPr bwMode="auto">
          <a:xfrm>
            <a:off x="926305" y="2768937"/>
            <a:ext cx="5709138" cy="759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come to the knowledge</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D6507D9-81F8-4E79-B707-E1C09BAF60C7}"/>
              </a:ext>
            </a:extLst>
          </p:cNvPr>
          <p:cNvSpPr txBox="1">
            <a:spLocks noChangeArrowheads="1"/>
          </p:cNvSpPr>
          <p:nvPr/>
        </p:nvSpPr>
        <p:spPr bwMode="auto">
          <a:xfrm>
            <a:off x="6412341" y="2754833"/>
            <a:ext cx="1838074" cy="78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of the</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BDC6AF92-1ABC-49C1-99E2-684B37DA5ED8}"/>
              </a:ext>
            </a:extLst>
          </p:cNvPr>
          <p:cNvSpPr txBox="1">
            <a:spLocks noChangeArrowheads="1"/>
          </p:cNvSpPr>
          <p:nvPr/>
        </p:nvSpPr>
        <p:spPr bwMode="auto">
          <a:xfrm>
            <a:off x="4905654" y="3373774"/>
            <a:ext cx="3469135" cy="890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one God and</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73201466-784B-412F-9846-D8BDDA8E6470}"/>
              </a:ext>
            </a:extLst>
          </p:cNvPr>
          <p:cNvSpPr txBox="1">
            <a:spLocks noChangeArrowheads="1"/>
          </p:cNvSpPr>
          <p:nvPr/>
        </p:nvSpPr>
        <p:spPr bwMode="auto">
          <a:xfrm>
            <a:off x="662082" y="4084575"/>
            <a:ext cx="3469135" cy="810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one Mediator</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81CBBA45-9B1C-4192-8A13-84A51AE077C6}"/>
              </a:ext>
            </a:extLst>
          </p:cNvPr>
          <p:cNvSpPr txBox="1">
            <a:spLocks noChangeArrowheads="1"/>
          </p:cNvSpPr>
          <p:nvPr/>
        </p:nvSpPr>
        <p:spPr bwMode="auto">
          <a:xfrm>
            <a:off x="3934192" y="4044370"/>
            <a:ext cx="4510935" cy="890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between God and</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CD9FEA05-1659-4B82-8015-E042235F86E0}"/>
              </a:ext>
            </a:extLst>
          </p:cNvPr>
          <p:cNvSpPr txBox="1">
            <a:spLocks noChangeArrowheads="1"/>
          </p:cNvSpPr>
          <p:nvPr/>
        </p:nvSpPr>
        <p:spPr bwMode="auto">
          <a:xfrm>
            <a:off x="952132" y="4813788"/>
            <a:ext cx="1439489" cy="693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men</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7B472A9C-ACFD-423E-AEDF-720061EF0661}"/>
              </a:ext>
            </a:extLst>
          </p:cNvPr>
          <p:cNvSpPr txBox="1">
            <a:spLocks noChangeArrowheads="1"/>
          </p:cNvSpPr>
          <p:nvPr/>
        </p:nvSpPr>
        <p:spPr bwMode="auto">
          <a:xfrm>
            <a:off x="2241671" y="4717166"/>
            <a:ext cx="5226043" cy="890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Man Christ Jesus</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6BCC3A2C-155A-4E3B-937C-1D7AED2F19BB}"/>
              </a:ext>
            </a:extLst>
          </p:cNvPr>
          <p:cNvSpPr txBox="1">
            <a:spLocks noChangeArrowheads="1"/>
          </p:cNvSpPr>
          <p:nvPr/>
        </p:nvSpPr>
        <p:spPr bwMode="auto">
          <a:xfrm>
            <a:off x="681513" y="3468621"/>
            <a:ext cx="1706482" cy="699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16">
            <a:extLst>
              <a:ext uri="{FF2B5EF4-FFF2-40B4-BE49-F238E27FC236}">
                <a16:creationId xmlns:a16="http://schemas.microsoft.com/office/drawing/2014/main" id="{B4F83B00-A48B-44EC-A0C0-D3444D615F73}"/>
              </a:ext>
            </a:extLst>
          </p:cNvPr>
          <p:cNvSpPr>
            <a:spLocks noChangeArrowheads="1"/>
          </p:cNvSpPr>
          <p:nvPr/>
        </p:nvSpPr>
        <p:spPr bwMode="auto">
          <a:xfrm>
            <a:off x="5194040" y="5013040"/>
            <a:ext cx="2895600" cy="756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 Jesus</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557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5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5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5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50"/>
                                        <p:tgtEl>
                                          <p:spTgt spid="15"/>
                                        </p:tgtEl>
                                      </p:cBhvr>
                                    </p:animEffect>
                                  </p:childTnLst>
                                </p:cTn>
                              </p:par>
                              <p:par>
                                <p:cTn id="44" presetID="42" presetClass="path" presetSubtype="0" accel="50000" decel="50000" fill="hold" grpId="1" nodeType="withEffect">
                                  <p:stCondLst>
                                    <p:cond delay="0"/>
                                  </p:stCondLst>
                                  <p:childTnLst>
                                    <p:animMotion origin="layout" path="M -4.44444E-6 -1.11111E-6 L 0.0915 -0.1625 " pathEditMode="relative" rAng="0" ptsTypes="AA">
                                      <p:cBhvr>
                                        <p:cTn id="45" dur="2000" fill="hold"/>
                                        <p:tgtEl>
                                          <p:spTgt spid="7"/>
                                        </p:tgtEl>
                                        <p:attrNameLst>
                                          <p:attrName>ppt_x</p:attrName>
                                          <p:attrName>ppt_y</p:attrName>
                                        </p:attrNameLst>
                                      </p:cBhvr>
                                      <p:rCtr x="4566" y="-8125"/>
                                    </p:animMotion>
                                  </p:childTnLst>
                                </p:cTn>
                              </p:par>
                              <p:par>
                                <p:cTn id="46" presetID="42" presetClass="path" presetSubtype="0" accel="50000" decel="50000" fill="hold" grpId="1" nodeType="withEffect">
                                  <p:stCondLst>
                                    <p:cond delay="0"/>
                                  </p:stCondLst>
                                  <p:childTnLst>
                                    <p:animMotion origin="layout" path="M 2.77778E-7 4.07407E-6 L -0.35087 -0.06482 " pathEditMode="relative" rAng="0" ptsTypes="AA">
                                      <p:cBhvr>
                                        <p:cTn id="47" dur="2000" fill="hold"/>
                                        <p:tgtEl>
                                          <p:spTgt spid="4"/>
                                        </p:tgtEl>
                                        <p:attrNameLst>
                                          <p:attrName>ppt_x</p:attrName>
                                          <p:attrName>ppt_y</p:attrName>
                                        </p:attrNameLst>
                                      </p:cBhvr>
                                      <p:rCtr x="-17552" y="-3241"/>
                                    </p:animMotion>
                                  </p:childTnLst>
                                </p:cTn>
                              </p:par>
                              <p:par>
                                <p:cTn id="48" presetID="42" presetClass="path" presetSubtype="0" accel="50000" decel="50000" fill="hold" grpId="1" nodeType="withEffect">
                                  <p:stCondLst>
                                    <p:cond delay="0"/>
                                  </p:stCondLst>
                                  <p:childTnLst>
                                    <p:animMotion origin="layout" path="M 1.11111E-6 -1.11111E-6 L -0.64097 -0.06505 " pathEditMode="relative" rAng="0" ptsTypes="AA">
                                      <p:cBhvr>
                                        <p:cTn id="49" dur="2000" fill="hold"/>
                                        <p:tgtEl>
                                          <p:spTgt spid="8"/>
                                        </p:tgtEl>
                                        <p:attrNameLst>
                                          <p:attrName>ppt_x</p:attrName>
                                          <p:attrName>ppt_y</p:attrName>
                                        </p:attrNameLst>
                                      </p:cBhvr>
                                      <p:rCtr x="-32049" y="-3264"/>
                                    </p:animMotion>
                                  </p:childTnLst>
                                </p:cTn>
                              </p:par>
                              <p:par>
                                <p:cTn id="50" presetID="42" presetClass="path" presetSubtype="0" accel="50000" decel="50000" fill="hold" grpId="1" nodeType="withEffect">
                                  <p:stCondLst>
                                    <p:cond delay="0"/>
                                  </p:stCondLst>
                                  <p:childTnLst>
                                    <p:animMotion origin="layout" path="M 1.94444E-6 2.22222E-6 L 0.18715 -0.16297 " pathEditMode="relative" rAng="0" ptsTypes="AA">
                                      <p:cBhvr>
                                        <p:cTn id="51" dur="2000" fill="hold"/>
                                        <p:tgtEl>
                                          <p:spTgt spid="9"/>
                                        </p:tgtEl>
                                        <p:attrNameLst>
                                          <p:attrName>ppt_x</p:attrName>
                                          <p:attrName>ppt_y</p:attrName>
                                        </p:attrNameLst>
                                      </p:cBhvr>
                                      <p:rCtr x="9358" y="-8148"/>
                                    </p:animMotion>
                                  </p:childTnLst>
                                </p:cTn>
                              </p:par>
                              <p:par>
                                <p:cTn id="52" presetID="42" presetClass="path" presetSubtype="0" accel="50000" decel="50000" fill="hold" grpId="1" nodeType="withEffect">
                                  <p:stCondLst>
                                    <p:cond delay="0"/>
                                  </p:stCondLst>
                                  <p:childTnLst>
                                    <p:animMotion origin="layout" path="M 1.66667E-6 -2.96296E-6 L 0.51198 -0.16273 " pathEditMode="relative" rAng="0" ptsTypes="AA">
                                      <p:cBhvr>
                                        <p:cTn id="53" dur="2000" fill="hold"/>
                                        <p:tgtEl>
                                          <p:spTgt spid="16"/>
                                        </p:tgtEl>
                                        <p:attrNameLst>
                                          <p:attrName>ppt_x</p:attrName>
                                          <p:attrName>ppt_y</p:attrName>
                                        </p:attrNameLst>
                                      </p:cBhvr>
                                      <p:rCtr x="25590" y="-8148"/>
                                    </p:animMotion>
                                  </p:childTnLst>
                                </p:cTn>
                              </p:par>
                              <p:par>
                                <p:cTn id="54" presetID="42" presetClass="path" presetSubtype="0" accel="50000" decel="50000" fill="hold" grpId="1" nodeType="withEffect">
                                  <p:stCondLst>
                                    <p:cond delay="0"/>
                                  </p:stCondLst>
                                  <p:childTnLst>
                                    <p:animMotion origin="layout" path="M 3.88889E-6 3.7037E-6 L -0.27622 -0.06459 " pathEditMode="relative" rAng="0" ptsTypes="AA">
                                      <p:cBhvr>
                                        <p:cTn id="55" dur="2000" fill="hold"/>
                                        <p:tgtEl>
                                          <p:spTgt spid="10"/>
                                        </p:tgtEl>
                                        <p:attrNameLst>
                                          <p:attrName>ppt_x</p:attrName>
                                          <p:attrName>ppt_y</p:attrName>
                                        </p:attrNameLst>
                                      </p:cBhvr>
                                      <p:rCtr x="-13819" y="-3241"/>
                                    </p:animMotion>
                                  </p:childTnLst>
                                </p:cTn>
                              </p:par>
                              <p:par>
                                <p:cTn id="56" presetID="42" presetClass="path" presetSubtype="0" accel="50000" decel="50000" fill="hold" grpId="1" nodeType="withEffect">
                                  <p:stCondLst>
                                    <p:cond delay="0"/>
                                  </p:stCondLst>
                                  <p:childTnLst>
                                    <p:animMotion origin="layout" path="M -1.66667E-6 -2.96296E-6 L -0.28871 0.03334 " pathEditMode="relative" rAng="0" ptsTypes="AA">
                                      <p:cBhvr>
                                        <p:cTn id="57" dur="2000" fill="hold"/>
                                        <p:tgtEl>
                                          <p:spTgt spid="11"/>
                                        </p:tgtEl>
                                        <p:attrNameLst>
                                          <p:attrName>ppt_x</p:attrName>
                                          <p:attrName>ppt_y</p:attrName>
                                        </p:attrNameLst>
                                      </p:cBhvr>
                                      <p:rCtr x="-14444" y="1667"/>
                                    </p:animMotion>
                                  </p:childTnLst>
                                </p:cTn>
                              </p:par>
                              <p:par>
                                <p:cTn id="58" presetID="42" presetClass="path" presetSubtype="0" accel="50000" decel="50000" fill="hold" grpId="1" nodeType="withEffect">
                                  <p:stCondLst>
                                    <p:cond delay="0"/>
                                  </p:stCondLst>
                                  <p:childTnLst>
                                    <p:animMotion origin="layout" path="M 8.33333E-7 3.7037E-7 L 0.52604 -0.06505 " pathEditMode="relative" rAng="0" ptsTypes="AA">
                                      <p:cBhvr>
                                        <p:cTn id="59" dur="2000" fill="hold"/>
                                        <p:tgtEl>
                                          <p:spTgt spid="12"/>
                                        </p:tgtEl>
                                        <p:attrNameLst>
                                          <p:attrName>ppt_x</p:attrName>
                                          <p:attrName>ppt_y</p:attrName>
                                        </p:attrNameLst>
                                      </p:cBhvr>
                                      <p:rCtr x="26302" y="-3264"/>
                                    </p:animMotion>
                                  </p:childTnLst>
                                </p:cTn>
                              </p:par>
                              <p:par>
                                <p:cTn id="60" presetID="42" presetClass="path" presetSubtype="0" accel="50000" decel="50000" fill="hold" grpId="1" nodeType="withEffect">
                                  <p:stCondLst>
                                    <p:cond delay="0"/>
                                  </p:stCondLst>
                                  <p:childTnLst>
                                    <p:animMotion origin="layout" path="M 2.77778E-7 3.7037E-7 L -0.11424 0.03403 " pathEditMode="relative" rAng="0" ptsTypes="AA">
                                      <p:cBhvr>
                                        <p:cTn id="61" dur="2000" fill="hold"/>
                                        <p:tgtEl>
                                          <p:spTgt spid="13"/>
                                        </p:tgtEl>
                                        <p:attrNameLst>
                                          <p:attrName>ppt_x</p:attrName>
                                          <p:attrName>ppt_y</p:attrName>
                                        </p:attrNameLst>
                                      </p:cBhvr>
                                      <p:rCtr x="-5712" y="1690"/>
                                    </p:animMotion>
                                  </p:childTnLst>
                                </p:cTn>
                              </p:par>
                              <p:par>
                                <p:cTn id="62" presetID="42" presetClass="path" presetSubtype="0" accel="50000" decel="50000" fill="hold" grpId="1" nodeType="withEffect">
                                  <p:stCondLst>
                                    <p:cond delay="0"/>
                                  </p:stCondLst>
                                  <p:childTnLst>
                                    <p:animMotion origin="layout" path="M -2.5E-6 -4.81481E-6 L 0.67657 -0.06458 " pathEditMode="relative" rAng="0" ptsTypes="AA">
                                      <p:cBhvr>
                                        <p:cTn id="63" dur="2000" fill="hold"/>
                                        <p:tgtEl>
                                          <p:spTgt spid="14"/>
                                        </p:tgtEl>
                                        <p:attrNameLst>
                                          <p:attrName>ppt_x</p:attrName>
                                          <p:attrName>ppt_y</p:attrName>
                                        </p:attrNameLst>
                                      </p:cBhvr>
                                      <p:rCtr x="33819" y="-3241"/>
                                    </p:animMotion>
                                  </p:childTnLst>
                                </p:cTn>
                              </p:par>
                              <p:par>
                                <p:cTn id="64" presetID="42" presetClass="path" presetSubtype="0" accel="50000" decel="50000" fill="hold" grpId="1" nodeType="withEffect">
                                  <p:stCondLst>
                                    <p:cond delay="0"/>
                                  </p:stCondLst>
                                  <p:childTnLst>
                                    <p:animMotion origin="layout" path="M -2.77778E-6 3.7037E-6 L 0.08108 0.03379 " pathEditMode="relative" rAng="0" ptsTypes="AA">
                                      <p:cBhvr>
                                        <p:cTn id="65" dur="2000" fill="hold"/>
                                        <p:tgtEl>
                                          <p:spTgt spid="15"/>
                                        </p:tgtEl>
                                        <p:attrNameLst>
                                          <p:attrName>ppt_x</p:attrName>
                                          <p:attrName>ppt_y</p:attrName>
                                        </p:attrNameLst>
                                      </p:cBhvr>
                                      <p:rCtr x="4045" y="1690"/>
                                    </p:animMotion>
                                  </p:childTnLst>
                                </p:cTn>
                              </p:par>
                              <p:par>
                                <p:cTn id="66" presetID="10" presetClass="exit" presetSubtype="0" fill="hold" grpId="1" nodeType="withEffect">
                                  <p:stCondLst>
                                    <p:cond delay="0"/>
                                  </p:stCondLst>
                                  <p:childTnLst>
                                    <p:animEffect transition="out" filter="fade">
                                      <p:cBhvr>
                                        <p:cTn id="67" dur="1250"/>
                                        <p:tgtEl>
                                          <p:spTgt spid="3074"/>
                                        </p:tgtEl>
                                      </p:cBhvr>
                                    </p:animEffect>
                                    <p:set>
                                      <p:cBhvr>
                                        <p:cTn id="68" dur="1" fill="hold">
                                          <p:stCondLst>
                                            <p:cond delay="1249"/>
                                          </p:stCondLst>
                                        </p:cTn>
                                        <p:tgtEl>
                                          <p:spTgt spid="3074"/>
                                        </p:tgtEl>
                                        <p:attrNameLst>
                                          <p:attrName>style.visibility</p:attrName>
                                        </p:attrNameLst>
                                      </p:cBhvr>
                                      <p:to>
                                        <p:strVal val="hidden"/>
                                      </p:to>
                                    </p:set>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250"/>
                                        <p:tgtEl>
                                          <p:spTgt spid="3"/>
                                        </p:tgtEl>
                                      </p:cBhvr>
                                    </p:animEffect>
                                  </p:childTnLst>
                                </p:cTn>
                              </p:par>
                              <p:par>
                                <p:cTn id="73" presetID="10" presetClass="exit" presetSubtype="0" fill="hold" grpId="2" nodeType="withEffect">
                                  <p:stCondLst>
                                    <p:cond delay="0"/>
                                  </p:stCondLst>
                                  <p:childTnLst>
                                    <p:animEffect transition="out" filter="fade">
                                      <p:cBhvr>
                                        <p:cTn id="74" dur="500"/>
                                        <p:tgtEl>
                                          <p:spTgt spid="4"/>
                                        </p:tgtEl>
                                      </p:cBhvr>
                                    </p:animEffect>
                                    <p:set>
                                      <p:cBhvr>
                                        <p:cTn id="75" dur="1" fill="hold">
                                          <p:stCondLst>
                                            <p:cond delay="499"/>
                                          </p:stCondLst>
                                        </p:cTn>
                                        <p:tgtEl>
                                          <p:spTgt spid="4"/>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8"/>
                                        </p:tgtEl>
                                      </p:cBhvr>
                                    </p:animEffect>
                                    <p:set>
                                      <p:cBhvr>
                                        <p:cTn id="81" dur="1" fill="hold">
                                          <p:stCondLst>
                                            <p:cond delay="499"/>
                                          </p:stCondLst>
                                        </p:cTn>
                                        <p:tgtEl>
                                          <p:spTgt spid="8"/>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9"/>
                                        </p:tgtEl>
                                      </p:cBhvr>
                                    </p:animEffect>
                                    <p:set>
                                      <p:cBhvr>
                                        <p:cTn id="84" dur="1" fill="hold">
                                          <p:stCondLst>
                                            <p:cond delay="499"/>
                                          </p:stCondLst>
                                        </p:cTn>
                                        <p:tgtEl>
                                          <p:spTgt spid="9"/>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10"/>
                                        </p:tgtEl>
                                      </p:cBhvr>
                                    </p:animEffect>
                                    <p:set>
                                      <p:cBhvr>
                                        <p:cTn id="90" dur="1" fill="hold">
                                          <p:stCondLst>
                                            <p:cond delay="499"/>
                                          </p:stCondLst>
                                        </p:cTn>
                                        <p:tgtEl>
                                          <p:spTgt spid="10"/>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11"/>
                                        </p:tgtEl>
                                      </p:cBhvr>
                                    </p:animEffect>
                                    <p:set>
                                      <p:cBhvr>
                                        <p:cTn id="93" dur="1" fill="hold">
                                          <p:stCondLst>
                                            <p:cond delay="499"/>
                                          </p:stCondLst>
                                        </p:cTn>
                                        <p:tgtEl>
                                          <p:spTgt spid="11"/>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12"/>
                                        </p:tgtEl>
                                      </p:cBhvr>
                                    </p:animEffect>
                                    <p:set>
                                      <p:cBhvr>
                                        <p:cTn id="96" dur="1" fill="hold">
                                          <p:stCondLst>
                                            <p:cond delay="499"/>
                                          </p:stCondLst>
                                        </p:cTn>
                                        <p:tgtEl>
                                          <p:spTgt spid="12"/>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15"/>
                                        </p:tgtEl>
                                      </p:cBhvr>
                                    </p:animEffect>
                                    <p:set>
                                      <p:cBhvr>
                                        <p:cTn id="105" dur="1" fill="hold">
                                          <p:stCondLst>
                                            <p:cond delay="499"/>
                                          </p:stCondLst>
                                        </p:cTn>
                                        <p:tgtEl>
                                          <p:spTgt spid="15"/>
                                        </p:tgtEl>
                                        <p:attrNameLst>
                                          <p:attrName>style.visibility</p:attrName>
                                        </p:attrNameLst>
                                      </p:cBhvr>
                                      <p:to>
                                        <p:strVal val="hidden"/>
                                      </p:to>
                                    </p:set>
                                  </p:childTnLst>
                                </p:cTn>
                              </p:par>
                              <p:par>
                                <p:cTn id="106" presetID="22" presetClass="entr" presetSubtype="8" fill="hold" grpId="0" nodeType="withEffect">
                                  <p:stCondLst>
                                    <p:cond delay="250"/>
                                  </p:stCondLst>
                                  <p:childTnLst>
                                    <p:set>
                                      <p:cBhvr>
                                        <p:cTn id="107" dur="1" fill="hold">
                                          <p:stCondLst>
                                            <p:cond delay="0"/>
                                          </p:stCondLst>
                                        </p:cTn>
                                        <p:tgtEl>
                                          <p:spTgt spid="5"/>
                                        </p:tgtEl>
                                        <p:attrNameLst>
                                          <p:attrName>style.visibility</p:attrName>
                                        </p:attrNameLst>
                                      </p:cBhvr>
                                      <p:to>
                                        <p:strVal val="visible"/>
                                      </p:to>
                                    </p:set>
                                    <p:animEffect transition="in" filter="wipe(left)">
                                      <p:cBhvr>
                                        <p:cTn id="108" dur="500"/>
                                        <p:tgtEl>
                                          <p:spTgt spid="5"/>
                                        </p:tgtEl>
                                      </p:cBhvr>
                                    </p:animEffect>
                                  </p:childTnLst>
                                </p:cTn>
                              </p:par>
                              <p:par>
                                <p:cTn id="109" presetID="22" presetClass="entr" presetSubtype="2" fill="hold" grpId="0" nodeType="withEffect">
                                  <p:stCondLst>
                                    <p:cond delay="750"/>
                                  </p:stCondLst>
                                  <p:childTnLst>
                                    <p:set>
                                      <p:cBhvr>
                                        <p:cTn id="110" dur="1" fill="hold">
                                          <p:stCondLst>
                                            <p:cond delay="0"/>
                                          </p:stCondLst>
                                        </p:cTn>
                                        <p:tgtEl>
                                          <p:spTgt spid="6"/>
                                        </p:tgtEl>
                                        <p:attrNameLst>
                                          <p:attrName>style.visibility</p:attrName>
                                        </p:attrNameLst>
                                      </p:cBhvr>
                                      <p:to>
                                        <p:strVal val="visible"/>
                                      </p:to>
                                    </p:set>
                                    <p:animEffect transition="in" filter="wipe(right)">
                                      <p:cBhvr>
                                        <p:cTn id="111" dur="500"/>
                                        <p:tgtEl>
                                          <p:spTgt spid="6"/>
                                        </p:tgtEl>
                                      </p:cBhvr>
                                    </p:animEffect>
                                  </p:childTnLst>
                                </p:cTn>
                              </p:par>
                            </p:childTnLst>
                          </p:cTn>
                        </p:par>
                      </p:childTnLst>
                    </p:cTn>
                  </p:par>
                  <p:par>
                    <p:cTn id="112" fill="hold">
                      <p:stCondLst>
                        <p:cond delay="indefinite"/>
                      </p:stCondLst>
                      <p:childTnLst>
                        <p:par>
                          <p:cTn id="113" fill="hold">
                            <p:stCondLst>
                              <p:cond delay="0"/>
                            </p:stCondLst>
                            <p:childTnLst>
                              <p:par>
                                <p:cTn id="114" presetID="0" presetClass="entr" presetSubtype="0" fill="hold" grpId="0" nodeType="clickEffect">
                                  <p:stCondLst>
                                    <p:cond delay="0"/>
                                  </p:stCondLst>
                                  <p:iterate type="lt">
                                    <p:tmPct val="10000"/>
                                  </p:iterate>
                                  <p:childTnLst>
                                    <p:set>
                                      <p:cBhvr>
                                        <p:cTn id="115" dur="1" fill="hold">
                                          <p:stCondLst>
                                            <p:cond delay="0"/>
                                          </p:stCondLst>
                                        </p:cTn>
                                        <p:tgtEl>
                                          <p:spTgt spid="17"/>
                                        </p:tgtEl>
                                        <p:attrNameLst>
                                          <p:attrName>style.visibility</p:attrName>
                                        </p:attrNameLst>
                                      </p:cBhvr>
                                      <p:to>
                                        <p:strVal val="visible"/>
                                      </p:to>
                                    </p:set>
                                    <p:animEffect transition="in" filter="dissolve">
                                      <p:cBhvr>
                                        <p:cTn id="116" dur="500">
                                          <p:stCondLst>
                                            <p:cond delay="0"/>
                                          </p:stCondLst>
                                        </p:cTn>
                                        <p:tgtEl>
                                          <p:spTgt spid="17"/>
                                        </p:tgtEl>
                                      </p:cBhvr>
                                    </p:animEffect>
                                    <p:anim to="" calcmode="lin" valueType="num">
                                      <p:cBhvr>
                                        <p:cTn id="117"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18"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par>
                          <p:cTn id="119" fill="hold">
                            <p:stCondLst>
                              <p:cond delay="1000"/>
                            </p:stCondLst>
                            <p:childTnLst>
                              <p:par>
                                <p:cTn id="120" presetID="26" presetClass="emph" presetSubtype="0" fill="hold" grpId="1" nodeType="afterEffect">
                                  <p:stCondLst>
                                    <p:cond delay="0"/>
                                  </p:stCondLst>
                                  <p:iterate type="lt">
                                    <p:tmPct val="0"/>
                                  </p:iterate>
                                  <p:childTnLst>
                                    <p:animEffect transition="out" filter="fade">
                                      <p:cBhvr>
                                        <p:cTn id="121" dur="500" tmFilter="0, 0; .2, .5; .8, .5; 1, 0"/>
                                        <p:tgtEl>
                                          <p:spTgt spid="17"/>
                                        </p:tgtEl>
                                      </p:cBhvr>
                                    </p:animEffect>
                                    <p:animScale>
                                      <p:cBhvr>
                                        <p:cTn id="122"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5" grpId="0" animBg="1"/>
      <p:bldP spid="6" grpId="0" animBg="1"/>
      <p:bldP spid="4" grpId="0"/>
      <p:bldP spid="4" grpId="1"/>
      <p:bldP spid="4"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9900" y="1862138"/>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“When you have to deal with a beast, you have to treat him as a beast. It is most regrettable but nevertheless true.”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Title 1"/>
          <p:cNvSpPr txBox="1">
            <a:spLocks/>
          </p:cNvSpPr>
          <p:nvPr/>
        </p:nvSpPr>
        <p:spPr>
          <a:xfrm>
            <a:off x="679621" y="2928551"/>
            <a:ext cx="1985202" cy="932205"/>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1773686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stCondLst>
                                            <p:cond delay="0"/>
                                          </p:stCondLst>
                                        </p:cTn>
                                        <p:tgtEl>
                                          <p:spTgt spid="3"/>
                                        </p:tgtEl>
                                      </p:cBhvr>
                                    </p:animEffect>
                                    <p:anim to="" calcmode="lin" valueType="num">
                                      <p:cBhvr>
                                        <p:cTn id="16"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52500" y="2789238"/>
            <a:ext cx="7048500" cy="2138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“If you don't like the heat, get out of the kitchen.”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73686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style.rotation</p:attrName>
                                        </p:attrNameLst>
                                      </p:cBhvr>
                                      <p:tavLst>
                                        <p:tav tm="0">
                                          <p:val>
                                            <p:fltVal val="720"/>
                                          </p:val>
                                        </p:tav>
                                        <p:tav tm="100000">
                                          <p:val>
                                            <p:fltVal val="0"/>
                                          </p:val>
                                        </p:tav>
                                      </p:tavLst>
                                    </p:anim>
                                    <p:anim calcmode="lin" valueType="num">
                                      <p:cBhvr>
                                        <p:cTn id="9" dur="2000" fill="hold"/>
                                        <p:tgtEl>
                                          <p:spTgt spid="3074"/>
                                        </p:tgtEl>
                                        <p:attrNameLst>
                                          <p:attrName>ppt_h</p:attrName>
                                        </p:attrNameLst>
                                      </p:cBhvr>
                                      <p:tavLst>
                                        <p:tav tm="0">
                                          <p:val>
                                            <p:fltVal val="0"/>
                                          </p:val>
                                        </p:tav>
                                        <p:tav tm="100000">
                                          <p:val>
                                            <p:strVal val="#ppt_h"/>
                                          </p:val>
                                        </p:tav>
                                      </p:tavLst>
                                    </p:anim>
                                    <p:anim calcmode="lin" valueType="num">
                                      <p:cBhvr>
                                        <p:cTn id="10" dur="2000" fill="hold"/>
                                        <p:tgtEl>
                                          <p:spTgt spid="307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36600" y="1684338"/>
            <a:ext cx="7620000" cy="381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“When the decision is up before you - and on my desk        I have a motto which says     ‘The buck stops here’ - the decision has to be made.”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73686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800100" y="1824038"/>
            <a:ext cx="7696200" cy="302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“Everybody is headed for        the same place, and they are headed on the same train, and under the same engineer.”</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73686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02608" y="711366"/>
            <a:ext cx="8427493" cy="536188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"Enter by the narrow gate; for wide is the gate and broad is the way that leads to destruction, and there are many who go in by it. Because narrow is the gate and difficult is the way which leads to life, and there are few who find it."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Matthew 7:13-14</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305654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80E758-115B-4BE5-B8B5-D680549B76E4}"/>
              </a:ext>
            </a:extLst>
          </p:cNvPr>
          <p:cNvSpPr txBox="1">
            <a:spLocks/>
          </p:cNvSpPr>
          <p:nvPr/>
        </p:nvSpPr>
        <p:spPr>
          <a:xfrm>
            <a:off x="890408" y="3925368"/>
            <a:ext cx="690576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created in the image of God</a:t>
            </a:r>
          </a:p>
        </p:txBody>
      </p:sp>
      <p:sp>
        <p:nvSpPr>
          <p:cNvPr id="3074" name="Rectangle 2"/>
          <p:cNvSpPr>
            <a:spLocks noGrp="1" noChangeArrowheads="1"/>
          </p:cNvSpPr>
          <p:nvPr>
            <p:ph type="title"/>
          </p:nvPr>
        </p:nvSpPr>
        <p:spPr>
          <a:xfrm>
            <a:off x="431800" y="2547938"/>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believe that all men are created equal because they are created in the image of God.”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3">
            <a:extLst>
              <a:ext uri="{FF2B5EF4-FFF2-40B4-BE49-F238E27FC236}">
                <a16:creationId xmlns:a16="http://schemas.microsoft.com/office/drawing/2014/main" id="{CE5DC2C8-A25B-4090-A2BB-4ED44AAC930A}"/>
              </a:ext>
            </a:extLst>
          </p:cNvPr>
          <p:cNvSpPr>
            <a:spLocks noChangeArrowheads="1"/>
          </p:cNvSpPr>
          <p:nvPr/>
        </p:nvSpPr>
        <p:spPr bwMode="auto">
          <a:xfrm>
            <a:off x="2831699" y="389924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56638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par>
                          <p:cTn id="17" fill="hold">
                            <p:stCondLst>
                              <p:cond delay="500"/>
                            </p:stCondLst>
                            <p:childTnLst>
                              <p:par>
                                <p:cTn id="18" presetID="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stCondLst>
                                            <p:cond delay="0"/>
                                          </p:stCondLst>
                                        </p:cTn>
                                        <p:tgtEl>
                                          <p:spTgt spid="4"/>
                                        </p:tgtEl>
                                      </p:cBhvr>
                                    </p:animEffect>
                                    <p:anim to="" calcmode="lin" valueType="num">
                                      <p:cBhvr>
                                        <p:cTn id="21"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D8645D-D572-4EAD-8FE5-8A8D7C50EA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226" y="0"/>
            <a:ext cx="8521775" cy="6858000"/>
          </a:xfrm>
          <a:prstGeom prst="rect">
            <a:avLst/>
          </a:prstGeom>
        </p:spPr>
      </p:pic>
    </p:spTree>
    <p:extLst>
      <p:ext uri="{BB962C8B-B14F-4D97-AF65-F5344CB8AC3E}">
        <p14:creationId xmlns:p14="http://schemas.microsoft.com/office/powerpoint/2010/main" val="788203917"/>
      </p:ext>
    </p:extLst>
  </p:cSld>
  <p:clrMapOvr>
    <a:masterClrMapping/>
  </p:clrMapOvr>
  <p:transition spd="slow">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D40160-2791-4A87-95CA-D730E2D89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030" y="0"/>
            <a:ext cx="11182471" cy="6858000"/>
          </a:xfrm>
          <a:prstGeom prst="rect">
            <a:avLst/>
          </a:prstGeom>
        </p:spPr>
      </p:pic>
    </p:spTree>
    <p:extLst>
      <p:ext uri="{BB962C8B-B14F-4D97-AF65-F5344CB8AC3E}">
        <p14:creationId xmlns:p14="http://schemas.microsoft.com/office/powerpoint/2010/main" val="788203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86B6BE-4454-4B43-A5E8-4873831BF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82039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0138AB-6B6E-41F8-B929-7CE4F38C3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980" y="0"/>
            <a:ext cx="10287000" cy="6858000"/>
          </a:xfrm>
          <a:prstGeom prst="rect">
            <a:avLst/>
          </a:prstGeom>
        </p:spPr>
      </p:pic>
      <p:pic>
        <p:nvPicPr>
          <p:cNvPr id="3" name="Picture 2">
            <a:extLst>
              <a:ext uri="{FF2B5EF4-FFF2-40B4-BE49-F238E27FC236}">
                <a16:creationId xmlns:a16="http://schemas.microsoft.com/office/drawing/2014/main" id="{4A6E9E3A-98CF-462A-A557-E202CB4887C6}"/>
              </a:ext>
            </a:extLst>
          </p:cNvPr>
          <p:cNvPicPr>
            <a:picLocks noChangeAspect="1"/>
          </p:cNvPicPr>
          <p:nvPr/>
        </p:nvPicPr>
        <p:blipFill rotWithShape="1">
          <a:blip r:embed="rId3"/>
          <a:srcRect l="28306" t="15018" r="27742" b="2258"/>
          <a:stretch/>
        </p:blipFill>
        <p:spPr>
          <a:xfrm>
            <a:off x="0" y="0"/>
            <a:ext cx="6497782" cy="6879303"/>
          </a:xfrm>
          <a:prstGeom prst="rect">
            <a:avLst/>
          </a:prstGeom>
        </p:spPr>
      </p:pic>
    </p:spTree>
    <p:extLst>
      <p:ext uri="{BB962C8B-B14F-4D97-AF65-F5344CB8AC3E}">
        <p14:creationId xmlns:p14="http://schemas.microsoft.com/office/powerpoint/2010/main" val="78820391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94E45C-6189-4F2C-AED5-E1F012A5D3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8994" y="0"/>
            <a:ext cx="12192000" cy="6858000"/>
          </a:xfrm>
          <a:prstGeom prst="rect">
            <a:avLst/>
          </a:prstGeom>
        </p:spPr>
      </p:pic>
    </p:spTree>
    <p:extLst>
      <p:ext uri="{BB962C8B-B14F-4D97-AF65-F5344CB8AC3E}">
        <p14:creationId xmlns:p14="http://schemas.microsoft.com/office/powerpoint/2010/main" val="28653731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B39435-6919-4BFC-8922-3BB37A724F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049"/>
            <a:ext cx="9144000" cy="7315200"/>
          </a:xfrm>
          <a:prstGeom prst="rect">
            <a:avLst/>
          </a:prstGeom>
        </p:spPr>
      </p:pic>
      <p:pic>
        <p:nvPicPr>
          <p:cNvPr id="3" name="Picture 2">
            <a:extLst>
              <a:ext uri="{FF2B5EF4-FFF2-40B4-BE49-F238E27FC236}">
                <a16:creationId xmlns:a16="http://schemas.microsoft.com/office/drawing/2014/main" id="{657DAEF2-E9E7-4187-A962-182F12AD5714}"/>
              </a:ext>
            </a:extLst>
          </p:cNvPr>
          <p:cNvPicPr>
            <a:picLocks noChangeAspect="1"/>
          </p:cNvPicPr>
          <p:nvPr/>
        </p:nvPicPr>
        <p:blipFill rotWithShape="1">
          <a:blip r:embed="rId3">
            <a:extLst>
              <a:ext uri="{28A0092B-C50C-407E-A947-70E740481C1C}">
                <a14:useLocalDpi xmlns:a14="http://schemas.microsoft.com/office/drawing/2010/main" val="0"/>
              </a:ext>
            </a:extLst>
          </a:blip>
          <a:srcRect l="9316" t="22421" r="5461" b="9126"/>
          <a:stretch/>
        </p:blipFill>
        <p:spPr>
          <a:xfrm>
            <a:off x="3616036" y="0"/>
            <a:ext cx="5527964" cy="3216101"/>
          </a:xfrm>
          <a:prstGeom prst="rect">
            <a:avLst/>
          </a:prstGeom>
        </p:spPr>
      </p:pic>
    </p:spTree>
    <p:extLst>
      <p:ext uri="{BB962C8B-B14F-4D97-AF65-F5344CB8AC3E}">
        <p14:creationId xmlns:p14="http://schemas.microsoft.com/office/powerpoint/2010/main" val="788203917"/>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12AAC8-331E-4BF7-A7D7-1A8969267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0993583" cy="7329055"/>
          </a:xfrm>
          <a:prstGeom prst="rect">
            <a:avLst/>
          </a:prstGeom>
        </p:spPr>
      </p:pic>
    </p:spTree>
    <p:extLst>
      <p:ext uri="{BB962C8B-B14F-4D97-AF65-F5344CB8AC3E}">
        <p14:creationId xmlns:p14="http://schemas.microsoft.com/office/powerpoint/2010/main" val="34283124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41C9FB-5FE9-44F9-BB98-4EDC42EDD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999571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E8E6EA-8C1F-4180-AE9C-46921ECBA6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81634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7C17A1-2AC7-4EB0-95FC-B934A5D4C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5">
            <a:extLst>
              <a:ext uri="{FF2B5EF4-FFF2-40B4-BE49-F238E27FC236}">
                <a16:creationId xmlns:a16="http://schemas.microsoft.com/office/drawing/2014/main" id="{AC2829FE-C54C-434F-B125-AB55D7095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648" y="0"/>
            <a:ext cx="5795493" cy="6858000"/>
          </a:xfrm>
          <a:prstGeom prst="rect">
            <a:avLst/>
          </a:prstGeom>
        </p:spPr>
      </p:pic>
    </p:spTree>
    <p:extLst>
      <p:ext uri="{BB962C8B-B14F-4D97-AF65-F5344CB8AC3E}">
        <p14:creationId xmlns:p14="http://schemas.microsoft.com/office/powerpoint/2010/main" val="1773686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134294" y="3262557"/>
            <a:ext cx="296174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If we don’t</a:t>
            </a:r>
          </a:p>
        </p:txBody>
      </p:sp>
      <p:sp>
        <p:nvSpPr>
          <p:cNvPr id="8" name="Title 1"/>
          <p:cNvSpPr txBox="1">
            <a:spLocks/>
          </p:cNvSpPr>
          <p:nvPr/>
        </p:nvSpPr>
        <p:spPr>
          <a:xfrm>
            <a:off x="5216729" y="4430166"/>
            <a:ext cx="296174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totalitarian</a:t>
            </a:r>
          </a:p>
        </p:txBody>
      </p:sp>
      <p:sp>
        <p:nvSpPr>
          <p:cNvPr id="3" name="Title 1"/>
          <p:cNvSpPr txBox="1">
            <a:spLocks/>
          </p:cNvSpPr>
          <p:nvPr/>
        </p:nvSpPr>
        <p:spPr>
          <a:xfrm>
            <a:off x="175749" y="3844420"/>
            <a:ext cx="718457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fundamental moral background</a:t>
            </a:r>
          </a:p>
        </p:txBody>
      </p:sp>
      <p:sp>
        <p:nvSpPr>
          <p:cNvPr id="3074" name="Rectangle 2"/>
          <p:cNvSpPr>
            <a:spLocks noGrp="1" noChangeArrowheads="1"/>
          </p:cNvSpPr>
          <p:nvPr>
            <p:ph type="title"/>
          </p:nvPr>
        </p:nvSpPr>
        <p:spPr>
          <a:xfrm>
            <a:off x="241300" y="287338"/>
            <a:ext cx="87122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fundamental basis of this Nation’s law was given to Moses on the Mount. The fundamental basis of our Bill of Rights comes from the teachings which we get from Exodus and St. Matthew, from Isaiah and St. Paul … If we don’t have a proper fundamental moral background, we will finally end up with a totalitarian government which does not believe in the rights for anybody except the State!”</a:t>
            </a:r>
          </a:p>
        </p:txBody>
      </p:sp>
      <p:sp>
        <p:nvSpPr>
          <p:cNvPr id="5" name="Title 1"/>
          <p:cNvSpPr txBox="1">
            <a:spLocks/>
          </p:cNvSpPr>
          <p:nvPr/>
        </p:nvSpPr>
        <p:spPr>
          <a:xfrm>
            <a:off x="5280561" y="4364493"/>
            <a:ext cx="2856571"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oppressive</a:t>
            </a:r>
          </a:p>
        </p:txBody>
      </p:sp>
    </p:spTree>
    <p:extLst>
      <p:ext uri="{BB962C8B-B14F-4D97-AF65-F5344CB8AC3E}">
        <p14:creationId xmlns:p14="http://schemas.microsoft.com/office/powerpoint/2010/main" val="256638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4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400"/>
                                  </p:stCondLst>
                                  <p:childTnLst>
                                    <p:set>
                                      <p:cBhvr override="childStyle">
                                        <p:cTn id="24" dur="500" fill="hold"/>
                                        <p:tgtEl>
                                          <p:spTgt spid="6"/>
                                        </p:tgtEl>
                                        <p:attrNameLst>
                                          <p:attrName>style.textDecorationUnderline</p:attrName>
                                        </p:attrNameLst>
                                      </p:cBhvr>
                                      <p:to>
                                        <p:strVal val="true"/>
                                      </p:to>
                                    </p:set>
                                  </p:childTnLst>
                                </p:cTn>
                              </p:par>
                              <p:par>
                                <p:cTn id="25" presetID="22" presetClass="exit" presetSubtype="8" fill="hold" grpId="2" nodeType="withEffect">
                                  <p:stCondLst>
                                    <p:cond delay="0"/>
                                  </p:stCondLst>
                                  <p:childTnLst>
                                    <p:animEffect transition="out" filter="wipe(left)">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22" presetClass="entr" presetSubtype="8" fill="hold" grpId="0" nodeType="withEffect">
                                  <p:stCondLst>
                                    <p:cond delay="80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18" presetClass="emph" presetSubtype="0" fill="hold" grpId="1" nodeType="withEffect">
                                  <p:stCondLst>
                                    <p:cond delay="800"/>
                                  </p:stCondLst>
                                  <p:childTnLst>
                                    <p:set>
                                      <p:cBhvr override="childStyle">
                                        <p:cTn id="32" dur="500" fill="hold"/>
                                        <p:tgtEl>
                                          <p:spTgt spid="8"/>
                                        </p:tgtEl>
                                        <p:attrNameLst>
                                          <p:attrName>style.textDecorationUnderline</p:attrName>
                                        </p:attrNameLst>
                                      </p:cBhvr>
                                      <p:to>
                                        <p:strVal val="true"/>
                                      </p:to>
                                    </p:set>
                                  </p:childTnLst>
                                </p:cTn>
                              </p:par>
                            </p:childTnLst>
                          </p:cTn>
                        </p:par>
                        <p:par>
                          <p:cTn id="33" fill="hold">
                            <p:stCondLst>
                              <p:cond delay="1300"/>
                            </p:stCondLst>
                            <p:childTnLst>
                              <p:par>
                                <p:cTn id="34" presetID="0" presetClass="entr" presetSubtype="0" fill="hold" grpId="0" nodeType="afterEffect">
                                  <p:stCondLst>
                                    <p:cond delay="250"/>
                                  </p:stCondLst>
                                  <p:childTnLst>
                                    <p:set>
                                      <p:cBhvr>
                                        <p:cTn id="35" dur="1" fill="hold">
                                          <p:stCondLst>
                                            <p:cond delay="0"/>
                                          </p:stCondLst>
                                        </p:cTn>
                                        <p:tgtEl>
                                          <p:spTgt spid="5"/>
                                        </p:tgtEl>
                                        <p:attrNameLst>
                                          <p:attrName>style.visibility</p:attrName>
                                        </p:attrNameLst>
                                      </p:cBhvr>
                                      <p:to>
                                        <p:strVal val="visible"/>
                                      </p:to>
                                    </p:set>
                                    <p:animEffect transition="in" filter="dissolve">
                                      <p:cBhvr>
                                        <p:cTn id="36" dur="500">
                                          <p:stCondLst>
                                            <p:cond delay="0"/>
                                          </p:stCondLst>
                                        </p:cTn>
                                        <p:tgtEl>
                                          <p:spTgt spid="5"/>
                                        </p:tgtEl>
                                      </p:cBhvr>
                                    </p:animEffect>
                                    <p:anim to="" calcmode="lin" valueType="num">
                                      <p:cBhvr>
                                        <p:cTn id="37"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3" grpId="0"/>
      <p:bldP spid="3" grpId="1"/>
      <p:bldP spid="3" grpId="2"/>
      <p:bldP spid="3074"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F6A263-8D48-4EAF-A444-5A60BF299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1839570"/>
      </p:ext>
    </p:extLst>
  </p:cSld>
  <p:clrMapOvr>
    <a:masterClrMapping/>
  </p:clrMapOvr>
  <p:transition spd="med">
    <p:pull/>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3370EF-BF72-4039-8565-AD59ABA036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226" y="0"/>
            <a:ext cx="8521775" cy="6858000"/>
          </a:xfrm>
          <a:prstGeom prst="rect">
            <a:avLst/>
          </a:prstGeom>
        </p:spPr>
      </p:pic>
      <p:pic>
        <p:nvPicPr>
          <p:cNvPr id="3" name="Picture 2">
            <a:extLst>
              <a:ext uri="{FF2B5EF4-FFF2-40B4-BE49-F238E27FC236}">
                <a16:creationId xmlns:a16="http://schemas.microsoft.com/office/drawing/2014/main" id="{CDEEF358-EE60-4197-B9FD-2F7A6A14A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030" y="0"/>
            <a:ext cx="11182471" cy="6858000"/>
          </a:xfrm>
          <a:prstGeom prst="rect">
            <a:avLst/>
          </a:prstGeom>
        </p:spPr>
      </p:pic>
      <p:pic>
        <p:nvPicPr>
          <p:cNvPr id="4" name="Picture 3">
            <a:extLst>
              <a:ext uri="{FF2B5EF4-FFF2-40B4-BE49-F238E27FC236}">
                <a16:creationId xmlns:a16="http://schemas.microsoft.com/office/drawing/2014/main" id="{7A808BDD-C37E-460D-A37D-7E33CB6BA9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5EC2C804-9094-407D-9AA6-97B55BC36B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980" y="0"/>
            <a:ext cx="10287000" cy="6858000"/>
          </a:xfrm>
          <a:prstGeom prst="rect">
            <a:avLst/>
          </a:prstGeom>
        </p:spPr>
      </p:pic>
      <p:pic>
        <p:nvPicPr>
          <p:cNvPr id="6" name="Picture 5">
            <a:extLst>
              <a:ext uri="{FF2B5EF4-FFF2-40B4-BE49-F238E27FC236}">
                <a16:creationId xmlns:a16="http://schemas.microsoft.com/office/drawing/2014/main" id="{5F45D2B4-3287-4044-B572-29EBA1710044}"/>
              </a:ext>
            </a:extLst>
          </p:cNvPr>
          <p:cNvPicPr>
            <a:picLocks noChangeAspect="1"/>
          </p:cNvPicPr>
          <p:nvPr/>
        </p:nvPicPr>
        <p:blipFill rotWithShape="1">
          <a:blip r:embed="rId6"/>
          <a:srcRect l="28306" t="15018" r="27742" b="2258"/>
          <a:stretch/>
        </p:blipFill>
        <p:spPr>
          <a:xfrm>
            <a:off x="0" y="0"/>
            <a:ext cx="6497782" cy="6879303"/>
          </a:xfrm>
          <a:prstGeom prst="rect">
            <a:avLst/>
          </a:prstGeom>
        </p:spPr>
      </p:pic>
      <p:pic>
        <p:nvPicPr>
          <p:cNvPr id="7" name="Picture 6">
            <a:extLst>
              <a:ext uri="{FF2B5EF4-FFF2-40B4-BE49-F238E27FC236}">
                <a16:creationId xmlns:a16="http://schemas.microsoft.com/office/drawing/2014/main" id="{EAB925EE-95FF-465C-801A-C9E617FEFC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8994" y="0"/>
            <a:ext cx="12192000" cy="6858000"/>
          </a:xfrm>
          <a:prstGeom prst="rect">
            <a:avLst/>
          </a:prstGeom>
        </p:spPr>
      </p:pic>
      <p:pic>
        <p:nvPicPr>
          <p:cNvPr id="8" name="Picture 7">
            <a:extLst>
              <a:ext uri="{FF2B5EF4-FFF2-40B4-BE49-F238E27FC236}">
                <a16:creationId xmlns:a16="http://schemas.microsoft.com/office/drawing/2014/main" id="{EA2BB708-069E-4858-859F-B7261BAC76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0993583" cy="7329055"/>
          </a:xfrm>
          <a:prstGeom prst="rect">
            <a:avLst/>
          </a:prstGeom>
        </p:spPr>
      </p:pic>
      <p:pic>
        <p:nvPicPr>
          <p:cNvPr id="9" name="Picture 8">
            <a:extLst>
              <a:ext uri="{FF2B5EF4-FFF2-40B4-BE49-F238E27FC236}">
                <a16:creationId xmlns:a16="http://schemas.microsoft.com/office/drawing/2014/main" id="{2B87A562-B378-492B-87DE-4B429BEC39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 y="152400"/>
            <a:ext cx="9144000" cy="6858000"/>
          </a:xfrm>
          <a:prstGeom prst="rect">
            <a:avLst/>
          </a:prstGeom>
        </p:spPr>
      </p:pic>
      <p:pic>
        <p:nvPicPr>
          <p:cNvPr id="10" name="Picture 9">
            <a:extLst>
              <a:ext uri="{FF2B5EF4-FFF2-40B4-BE49-F238E27FC236}">
                <a16:creationId xmlns:a16="http://schemas.microsoft.com/office/drawing/2014/main" id="{E7AE9032-7663-4A43-9255-4B7FBFADFC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5315" y="149816"/>
            <a:ext cx="9144000" cy="6858000"/>
          </a:xfrm>
          <a:prstGeom prst="rect">
            <a:avLst/>
          </a:prstGeom>
        </p:spPr>
      </p:pic>
      <p:pic>
        <p:nvPicPr>
          <p:cNvPr id="11" name="Picture 10">
            <a:extLst>
              <a:ext uri="{FF2B5EF4-FFF2-40B4-BE49-F238E27FC236}">
                <a16:creationId xmlns:a16="http://schemas.microsoft.com/office/drawing/2014/main" id="{FEC31E3F-1CFC-4102-9543-5E546087F0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a:extLst>
              <a:ext uri="{FF2B5EF4-FFF2-40B4-BE49-F238E27FC236}">
                <a16:creationId xmlns:a16="http://schemas.microsoft.com/office/drawing/2014/main" id="{DF6B3122-289E-4709-9BF0-5AD153FAF28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79648" y="0"/>
            <a:ext cx="5795493" cy="6858000"/>
          </a:xfrm>
          <a:prstGeom prst="rect">
            <a:avLst/>
          </a:prstGeom>
        </p:spPr>
      </p:pic>
      <p:pic>
        <p:nvPicPr>
          <p:cNvPr id="13" name="Picture 12">
            <a:extLst>
              <a:ext uri="{FF2B5EF4-FFF2-40B4-BE49-F238E27FC236}">
                <a16:creationId xmlns:a16="http://schemas.microsoft.com/office/drawing/2014/main" id="{38476928-0AAC-4EA0-ADF2-978A9A8E86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4800" y="304800"/>
            <a:ext cx="9144000" cy="6858000"/>
          </a:xfrm>
          <a:prstGeom prst="rect">
            <a:avLst/>
          </a:prstGeom>
        </p:spPr>
      </p:pic>
      <p:pic>
        <p:nvPicPr>
          <p:cNvPr id="14" name="Picture 13">
            <a:extLst>
              <a:ext uri="{FF2B5EF4-FFF2-40B4-BE49-F238E27FC236}">
                <a16:creationId xmlns:a16="http://schemas.microsoft.com/office/drawing/2014/main" id="{82D2BC88-759F-49AD-937D-72332B237F47}"/>
              </a:ext>
            </a:extLst>
          </p:cNvPr>
          <p:cNvPicPr>
            <a:picLocks noChangeAspect="1"/>
          </p:cNvPicPr>
          <p:nvPr/>
        </p:nvPicPr>
        <p:blipFill rotWithShape="1">
          <a:blip r:embed="rId14">
            <a:extLst>
              <a:ext uri="{28A0092B-C50C-407E-A947-70E740481C1C}">
                <a14:useLocalDpi xmlns:a14="http://schemas.microsoft.com/office/drawing/2010/main" val="0"/>
              </a:ext>
            </a:extLst>
          </a:blip>
          <a:srcRect b="16526"/>
          <a:stretch/>
        </p:blipFill>
        <p:spPr>
          <a:xfrm>
            <a:off x="-872838" y="1"/>
            <a:ext cx="10954327" cy="6858000"/>
          </a:xfrm>
          <a:prstGeom prst="rect">
            <a:avLst/>
          </a:prstGeom>
        </p:spPr>
      </p:pic>
      <p:pic>
        <p:nvPicPr>
          <p:cNvPr id="15" name="Picture 14">
            <a:extLst>
              <a:ext uri="{FF2B5EF4-FFF2-40B4-BE49-F238E27FC236}">
                <a16:creationId xmlns:a16="http://schemas.microsoft.com/office/drawing/2014/main" id="{F28910E7-21BC-4586-A804-EB65F42B896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28800" y="0"/>
            <a:ext cx="5458690" cy="6825640"/>
          </a:xfrm>
          <a:prstGeom prst="rect">
            <a:avLst/>
          </a:prstGeom>
        </p:spPr>
      </p:pic>
    </p:spTree>
    <p:extLst>
      <p:ext uri="{BB962C8B-B14F-4D97-AF65-F5344CB8AC3E}">
        <p14:creationId xmlns:p14="http://schemas.microsoft.com/office/powerpoint/2010/main" val="1862139731"/>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794772-7A65-40E8-9B31-A4E9349FBF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5532" y="-15498"/>
            <a:ext cx="3505000" cy="2820691"/>
          </a:xfrm>
          <a:prstGeom prst="rect">
            <a:avLst/>
          </a:prstGeom>
        </p:spPr>
      </p:pic>
      <p:pic>
        <p:nvPicPr>
          <p:cNvPr id="3" name="Picture 2">
            <a:extLst>
              <a:ext uri="{FF2B5EF4-FFF2-40B4-BE49-F238E27FC236}">
                <a16:creationId xmlns:a16="http://schemas.microsoft.com/office/drawing/2014/main" id="{33EE2A01-73AA-4815-9AE4-12CA9A88C4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5354" y="1"/>
            <a:ext cx="2338645" cy="1434247"/>
          </a:xfrm>
          <a:prstGeom prst="rect">
            <a:avLst/>
          </a:prstGeom>
        </p:spPr>
      </p:pic>
      <p:pic>
        <p:nvPicPr>
          <p:cNvPr id="4" name="Picture 3">
            <a:extLst>
              <a:ext uri="{FF2B5EF4-FFF2-40B4-BE49-F238E27FC236}">
                <a16:creationId xmlns:a16="http://schemas.microsoft.com/office/drawing/2014/main" id="{A1145E6C-7034-4486-8038-0050B89BA4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3757" y="1421971"/>
            <a:ext cx="2340244" cy="1406471"/>
          </a:xfrm>
          <a:prstGeom prst="rect">
            <a:avLst/>
          </a:prstGeom>
        </p:spPr>
      </p:pic>
      <p:pic>
        <p:nvPicPr>
          <p:cNvPr id="5" name="Picture 4">
            <a:extLst>
              <a:ext uri="{FF2B5EF4-FFF2-40B4-BE49-F238E27FC236}">
                <a16:creationId xmlns:a16="http://schemas.microsoft.com/office/drawing/2014/main" id="{915D7EDC-69BE-4BCF-B674-9A99299E46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3370881" cy="2247254"/>
          </a:xfrm>
          <a:prstGeom prst="rect">
            <a:avLst/>
          </a:prstGeom>
        </p:spPr>
      </p:pic>
      <p:pic>
        <p:nvPicPr>
          <p:cNvPr id="6" name="Picture 5">
            <a:extLst>
              <a:ext uri="{FF2B5EF4-FFF2-40B4-BE49-F238E27FC236}">
                <a16:creationId xmlns:a16="http://schemas.microsoft.com/office/drawing/2014/main" id="{6D832B7A-1339-44D3-9B10-54CFF2FF2457}"/>
              </a:ext>
            </a:extLst>
          </p:cNvPr>
          <p:cNvPicPr>
            <a:picLocks noChangeAspect="1"/>
          </p:cNvPicPr>
          <p:nvPr/>
        </p:nvPicPr>
        <p:blipFill rotWithShape="1">
          <a:blip r:embed="rId6"/>
          <a:srcRect l="28306" t="15018" r="27742" b="2258"/>
          <a:stretch/>
        </p:blipFill>
        <p:spPr>
          <a:xfrm>
            <a:off x="2001698" y="4401519"/>
            <a:ext cx="2305608" cy="2456481"/>
          </a:xfrm>
          <a:prstGeom prst="rect">
            <a:avLst/>
          </a:prstGeom>
        </p:spPr>
      </p:pic>
      <p:pic>
        <p:nvPicPr>
          <p:cNvPr id="7" name="Picture 6">
            <a:extLst>
              <a:ext uri="{FF2B5EF4-FFF2-40B4-BE49-F238E27FC236}">
                <a16:creationId xmlns:a16="http://schemas.microsoft.com/office/drawing/2014/main" id="{8DA0684E-09F5-4487-B784-4BC3DC403D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247254"/>
            <a:ext cx="2355742" cy="1325105"/>
          </a:xfrm>
          <a:prstGeom prst="rect">
            <a:avLst/>
          </a:prstGeom>
        </p:spPr>
      </p:pic>
      <p:pic>
        <p:nvPicPr>
          <p:cNvPr id="8" name="Picture 7">
            <a:extLst>
              <a:ext uri="{FF2B5EF4-FFF2-40B4-BE49-F238E27FC236}">
                <a16:creationId xmlns:a16="http://schemas.microsoft.com/office/drawing/2014/main" id="{53B21B88-2830-409B-A45E-12057DB94C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552514"/>
            <a:ext cx="2107769" cy="1686215"/>
          </a:xfrm>
          <a:prstGeom prst="rect">
            <a:avLst/>
          </a:prstGeom>
        </p:spPr>
      </p:pic>
      <p:pic>
        <p:nvPicPr>
          <p:cNvPr id="9" name="Picture 8">
            <a:extLst>
              <a:ext uri="{FF2B5EF4-FFF2-40B4-BE49-F238E27FC236}">
                <a16:creationId xmlns:a16="http://schemas.microsoft.com/office/drawing/2014/main" id="{FCB936CB-CE79-4653-8679-947BDC7641B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316" t="22421" r="5461" b="9126"/>
          <a:stretch/>
        </p:blipFill>
        <p:spPr>
          <a:xfrm>
            <a:off x="2339696" y="2251193"/>
            <a:ext cx="1032154" cy="600495"/>
          </a:xfrm>
          <a:prstGeom prst="rect">
            <a:avLst/>
          </a:prstGeom>
        </p:spPr>
      </p:pic>
      <p:pic>
        <p:nvPicPr>
          <p:cNvPr id="10" name="Picture 9">
            <a:extLst>
              <a:ext uri="{FF2B5EF4-FFF2-40B4-BE49-F238E27FC236}">
                <a16:creationId xmlns:a16="http://schemas.microsoft.com/office/drawing/2014/main" id="{46620CC7-46F0-4443-A6F9-2CAA7910BD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5128999"/>
            <a:ext cx="2593501" cy="1729001"/>
          </a:xfrm>
          <a:prstGeom prst="rect">
            <a:avLst/>
          </a:prstGeom>
        </p:spPr>
      </p:pic>
      <p:pic>
        <p:nvPicPr>
          <p:cNvPr id="11" name="Picture 10">
            <a:extLst>
              <a:ext uri="{FF2B5EF4-FFF2-40B4-BE49-F238E27FC236}">
                <a16:creationId xmlns:a16="http://schemas.microsoft.com/office/drawing/2014/main" id="{0F194BEA-3284-4FDB-BEEF-5D80ADD2456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72098" y="2805193"/>
            <a:ext cx="2120215" cy="1590162"/>
          </a:xfrm>
          <a:prstGeom prst="rect">
            <a:avLst/>
          </a:prstGeom>
        </p:spPr>
      </p:pic>
      <p:pic>
        <p:nvPicPr>
          <p:cNvPr id="12" name="Picture 11">
            <a:extLst>
              <a:ext uri="{FF2B5EF4-FFF2-40B4-BE49-F238E27FC236}">
                <a16:creationId xmlns:a16="http://schemas.microsoft.com/office/drawing/2014/main" id="{E7DF5859-728F-483A-9E9E-635565F284C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07768" y="2820691"/>
            <a:ext cx="2107769" cy="1580827"/>
          </a:xfrm>
          <a:prstGeom prst="rect">
            <a:avLst/>
          </a:prstGeom>
        </p:spPr>
      </p:pic>
      <p:pic>
        <p:nvPicPr>
          <p:cNvPr id="13" name="Picture 12">
            <a:extLst>
              <a:ext uri="{FF2B5EF4-FFF2-40B4-BE49-F238E27FC236}">
                <a16:creationId xmlns:a16="http://schemas.microsoft.com/office/drawing/2014/main" id="{22171FB2-0A5C-4F9F-9121-DC6C294E0DB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30319" y="2820692"/>
            <a:ext cx="2913681" cy="2185262"/>
          </a:xfrm>
          <a:prstGeom prst="rect">
            <a:avLst/>
          </a:prstGeom>
        </p:spPr>
      </p:pic>
      <p:pic>
        <p:nvPicPr>
          <p:cNvPr id="14" name="Picture 13">
            <a:extLst>
              <a:ext uri="{FF2B5EF4-FFF2-40B4-BE49-F238E27FC236}">
                <a16:creationId xmlns:a16="http://schemas.microsoft.com/office/drawing/2014/main" id="{C1B68297-89D2-4799-939F-C14955E6996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30319" y="5005953"/>
            <a:ext cx="1565110" cy="1852047"/>
          </a:xfrm>
          <a:prstGeom prst="rect">
            <a:avLst/>
          </a:prstGeom>
        </p:spPr>
      </p:pic>
      <p:pic>
        <p:nvPicPr>
          <p:cNvPr id="15" name="Picture 14">
            <a:extLst>
              <a:ext uri="{FF2B5EF4-FFF2-40B4-BE49-F238E27FC236}">
                <a16:creationId xmlns:a16="http://schemas.microsoft.com/office/drawing/2014/main" id="{1027CA12-E9D1-40E6-AB81-71DBA0AD53E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64651" y="5823488"/>
            <a:ext cx="1379349" cy="1034512"/>
          </a:xfrm>
          <a:prstGeom prst="rect">
            <a:avLst/>
          </a:prstGeom>
        </p:spPr>
      </p:pic>
      <p:pic>
        <p:nvPicPr>
          <p:cNvPr id="16" name="Picture 15">
            <a:extLst>
              <a:ext uri="{FF2B5EF4-FFF2-40B4-BE49-F238E27FC236}">
                <a16:creationId xmlns:a16="http://schemas.microsoft.com/office/drawing/2014/main" id="{4B1AFCF2-1B10-40F1-9B9D-3BE77708428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16526"/>
          <a:stretch/>
        </p:blipFill>
        <p:spPr>
          <a:xfrm>
            <a:off x="7794406" y="4992146"/>
            <a:ext cx="1334096" cy="835216"/>
          </a:xfrm>
          <a:prstGeom prst="rect">
            <a:avLst/>
          </a:prstGeom>
        </p:spPr>
      </p:pic>
      <p:pic>
        <p:nvPicPr>
          <p:cNvPr id="17" name="Picture 16">
            <a:extLst>
              <a:ext uri="{FF2B5EF4-FFF2-40B4-BE49-F238E27FC236}">
                <a16:creationId xmlns:a16="http://schemas.microsoft.com/office/drawing/2014/main" id="{0902F91E-B768-4C38-9697-3A63AEC9E90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53588" y="4362773"/>
            <a:ext cx="1995516" cy="2495227"/>
          </a:xfrm>
          <a:prstGeom prst="rect">
            <a:avLst/>
          </a:prstGeom>
        </p:spPr>
      </p:pic>
    </p:spTree>
    <p:extLst>
      <p:ext uri="{BB962C8B-B14F-4D97-AF65-F5344CB8AC3E}">
        <p14:creationId xmlns:p14="http://schemas.microsoft.com/office/powerpoint/2010/main" val="3095748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Human life is in God’s own image free to itself</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This country was established to worship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Mankind’s unity is in faith of God’s divine commands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Ethical code and morals are found in the Bible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Selfishness and greed is the root of all troubles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core of religion is in what we do for others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Paranoid regulation of mind &amp; spirit is schizophrenia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Silencing independence of thought will kill America</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Zeal and endless commitment leads to the top</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responsible adults our children are lost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Bickering opinions lack devotion to the ways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Endurance is no game for the faint hearted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God there is only one heaven</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820986">
            <a:off x="657973" y="1318713"/>
            <a:ext cx="7908819" cy="3914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5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It has never      been easy to stand by a principle</a:t>
            </a:r>
          </a:p>
        </p:txBody>
      </p:sp>
    </p:spTree>
    <p:extLst>
      <p:ext uri="{BB962C8B-B14F-4D97-AF65-F5344CB8AC3E}">
        <p14:creationId xmlns:p14="http://schemas.microsoft.com/office/powerpoint/2010/main" val="129466669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1.38889E-6 3.7037E-6 L 0.08455 0.42314 " pathEditMode="relative" rAng="0" ptsTypes="AA">
                                      <p:cBhvr>
                                        <p:cTn id="189" dur="1750" fill="hold"/>
                                        <p:tgtEl>
                                          <p:spTgt spid="4">
                                            <p:txEl>
                                              <p:pRg st="0" end="0"/>
                                            </p:txEl>
                                          </p:spTgt>
                                        </p:tgtEl>
                                        <p:attrNameLst>
                                          <p:attrName>ppt_x</p:attrName>
                                          <p:attrName>ppt_y</p:attrName>
                                        </p:attrNameLst>
                                      </p:cBhvr>
                                      <p:rCtr x="4219" y="21157"/>
                                    </p:animMotion>
                                  </p:childTnLst>
                                </p:cTn>
                              </p:par>
                              <p:par>
                                <p:cTn id="190" presetID="0" presetClass="path" presetSubtype="0" accel="50000" decel="50000" fill="hold" nodeType="withEffect">
                                  <p:stCondLst>
                                    <p:cond delay="0"/>
                                  </p:stCondLst>
                                  <p:childTnLst>
                                    <p:animMotion origin="layout" path="M -1.11111E-6 -2.96296E-6 L 0.09549 0.35625 " pathEditMode="relative" rAng="0" ptsTypes="AA">
                                      <p:cBhvr>
                                        <p:cTn id="191" dur="1750" fill="hold"/>
                                        <p:tgtEl>
                                          <p:spTgt spid="4">
                                            <p:txEl>
                                              <p:pRg st="1" end="1"/>
                                            </p:txEl>
                                          </p:spTgt>
                                        </p:tgtEl>
                                        <p:attrNameLst>
                                          <p:attrName>ppt_x</p:attrName>
                                          <p:attrName>ppt_y</p:attrName>
                                        </p:attrNameLst>
                                      </p:cBhvr>
                                      <p:rCtr x="4774" y="17801"/>
                                    </p:animMotion>
                                  </p:childTnLst>
                                </p:cTn>
                              </p:par>
                              <p:par>
                                <p:cTn id="192" presetID="0" presetClass="path" presetSubtype="0" accel="50000" decel="50000" fill="hold" nodeType="withEffect">
                                  <p:stCondLst>
                                    <p:cond delay="0"/>
                                  </p:stCondLst>
                                  <p:childTnLst>
                                    <p:animMotion origin="layout" path="M 3.61111E-6 0.00023 L 0.02517 0.28287 " pathEditMode="relative" rAng="0" ptsTypes="AA">
                                      <p:cBhvr>
                                        <p:cTn id="193" dur="1750" fill="hold"/>
                                        <p:tgtEl>
                                          <p:spTgt spid="4">
                                            <p:txEl>
                                              <p:pRg st="2" end="2"/>
                                            </p:txEl>
                                          </p:spTgt>
                                        </p:tgtEl>
                                        <p:attrNameLst>
                                          <p:attrName>ppt_x</p:attrName>
                                          <p:attrName>ppt_y</p:attrName>
                                        </p:attrNameLst>
                                      </p:cBhvr>
                                      <p:rCtr x="1250" y="14120"/>
                                    </p:animMotion>
                                  </p:childTnLst>
                                </p:cTn>
                              </p:par>
                              <p:par>
                                <p:cTn id="194" presetID="0" presetClass="path" presetSubtype="0" accel="50000" decel="50000" fill="hold" nodeType="withEffect">
                                  <p:stCondLst>
                                    <p:cond delay="0"/>
                                  </p:stCondLst>
                                  <p:childTnLst>
                                    <p:animMotion origin="layout" path="M -5.55556E-7 0.00023 L 0.08594 0.21019 " pathEditMode="relative" rAng="0" ptsTypes="AA">
                                      <p:cBhvr>
                                        <p:cTn id="195" dur="1750" fill="hold"/>
                                        <p:tgtEl>
                                          <p:spTgt spid="4">
                                            <p:txEl>
                                              <p:pRg st="3" end="3"/>
                                            </p:txEl>
                                          </p:spTgt>
                                        </p:tgtEl>
                                        <p:attrNameLst>
                                          <p:attrName>ppt_x</p:attrName>
                                          <p:attrName>ppt_y</p:attrName>
                                        </p:attrNameLst>
                                      </p:cBhvr>
                                      <p:rCtr x="4288" y="10486"/>
                                    </p:animMotion>
                                  </p:childTnLst>
                                </p:cTn>
                              </p:par>
                              <p:par>
                                <p:cTn id="196" presetID="0" presetClass="path" presetSubtype="0" accel="50000" decel="50000" fill="hold" nodeType="withEffect">
                                  <p:stCondLst>
                                    <p:cond delay="0"/>
                                  </p:stCondLst>
                                  <p:childTnLst>
                                    <p:animMotion origin="layout" path="M -2.77778E-7 0.00093 L 0.07743 0.13634 " pathEditMode="relative" rAng="0" ptsTypes="AA">
                                      <p:cBhvr>
                                        <p:cTn id="197" dur="1750" fill="hold"/>
                                        <p:tgtEl>
                                          <p:spTgt spid="4">
                                            <p:txEl>
                                              <p:pRg st="4" end="4"/>
                                            </p:txEl>
                                          </p:spTgt>
                                        </p:tgtEl>
                                        <p:attrNameLst>
                                          <p:attrName>ppt_x</p:attrName>
                                          <p:attrName>ppt_y</p:attrName>
                                        </p:attrNameLst>
                                      </p:cBhvr>
                                      <p:rCtr x="3872" y="6759"/>
                                    </p:animMotion>
                                  </p:childTnLst>
                                </p:cTn>
                              </p:par>
                              <p:par>
                                <p:cTn id="198" presetID="0" presetClass="path" presetSubtype="0" accel="50000" decel="50000" fill="hold" nodeType="withEffect">
                                  <p:stCondLst>
                                    <p:cond delay="0"/>
                                  </p:stCondLst>
                                  <p:childTnLst>
                                    <p:animMotion origin="layout" path="M -4.16667E-6 0.00069 L 0.07865 0.06296 " pathEditMode="relative" rAng="0" ptsTypes="AA">
                                      <p:cBhvr>
                                        <p:cTn id="199" dur="1750" fill="hold"/>
                                        <p:tgtEl>
                                          <p:spTgt spid="4">
                                            <p:txEl>
                                              <p:pRg st="5" end="5"/>
                                            </p:txEl>
                                          </p:spTgt>
                                        </p:tgtEl>
                                        <p:attrNameLst>
                                          <p:attrName>ppt_x</p:attrName>
                                          <p:attrName>ppt_y</p:attrName>
                                        </p:attrNameLst>
                                      </p:cBhvr>
                                      <p:rCtr x="3924" y="3102"/>
                                    </p:animMotion>
                                  </p:childTnLst>
                                </p:cTn>
                              </p:par>
                              <p:par>
                                <p:cTn id="200" presetID="0" presetClass="path" presetSubtype="0" accel="50000" decel="50000" fill="hold" nodeType="withEffect">
                                  <p:stCondLst>
                                    <p:cond delay="0"/>
                                  </p:stCondLst>
                                  <p:childTnLst>
                                    <p:animMotion origin="layout" path="M 4.72222E-6 0.00046 L 0.02465 -0.01019 " pathEditMode="relative" rAng="0" ptsTypes="AA">
                                      <p:cBhvr>
                                        <p:cTn id="201" dur="1750" fill="hold"/>
                                        <p:tgtEl>
                                          <p:spTgt spid="4">
                                            <p:txEl>
                                              <p:pRg st="6" end="6"/>
                                            </p:txEl>
                                          </p:spTgt>
                                        </p:tgtEl>
                                        <p:attrNameLst>
                                          <p:attrName>ppt_x</p:attrName>
                                          <p:attrName>ppt_y</p:attrName>
                                        </p:attrNameLst>
                                      </p:cBhvr>
                                      <p:rCtr x="1233" y="-532"/>
                                    </p:animMotion>
                                  </p:childTnLst>
                                </p:cTn>
                              </p:par>
                              <p:par>
                                <p:cTn id="202" presetID="0" presetClass="path" presetSubtype="0" accel="50000" decel="50000" fill="hold" nodeType="withEffect">
                                  <p:stCondLst>
                                    <p:cond delay="0"/>
                                  </p:stCondLst>
                                  <p:childTnLst>
                                    <p:animMotion origin="layout" path="M 1.66667E-6 0.00069 L 0.03889 -0.0838 " pathEditMode="relative" rAng="0" ptsTypes="AA">
                                      <p:cBhvr>
                                        <p:cTn id="203" dur="1750" fill="hold"/>
                                        <p:tgtEl>
                                          <p:spTgt spid="4">
                                            <p:txEl>
                                              <p:pRg st="7" end="7"/>
                                            </p:txEl>
                                          </p:spTgt>
                                        </p:tgtEl>
                                        <p:attrNameLst>
                                          <p:attrName>ppt_x</p:attrName>
                                          <p:attrName>ppt_y</p:attrName>
                                        </p:attrNameLst>
                                      </p:cBhvr>
                                      <p:rCtr x="1944" y="-4236"/>
                                    </p:animMotion>
                                  </p:childTnLst>
                                </p:cTn>
                              </p:par>
                              <p:par>
                                <p:cTn id="204" presetID="0" presetClass="path" presetSubtype="0" accel="50000" decel="50000" fill="hold" nodeType="withEffect">
                                  <p:stCondLst>
                                    <p:cond delay="0"/>
                                  </p:stCondLst>
                                  <p:childTnLst>
                                    <p:animMotion origin="layout" path="M 2.77778E-6 0.00116 L 0.08125 -0.15764 " pathEditMode="relative" rAng="0" ptsTypes="AA">
                                      <p:cBhvr>
                                        <p:cTn id="205" dur="1750" fill="hold"/>
                                        <p:tgtEl>
                                          <p:spTgt spid="4">
                                            <p:txEl>
                                              <p:pRg st="8" end="8"/>
                                            </p:txEl>
                                          </p:spTgt>
                                        </p:tgtEl>
                                        <p:attrNameLst>
                                          <p:attrName>ppt_x</p:attrName>
                                          <p:attrName>ppt_y</p:attrName>
                                        </p:attrNameLst>
                                      </p:cBhvr>
                                      <p:rCtr x="4062" y="-7940"/>
                                    </p:animMotion>
                                  </p:childTnLst>
                                </p:cTn>
                              </p:par>
                              <p:par>
                                <p:cTn id="206" presetID="0" presetClass="path" presetSubtype="0" accel="50000" decel="50000" fill="hold" nodeType="withEffect">
                                  <p:stCondLst>
                                    <p:cond delay="0"/>
                                  </p:stCondLst>
                                  <p:childTnLst>
                                    <p:animMotion origin="layout" path="M -1.66667E-6 0.00069 L 0.06823 -0.23033 " pathEditMode="relative" rAng="0" ptsTypes="AA">
                                      <p:cBhvr>
                                        <p:cTn id="207" dur="1750" fill="hold"/>
                                        <p:tgtEl>
                                          <p:spTgt spid="4">
                                            <p:txEl>
                                              <p:pRg st="9" end="9"/>
                                            </p:txEl>
                                          </p:spTgt>
                                        </p:tgtEl>
                                        <p:attrNameLst>
                                          <p:attrName>ppt_x</p:attrName>
                                          <p:attrName>ppt_y</p:attrName>
                                        </p:attrNameLst>
                                      </p:cBhvr>
                                      <p:rCtr x="3403" y="-11551"/>
                                    </p:animMotion>
                                  </p:childTnLst>
                                </p:cTn>
                              </p:par>
                              <p:par>
                                <p:cTn id="208" presetID="0" presetClass="path" presetSubtype="0" accel="50000" decel="50000" fill="hold" nodeType="withEffect">
                                  <p:stCondLst>
                                    <p:cond delay="0"/>
                                  </p:stCondLst>
                                  <p:childTnLst>
                                    <p:animMotion origin="layout" path="M 5E-6 0.00069 L 0.03438 -0.30371 " pathEditMode="relative" rAng="0" ptsTypes="AA">
                                      <p:cBhvr>
                                        <p:cTn id="209" dur="1750" fill="hold"/>
                                        <p:tgtEl>
                                          <p:spTgt spid="4">
                                            <p:txEl>
                                              <p:pRg st="10" end="10"/>
                                            </p:txEl>
                                          </p:spTgt>
                                        </p:tgtEl>
                                        <p:attrNameLst>
                                          <p:attrName>ppt_x</p:attrName>
                                          <p:attrName>ppt_y</p:attrName>
                                        </p:attrNameLst>
                                      </p:cBhvr>
                                      <p:rCtr x="1719" y="-15231"/>
                                    </p:animMotion>
                                  </p:childTnLst>
                                </p:cTn>
                              </p:par>
                              <p:par>
                                <p:cTn id="210" presetID="0" presetClass="path" presetSubtype="0" accel="50000" decel="50000" fill="hold" nodeType="withEffect">
                                  <p:stCondLst>
                                    <p:cond delay="0"/>
                                  </p:stCondLst>
                                  <p:childTnLst>
                                    <p:animMotion origin="layout" path="M -4.44444E-6 0.00069 L 0.11216 -0.37755 " pathEditMode="relative" rAng="0" ptsTypes="AA">
                                      <p:cBhvr>
                                        <p:cTn id="211" dur="1750" fill="hold"/>
                                        <p:tgtEl>
                                          <p:spTgt spid="4">
                                            <p:txEl>
                                              <p:pRg st="11" end="11"/>
                                            </p:txEl>
                                          </p:spTgt>
                                        </p:tgtEl>
                                        <p:attrNameLst>
                                          <p:attrName>ppt_x</p:attrName>
                                          <p:attrName>ppt_y</p:attrName>
                                        </p:attrNameLst>
                                      </p:cBhvr>
                                      <p:rCtr x="5608" y="-18912"/>
                                    </p:animMotion>
                                  </p:childTnLst>
                                </p:cTn>
                              </p:par>
                              <p:par>
                                <p:cTn id="212" presetID="0" presetClass="path" presetSubtype="0" accel="50000" decel="50000" fill="hold" nodeType="withEffect">
                                  <p:stCondLst>
                                    <p:cond delay="0"/>
                                  </p:stCondLst>
                                  <p:childTnLst>
                                    <p:animMotion origin="layout" path="M -2.77778E-6 0.00092 L 0.20747 -0.45024 " pathEditMode="relative" rAng="0" ptsTypes="AA">
                                      <p:cBhvr>
                                        <p:cTn id="213" dur="1750" fill="hold"/>
                                        <p:tgtEl>
                                          <p:spTgt spid="4">
                                            <p:txEl>
                                              <p:pRg st="12" end="12"/>
                                            </p:txEl>
                                          </p:spTgt>
                                        </p:tgtEl>
                                        <p:attrNameLst>
                                          <p:attrName>ppt_x</p:attrName>
                                          <p:attrName>ppt_y</p:attrName>
                                        </p:attrNameLst>
                                      </p:cBhvr>
                                      <p:rCtr x="10365" y="-2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p:bldP spid="5" grpId="0"/>
      <p:bldP spid="5" grpId="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660645"/>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84496" y="1939664"/>
            <a:ext cx="8229600" cy="32191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Remember the former things       of old, For I am God, and there is no other; I am God, and there is none like Me, …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Isaiah 46:9 </a:t>
            </a:r>
          </a:p>
        </p:txBody>
      </p:sp>
    </p:spTree>
    <p:extLst>
      <p:ext uri="{BB962C8B-B14F-4D97-AF65-F5344CB8AC3E}">
        <p14:creationId xmlns:p14="http://schemas.microsoft.com/office/powerpoint/2010/main" val="56557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4608</TotalTime>
  <Words>2833</Words>
  <Application>Microsoft Office PowerPoint</Application>
  <PresentationFormat>On-screen Show (4:3)</PresentationFormat>
  <Paragraphs>217</Paragraphs>
  <Slides>85</Slides>
  <Notes>29</Notes>
  <HiddenSlides>0</HiddenSlides>
  <MMClips>0</MMClips>
  <ScaleCrop>false</ScaleCrop>
  <HeadingPairs>
    <vt:vector size="6" baseType="variant">
      <vt:variant>
        <vt:lpstr>Fonts Used</vt:lpstr>
      </vt:variant>
      <vt:variant>
        <vt:i4>3</vt:i4>
      </vt:variant>
      <vt:variant>
        <vt:lpstr>Theme</vt:lpstr>
      </vt:variant>
      <vt:variant>
        <vt:i4>13</vt:i4>
      </vt:variant>
      <vt:variant>
        <vt:lpstr>Slide Titles</vt:lpstr>
      </vt:variant>
      <vt:variant>
        <vt:i4>85</vt:i4>
      </vt:variant>
    </vt:vector>
  </HeadingPairs>
  <TitlesOfParts>
    <vt:vector size="101" baseType="lpstr">
      <vt:lpstr>Arial</vt:lpstr>
      <vt:lpstr>Calibri</vt:lpstr>
      <vt:lpstr>Franklin Gothic Demi</vt: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PowerPoint Presentation</vt:lpstr>
      <vt:lpstr>PowerPoint Presentation</vt:lpstr>
      <vt:lpstr>PowerPoint Presentation</vt:lpstr>
      <vt:lpstr>“Work Hard. Do your best. Keep your word. Never get    too big for your britches.    Trust in God. Have no fear;   and Never forget a friend.”</vt:lpstr>
      <vt:lpstr>In the morning sow your seed,   And in the evening do not withhold your hand; For you do not know which will prosper, Either this or that, Or whether both alike will     be good. — Ecclesiastes 11:6 </vt:lpstr>
      <vt:lpstr>“This Nation was established by men who believed in God. ... You will see the evidence of this deep religious faith on every hand.”</vt:lpstr>
      <vt:lpstr>“We believe that all men are created equal because they are created in the image of God.”</vt:lpstr>
      <vt:lpstr>“The fundamental basis of this Nation’s law was given to Moses on the Mount. The fundamental basis of our Bill of Rights comes from the teachings which we get from Exodus and St. Matthew, from Isaiah and St. Paul … If we don’t have a proper fundamental moral background, we will finally end up with a totalitarian government which does not believe in the rights for anybody except the State!”</vt:lpstr>
      <vt:lpstr>Remember the former things       of old, For I am God, and there is no other; I am God, and there is none like Me, … — Isaiah 46:9 </vt:lpstr>
      <vt:lpstr>“We are profoundly grateful for the blessings bestowed upon us: the preservation of our freedom, so dearly bought and so highly prized; our opportunities for human welfare and happiness, so limitless in their scope; our material prosperity, so far surpassing that of earlier years; and our private spiritual blessings, so deeply cherished by all. For these we offer fervent thanks to God.”</vt:lpstr>
      <vt:lpstr>And whatever you do in word or deed, do all in the name of the Lord Jesus, giving thanks to God the Father through Him.      — Colossians 3:17 </vt:lpstr>
      <vt:lpstr>“We must never forget that this country was founded by men who came to these shores to worship God as they pleased. Catholics, Jews, and Protestants, all came here for this great purpose. They did not come here to do as they pleased - but to worship God as they pleased, and that is an important distinction.”</vt:lpstr>
      <vt:lpstr>“The true foundation of the brotherhood of humankind is belief in the knowledge that     God is the Father of humankind.        For us, therefore, brotherhood     is not only a generous impulse    but also a divine command.”</vt:lpstr>
      <vt:lpstr>But now, O LORD, You are our Father; We are the clay, and You our potter; And all we are the work of Your hand. — Isaiah 64:8 </vt:lpstr>
      <vt:lpstr>“Religious and racial persecution is moronic at all times, perhaps the most idiotic of human stupidities.”</vt:lpstr>
      <vt:lpstr>“Divine Providence has played a great part in our history. I have the feeling that God has created us and brought us to our present position of power and strength for some great purpose. It is not given to us to know fully what that purpose is, but I think we may be sure of one thing, and that is that our country is intended to do all it can, in cooperating with other nations to help created peace and preserve peace in the world. It is given to defend the spiritual values - the moral code - against the vast forces of evil that seek to destroy them.”</vt:lpstr>
      <vt:lpstr>“I do not believe there is a problem in this country or the world today which could not be settled if approached through the teaching of the Sermon on the Mount.”</vt:lpstr>
      <vt:lpstr>“A person who is fundamentally honest doesn't need a code of ethics. The Ten Commandments and the Sermon on the Mount  are all the ethical code       anybody needs.”</vt:lpstr>
      <vt:lpstr>“But all of us - at home, at war, wherever we may be - are within the reach of God's love and power.  We can all pray. We all should pray. We should ask the fulfillment of God’s will. We should ask for courage, wisdom, for the quietness of soul which comes alone to them who place their lives in His hands.”</vt:lpstr>
      <vt:lpstr>But what does it say? "The word    is near you, in your mouth and in your heart" (that is, the word of faith which we preach): — Romans 10:8</vt:lpstr>
      <vt:lpstr>“Beware of the guy praying loudest in the amen corner.”</vt:lpstr>
      <vt:lpstr>"For they bind heavy burdens, hard to bear, and lay them on men's shoulders; but they themselves will not move them with one of their fingers. But all their works they do to be seen by men. They make their phylacteries broad and enlarge the borders of their garments. They love the best places at feasts, the best seats in the synagogues, greetings in the marketplaces, and to be called by men, 'Rabbi, Rabbi.' But you, do not be called 'Rabbi'; for One is your Teacher, the Christ, and you are all brethren." — Matthew 23:4-8 </vt:lpstr>
      <vt:lpstr>“Selfishness and greed, individual or national, cause most of our troubles.”</vt:lpstr>
      <vt:lpstr>“We worship money instead of honor.”</vt:lpstr>
      <vt:lpstr>For the love of money is a root of all kinds of evil, for which some have strayed from the faith in their greediness, and pierced themselves through with many sorrows. — 1st Timothy 6:10 </vt:lpstr>
      <vt:lpstr>“One of the difficulties with all our institutions is the fact that we've emphasized the reward instead of the service.”</vt:lpstr>
      <vt:lpstr>“I think there is an immense shortage of Christian charity among so-called Christians.”</vt:lpstr>
      <vt:lpstr>“We must remember that the test of our religious principles lies not just in what we say, not only in our prayers, not even     in living blameless lives - but      in what we do for others.”</vt:lpstr>
      <vt:lpstr>And He sat down, called the twelve, and said to them, "If anyone desires to be first, he shall be last of all and servant of all."   — Mark 9:35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have gone a long way toward civilization and religious tolerance, and we have a good example in this country. Here the many Protestant denominations, the Catholic Church and the Greek Orthodox Church do not seek to destroy one another in physical violence just because they do not interpret every verse of the Bible in exactly the same way. Here we now have the freedom of all religions, and I hope that never again will we have a repetition of religious bigotry, as we have had in certain periods of our own history. There is no room for that kind of foolishness here.”</vt:lpstr>
      <vt:lpstr>But even if our gospel is veiled,    it is veiled to those who are perishing, whose minds the god of this age has blinded, who do not believe, lest the light of the gospel of the glory of Christ, who is the image of God, should shine on them. — 2nd Corinthians 4:3-4 </vt:lpstr>
      <vt:lpstr>PowerPoint Presentation</vt:lpstr>
      <vt:lpstr>“Of course, there are dangers in       religious freedom and freedom of opinion.            But to deny these rights is worse than dangerous, it is absolutely fatal to liberty. The external threat to liberty should not drive us into suppressing liberty at home. Those who want the government to regulate matters of the mind and spirit are like men who are so afraid of being murdered that they commit suicide            to avoid assassination.”</vt:lpstr>
      <vt:lpstr>“There are always a lot of people so afraid of rocking the boat that they stop rowing. We can never get ahead that way.”</vt:lpstr>
      <vt:lpstr>The wicked flee when no one pursues, But the righteous are bold as a lion. — Proverbs 28:1 </vt:lpstr>
      <vt:lpstr>“When even one American -  who has done nothing wrong -   is forced by fear to shut his mind and close his mouth - then all Americans are in peril.”</vt:lpstr>
      <vt:lpstr>“A man cannot have character unless he lives within a fundamental system of morals that creates character.”</vt:lpstr>
      <vt:lpstr>“I found that the men and women who got to the top were those who did the jobs they had in hand, with everything they had of energy and enthusiasm and hard work.”</vt:lpstr>
      <vt:lpstr>Let love be without hypocrisy. Abhor what is evil. Cling to what is good. Be kindly affectionate to one another with brotherly love, in honor giving preference to one another; not lagging in diligence, fervent in spirit, serving the Lord; — Romans 12:9-11  </vt:lpstr>
      <vt:lpstr>“The human race has reached a turning point. Man has opened the secrets of nature and mastered new powers. If he uses them wisely, he can reach new heights of civilization. If he uses them foolishly, they may destroy him. Man must create the moral and legal framework for the world which will insure that his new powers are used for good and not for evil.”</vt:lpstr>
      <vt:lpstr> “We must build a new world, a far better world - one in which the eternal dignity       of man is respected.”</vt:lpstr>
      <vt:lpstr>“Nothing is more important       in our national life than the welfare of our children.”</vt:lpstr>
      <vt:lpstr>PowerPoint Presentation</vt:lpstr>
      <vt:lpstr>“Mama and Papa are more to blame (for delinquency) than the kids; parents should stay home and raise their children and spend less time in taverns.”</vt:lpstr>
      <vt:lpstr>“Some day we'll awake, have a reformation of the heart, teach our kids honor and kill a few sex psychologists, put boys in high schools with men teachers (not sissies), close all the girls' finishing schools, shoot all the efficiency experts and become a nation of God's people once more.”</vt:lpstr>
      <vt:lpstr>For this is good and acceptable in the sight of God our Savior, who desires all men to be saved and to come to the knowledge of the truth. For there is one God and one Mediator between God and men, the Man Christ Jesus, …        — 1st Timothy 2:3-5  </vt:lpstr>
      <vt:lpstr>“When you have to deal with a beast, you have to treat him as a beast. It is most regrettable but nevertheless true.”</vt:lpstr>
      <vt:lpstr>“If you don't like the heat, get out of the kitchen.”</vt:lpstr>
      <vt:lpstr>“When the decision is up before you - and on my desk        I have a motto which says     ‘The buck stops here’ - the decision has to be made.”</vt:lpstr>
      <vt:lpstr>“Everybody is headed for        the same place, and they are headed on the same train, and under the same engineer.”</vt:lpstr>
      <vt:lpstr>"Enter by the narrow gate; for wide is the gate and broad is the way that leads to destruction, and there are many who go in by it. Because narrow is the gate and difficult is the way which leads to life, and there are few who find it." — Matthew 7:13-14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402</cp:revision>
  <dcterms:created xsi:type="dcterms:W3CDTF">2014-04-12T23:55:49Z</dcterms:created>
  <dcterms:modified xsi:type="dcterms:W3CDTF">2019-09-30T03:07:26Z</dcterms:modified>
</cp:coreProperties>
</file>