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16" r:id="rId14"/>
    <p:sldMasterId id="2147483828" r:id="rId15"/>
    <p:sldMasterId id="2147483840" r:id="rId16"/>
    <p:sldMasterId id="2147483852" r:id="rId17"/>
    <p:sldMasterId id="2147483864" r:id="rId18"/>
  </p:sldMasterIdLst>
  <p:notesMasterIdLst>
    <p:notesMasterId r:id="rId124"/>
  </p:notesMasterIdLst>
  <p:sldIdLst>
    <p:sldId id="537" r:id="rId19"/>
    <p:sldId id="538" r:id="rId20"/>
    <p:sldId id="564" r:id="rId21"/>
    <p:sldId id="624" r:id="rId22"/>
    <p:sldId id="649" r:id="rId23"/>
    <p:sldId id="565" r:id="rId24"/>
    <p:sldId id="566" r:id="rId25"/>
    <p:sldId id="574" r:id="rId26"/>
    <p:sldId id="567" r:id="rId27"/>
    <p:sldId id="568" r:id="rId28"/>
    <p:sldId id="543" r:id="rId29"/>
    <p:sldId id="575" r:id="rId30"/>
    <p:sldId id="544" r:id="rId31"/>
    <p:sldId id="650" r:id="rId32"/>
    <p:sldId id="545" r:id="rId33"/>
    <p:sldId id="594" r:id="rId34"/>
    <p:sldId id="576" r:id="rId35"/>
    <p:sldId id="546" r:id="rId36"/>
    <p:sldId id="547" r:id="rId37"/>
    <p:sldId id="577" r:id="rId38"/>
    <p:sldId id="548" r:id="rId39"/>
    <p:sldId id="549" r:id="rId40"/>
    <p:sldId id="550" r:id="rId41"/>
    <p:sldId id="578" r:id="rId42"/>
    <p:sldId id="551" r:id="rId43"/>
    <p:sldId id="595" r:id="rId44"/>
    <p:sldId id="579" r:id="rId45"/>
    <p:sldId id="552" r:id="rId46"/>
    <p:sldId id="553" r:id="rId47"/>
    <p:sldId id="554" r:id="rId48"/>
    <p:sldId id="555" r:id="rId49"/>
    <p:sldId id="580" r:id="rId50"/>
    <p:sldId id="603" r:id="rId51"/>
    <p:sldId id="602" r:id="rId52"/>
    <p:sldId id="630" r:id="rId53"/>
    <p:sldId id="605" r:id="rId54"/>
    <p:sldId id="607" r:id="rId55"/>
    <p:sldId id="600" r:id="rId56"/>
    <p:sldId id="606" r:id="rId57"/>
    <p:sldId id="597" r:id="rId58"/>
    <p:sldId id="598" r:id="rId59"/>
    <p:sldId id="540" r:id="rId60"/>
    <p:sldId id="604" r:id="rId61"/>
    <p:sldId id="608" r:id="rId62"/>
    <p:sldId id="638" r:id="rId63"/>
    <p:sldId id="609" r:id="rId64"/>
    <p:sldId id="599" r:id="rId65"/>
    <p:sldId id="651" r:id="rId66"/>
    <p:sldId id="646" r:id="rId67"/>
    <p:sldId id="641" r:id="rId68"/>
    <p:sldId id="640" r:id="rId69"/>
    <p:sldId id="645" r:id="rId70"/>
    <p:sldId id="612" r:id="rId71"/>
    <p:sldId id="613" r:id="rId72"/>
    <p:sldId id="611" r:id="rId73"/>
    <p:sldId id="655" r:id="rId74"/>
    <p:sldId id="654" r:id="rId75"/>
    <p:sldId id="653" r:id="rId76"/>
    <p:sldId id="583" r:id="rId77"/>
    <p:sldId id="581" r:id="rId78"/>
    <p:sldId id="582" r:id="rId79"/>
    <p:sldId id="556" r:id="rId80"/>
    <p:sldId id="557" r:id="rId81"/>
    <p:sldId id="558" r:id="rId82"/>
    <p:sldId id="584" r:id="rId83"/>
    <p:sldId id="559" r:id="rId84"/>
    <p:sldId id="652" r:id="rId85"/>
    <p:sldId id="560" r:id="rId86"/>
    <p:sldId id="562" r:id="rId87"/>
    <p:sldId id="585" r:id="rId88"/>
    <p:sldId id="563" r:id="rId89"/>
    <p:sldId id="539" r:id="rId90"/>
    <p:sldId id="569" r:id="rId91"/>
    <p:sldId id="570" r:id="rId92"/>
    <p:sldId id="586" r:id="rId93"/>
    <p:sldId id="571" r:id="rId94"/>
    <p:sldId id="591" r:id="rId95"/>
    <p:sldId id="590" r:id="rId96"/>
    <p:sldId id="592" r:id="rId97"/>
    <p:sldId id="589" r:id="rId98"/>
    <p:sldId id="587" r:id="rId99"/>
    <p:sldId id="593" r:id="rId100"/>
    <p:sldId id="572" r:id="rId101"/>
    <p:sldId id="617" r:id="rId102"/>
    <p:sldId id="632" r:id="rId103"/>
    <p:sldId id="631" r:id="rId104"/>
    <p:sldId id="647" r:id="rId105"/>
    <p:sldId id="628" r:id="rId106"/>
    <p:sldId id="625" r:id="rId107"/>
    <p:sldId id="633" r:id="rId108"/>
    <p:sldId id="627" r:id="rId109"/>
    <p:sldId id="629" r:id="rId110"/>
    <p:sldId id="615" r:id="rId111"/>
    <p:sldId id="616" r:id="rId112"/>
    <p:sldId id="618" r:id="rId113"/>
    <p:sldId id="648" r:id="rId114"/>
    <p:sldId id="623" r:id="rId115"/>
    <p:sldId id="614" r:id="rId116"/>
    <p:sldId id="622" r:id="rId117"/>
    <p:sldId id="621" r:id="rId118"/>
    <p:sldId id="637" r:id="rId119"/>
    <p:sldId id="657" r:id="rId120"/>
    <p:sldId id="656" r:id="rId121"/>
    <p:sldId id="542" r:id="rId122"/>
    <p:sldId id="382" r:id="rId1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6DA"/>
    <a:srgbClr val="FFC000"/>
    <a:srgbClr val="0066FF"/>
    <a:srgbClr val="0083E6"/>
    <a:srgbClr val="33CC33"/>
    <a:srgbClr val="E0E0E0"/>
    <a:srgbClr val="ECF3AB"/>
    <a:srgbClr val="CCECFF"/>
    <a:srgbClr val="66FF33"/>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1" autoAdjust="0"/>
    <p:restoredTop sz="91737" autoAdjust="0"/>
  </p:normalViewPr>
  <p:slideViewPr>
    <p:cSldViewPr snapToGrid="0">
      <p:cViewPr varScale="1">
        <p:scale>
          <a:sx n="84" d="100"/>
          <a:sy n="84" d="100"/>
        </p:scale>
        <p:origin x="1368" y="8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slide" Target="slides/slide100.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notesMaster" Target="notesMasters/notesMaster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61" Type="http://schemas.openxmlformats.org/officeDocument/2006/relationships/slide" Target="slides/slide43.xml"/><Relationship Id="rId82"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7/28/2019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226044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224203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99716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388480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927474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167782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2231106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95467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exciting desires and prejudices of ordinary people</a:t>
            </a:r>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894944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246810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Hover’s father died when he was 6, mom at 10. Lived with Quaker uncle in Oregon</a:t>
            </a:r>
          </a:p>
          <a:p>
            <a:endParaRPr lang="en-US" dirty="0"/>
          </a:p>
          <a:p>
            <a:r>
              <a:rPr lang="en-US" dirty="0"/>
              <a:t>FDR wanted Hoover to run for President in 1920 and promised to back him all the way. Instead FDR ran against Harding as the democratic vice president nominee with Cox.</a:t>
            </a:r>
          </a:p>
          <a:p>
            <a:r>
              <a:rPr lang="en-US" dirty="0"/>
              <a:t>Stanford graduate mining engineer. Made millions in silver mines. Spoke Chinese fluently.</a:t>
            </a:r>
          </a:p>
          <a:p>
            <a:r>
              <a:rPr lang="en-US" dirty="0"/>
              <a:t>Hoover the humanitarian who organized and fed Belgium during World War 1.</a:t>
            </a:r>
          </a:p>
          <a:p>
            <a:r>
              <a:rPr lang="en-US" dirty="0"/>
              <a:t>Known as the landslide president, in and out.</a:t>
            </a:r>
          </a:p>
          <a:p>
            <a:r>
              <a:rPr lang="en-US" dirty="0"/>
              <a:t>No SS, no Federal Reserve deposit protection, raised tariffs to exacerbate global depression. Pulled money out of the free market. Thought citizens should aid and not the government. He did pass and introduce laws to allow FDR to take credit  for some policies in FDRs “New Deal.”</a:t>
            </a:r>
          </a:p>
          <a:p>
            <a:endParaRPr lang="en-US" dirty="0"/>
          </a:p>
          <a:p>
            <a:r>
              <a:rPr lang="en-US" dirty="0"/>
              <a:t>Chicken in every pot, car in every backyard</a:t>
            </a:r>
          </a:p>
          <a:p>
            <a:endParaRPr lang="en-US" dirty="0"/>
          </a:p>
          <a:p>
            <a:r>
              <a:rPr lang="en-US" dirty="0"/>
              <a:t>Appointed Secretary of commerce under Harding and Coolidge</a:t>
            </a:r>
          </a:p>
          <a:p>
            <a:endParaRPr lang="en-US" dirty="0"/>
          </a:p>
          <a:p>
            <a:r>
              <a:rPr lang="en-US" dirty="0"/>
              <a:t>Never elected to any office other than President</a:t>
            </a:r>
          </a:p>
          <a:p>
            <a:endParaRPr lang="en-US" dirty="0"/>
          </a:p>
          <a:p>
            <a:r>
              <a:rPr lang="en-US" dirty="0"/>
              <a:t>Started Home loans for common people. Said it was a crisis in credit.</a:t>
            </a:r>
          </a:p>
          <a:p>
            <a:r>
              <a:rPr lang="en-US" dirty="0"/>
              <a:t>1932 Made half</a:t>
            </a:r>
          </a:p>
          <a:p>
            <a:endParaRPr lang="en-US" dirty="0"/>
          </a:p>
          <a:p>
            <a:r>
              <a:rPr lang="en-US" dirty="0"/>
              <a:t>Called Eisenhower and MacArthur to stop vets in Washington DC from protesting over 19944 pension bonus. MacArthur burned the camps known as Hooverville's</a:t>
            </a:r>
          </a:p>
          <a:p>
            <a:endParaRPr lang="en-US" dirty="0"/>
          </a:p>
          <a:p>
            <a:r>
              <a:rPr lang="en-US" dirty="0"/>
              <a:t>Tried to run for president 1940</a:t>
            </a:r>
          </a:p>
          <a:p>
            <a:endParaRPr lang="en-US" dirty="0"/>
          </a:p>
          <a:p>
            <a:r>
              <a:rPr lang="en-US" dirty="0"/>
              <a:t> the federal budget available as loans to big business and banks to keep business going. Fundamental recovery plan of the New Deal.</a:t>
            </a:r>
          </a:p>
          <a:p>
            <a:endParaRPr lang="en-US" dirty="0"/>
          </a:p>
          <a:p>
            <a:r>
              <a:rPr lang="en-US" dirty="0"/>
              <a:t>3 volume book published 50 years after His death “Freedom Betrayed”</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992639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3797400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Herbert Hoover (standing, left) served in Wilson’s war council.</a:t>
            </a:r>
          </a:p>
        </p:txBody>
      </p:sp>
      <p:sp>
        <p:nvSpPr>
          <p:cNvPr id="4" name="Slide Number Placeholder 3"/>
          <p:cNvSpPr>
            <a:spLocks noGrp="1"/>
          </p:cNvSpPr>
          <p:nvPr>
            <p:ph type="sldNum" sz="quarter" idx="10"/>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327811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President Harding</a:t>
            </a:r>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95188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Calvin Coolidge</a:t>
            </a:r>
          </a:p>
        </p:txBody>
      </p:sp>
      <p:sp>
        <p:nvSpPr>
          <p:cNvPr id="4" name="Slide Number Placeholder 3"/>
          <p:cNvSpPr>
            <a:spLocks noGrp="1"/>
          </p:cNvSpPr>
          <p:nvPr>
            <p:ph type="sldNum" sz="quarter" idx="10"/>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951886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93</a:t>
            </a:fld>
            <a:endParaRPr lang="en-US"/>
          </a:p>
        </p:txBody>
      </p:sp>
    </p:spTree>
    <p:extLst>
      <p:ext uri="{BB962C8B-B14F-4D97-AF65-F5344CB8AC3E}">
        <p14:creationId xmlns:p14="http://schemas.microsoft.com/office/powerpoint/2010/main" val="2805882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94</a:t>
            </a:fld>
            <a:endParaRPr lang="en-US"/>
          </a:p>
        </p:txBody>
      </p:sp>
    </p:spTree>
    <p:extLst>
      <p:ext uri="{BB962C8B-B14F-4D97-AF65-F5344CB8AC3E}">
        <p14:creationId xmlns:p14="http://schemas.microsoft.com/office/powerpoint/2010/main" val="3671441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Dinner with Hitler 1938, Gandhi 1946</a:t>
            </a:r>
          </a:p>
        </p:txBody>
      </p:sp>
      <p:sp>
        <p:nvSpPr>
          <p:cNvPr id="4" name="Slide Number Placeholder 3"/>
          <p:cNvSpPr>
            <a:spLocks noGrp="1"/>
          </p:cNvSpPr>
          <p:nvPr>
            <p:ph type="sldNum" sz="quarter" idx="10"/>
          </p:nvPr>
        </p:nvSpPr>
        <p:spPr/>
        <p:txBody>
          <a:bodyPr/>
          <a:lstStyle/>
          <a:p>
            <a:fld id="{9C51D9B6-958F-4022-8446-FFC7E7C9F731}" type="slidenum">
              <a:rPr lang="en-US" smtClean="0"/>
              <a:t>96</a:t>
            </a:fld>
            <a:endParaRPr lang="en-US"/>
          </a:p>
        </p:txBody>
      </p:sp>
    </p:spTree>
    <p:extLst>
      <p:ext uri="{BB962C8B-B14F-4D97-AF65-F5344CB8AC3E}">
        <p14:creationId xmlns:p14="http://schemas.microsoft.com/office/powerpoint/2010/main" val="3841855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 is only as far away</a:t>
            </a:r>
            <a:r>
              <a:rPr lang="en-US" baseline="0" dirty="0"/>
              <a:t> as those many who believe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104</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35537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66374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41367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89409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43041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1898, the year she graduated from Stanford, Hoover cabled a marriage proposal, which she promptly accepted by return wire. Both Herbert and Lou were 24 years old when they married on February 10, 1899, at the home of the bride's parents in Monterey, California.</a:t>
            </a:r>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419974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Hoover only </a:t>
            </a:r>
            <a:r>
              <a:rPr lang="en-US" dirty="0" err="1"/>
              <a:t>wentr</a:t>
            </a:r>
            <a:r>
              <a:rPr lang="en-US" dirty="0"/>
              <a:t> to Hoover Dam once, in 1932. Franklin changed the name to Boulder but Congress made Hoover the official name</a:t>
            </a:r>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44153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7286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1667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33045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9005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197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2312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70326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84541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51124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330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73501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72865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16671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3304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9005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197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23126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70326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84541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5112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33025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7350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72865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1667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3304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90052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1977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23126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7032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845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51124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33025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73501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13492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578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9733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4014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04752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67290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7139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048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3707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6749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81052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1349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5789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973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4014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04752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6729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71399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0486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37078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6749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8105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1349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5789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9733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4014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0475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67290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71399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0486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37078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6749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8105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13492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5789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9733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40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04752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67290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71399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0486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37078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6749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81052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72370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53981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4656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24110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4026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28376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19614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53750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64985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18091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28122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87493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171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716470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529722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75018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95356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2812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56511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00017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27535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4447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562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459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30967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2937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596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53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4180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2572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910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3565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45631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958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77458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5621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5290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7748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4730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22075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1475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30772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91093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881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4030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403006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40300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710043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710043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71004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71004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8300268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465315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94296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26596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7.jpg"/><Relationship Id="rId18" Type="http://schemas.openxmlformats.org/officeDocument/2006/relationships/image" Target="../media/image102.jpg"/><Relationship Id="rId26" Type="http://schemas.openxmlformats.org/officeDocument/2006/relationships/image" Target="../media/image111.jpg"/><Relationship Id="rId3" Type="http://schemas.openxmlformats.org/officeDocument/2006/relationships/image" Target="../media/image86.png"/><Relationship Id="rId21" Type="http://schemas.openxmlformats.org/officeDocument/2006/relationships/image" Target="../media/image106.jpg"/><Relationship Id="rId7" Type="http://schemas.openxmlformats.org/officeDocument/2006/relationships/image" Target="../media/image90.jpg"/><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10.jpg"/><Relationship Id="rId2" Type="http://schemas.openxmlformats.org/officeDocument/2006/relationships/image" Target="../media/image85.jpg"/><Relationship Id="rId16" Type="http://schemas.openxmlformats.org/officeDocument/2006/relationships/image" Target="../media/image100.jpg"/><Relationship Id="rId20" Type="http://schemas.openxmlformats.org/officeDocument/2006/relationships/image" Target="../media/image104.jpg"/><Relationship Id="rId29" Type="http://schemas.openxmlformats.org/officeDocument/2006/relationships/image" Target="../media/image114.jpg"/><Relationship Id="rId1" Type="http://schemas.openxmlformats.org/officeDocument/2006/relationships/slideLayout" Target="../slideLayouts/slideLayout2.xml"/><Relationship Id="rId6" Type="http://schemas.openxmlformats.org/officeDocument/2006/relationships/image" Target="../media/image89.jpg"/><Relationship Id="rId11" Type="http://schemas.openxmlformats.org/officeDocument/2006/relationships/image" Target="../media/image95.jpg"/><Relationship Id="rId24" Type="http://schemas.openxmlformats.org/officeDocument/2006/relationships/image" Target="../media/image109.jpg"/><Relationship Id="rId5" Type="http://schemas.openxmlformats.org/officeDocument/2006/relationships/image" Target="../media/image88.jpg"/><Relationship Id="rId15" Type="http://schemas.openxmlformats.org/officeDocument/2006/relationships/image" Target="../media/image99.png"/><Relationship Id="rId23" Type="http://schemas.openxmlformats.org/officeDocument/2006/relationships/image" Target="../media/image107.jpg"/><Relationship Id="rId28" Type="http://schemas.openxmlformats.org/officeDocument/2006/relationships/image" Target="../media/image113.jpg"/><Relationship Id="rId10" Type="http://schemas.openxmlformats.org/officeDocument/2006/relationships/image" Target="../media/image94.jpg"/><Relationship Id="rId19" Type="http://schemas.openxmlformats.org/officeDocument/2006/relationships/image" Target="../media/image103.jpg"/><Relationship Id="rId31" Type="http://schemas.openxmlformats.org/officeDocument/2006/relationships/image" Target="../media/image116.JPG"/><Relationship Id="rId4" Type="http://schemas.openxmlformats.org/officeDocument/2006/relationships/image" Target="../media/image87.jpg"/><Relationship Id="rId9" Type="http://schemas.openxmlformats.org/officeDocument/2006/relationships/image" Target="../media/image93.jpg"/><Relationship Id="rId14" Type="http://schemas.openxmlformats.org/officeDocument/2006/relationships/image" Target="../media/image98.jpg"/><Relationship Id="rId22" Type="http://schemas.openxmlformats.org/officeDocument/2006/relationships/image" Target="../media/image108.jpeg"/><Relationship Id="rId27" Type="http://schemas.openxmlformats.org/officeDocument/2006/relationships/image" Target="../media/image112.jpg"/><Relationship Id="rId30" Type="http://schemas.openxmlformats.org/officeDocument/2006/relationships/image" Target="../media/image115.jpg"/></Relationships>
</file>

<file path=ppt/slides/_rels/slide103.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124.jpeg"/><Relationship Id="rId18" Type="http://schemas.openxmlformats.org/officeDocument/2006/relationships/image" Target="../media/image102.jpg"/><Relationship Id="rId26" Type="http://schemas.openxmlformats.org/officeDocument/2006/relationships/image" Target="../media/image135.jpeg"/><Relationship Id="rId3" Type="http://schemas.openxmlformats.org/officeDocument/2006/relationships/image" Target="../media/image118.png"/><Relationship Id="rId21" Type="http://schemas.openxmlformats.org/officeDocument/2006/relationships/image" Target="../media/image130.jpeg"/><Relationship Id="rId7" Type="http://schemas.openxmlformats.org/officeDocument/2006/relationships/image" Target="../media/image122.jpeg"/><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34.jpeg"/><Relationship Id="rId2" Type="http://schemas.openxmlformats.org/officeDocument/2006/relationships/image" Target="../media/image117.jpeg"/><Relationship Id="rId16" Type="http://schemas.openxmlformats.org/officeDocument/2006/relationships/image" Target="../media/image127.jpeg"/><Relationship Id="rId20" Type="http://schemas.openxmlformats.org/officeDocument/2006/relationships/image" Target="../media/image129.jpeg"/><Relationship Id="rId29"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95.jpg"/><Relationship Id="rId24" Type="http://schemas.openxmlformats.org/officeDocument/2006/relationships/image" Target="../media/image133.jpeg"/><Relationship Id="rId5" Type="http://schemas.openxmlformats.org/officeDocument/2006/relationships/image" Target="../media/image120.jpeg"/><Relationship Id="rId15" Type="http://schemas.openxmlformats.org/officeDocument/2006/relationships/image" Target="../media/image126.png"/><Relationship Id="rId23" Type="http://schemas.openxmlformats.org/officeDocument/2006/relationships/image" Target="../media/image132.jpeg"/><Relationship Id="rId28" Type="http://schemas.openxmlformats.org/officeDocument/2006/relationships/image" Target="../media/image137.jpeg"/><Relationship Id="rId10" Type="http://schemas.openxmlformats.org/officeDocument/2006/relationships/image" Target="../media/image123.jpeg"/><Relationship Id="rId19" Type="http://schemas.openxmlformats.org/officeDocument/2006/relationships/image" Target="../media/image128.jpeg"/><Relationship Id="rId31" Type="http://schemas.openxmlformats.org/officeDocument/2006/relationships/image" Target="../media/image140.jpeg"/><Relationship Id="rId4" Type="http://schemas.openxmlformats.org/officeDocument/2006/relationships/image" Target="../media/image119.jpeg"/><Relationship Id="rId9" Type="http://schemas.openxmlformats.org/officeDocument/2006/relationships/image" Target="../media/image93.jpg"/><Relationship Id="rId14" Type="http://schemas.openxmlformats.org/officeDocument/2006/relationships/image" Target="../media/image125.jpeg"/><Relationship Id="rId22" Type="http://schemas.openxmlformats.org/officeDocument/2006/relationships/image" Target="../media/image131.jpeg"/><Relationship Id="rId27" Type="http://schemas.openxmlformats.org/officeDocument/2006/relationships/image" Target="../media/image136.jpeg"/><Relationship Id="rId30" Type="http://schemas.openxmlformats.org/officeDocument/2006/relationships/image" Target="../media/image13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image" Target="../media/image9.jpg"/><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89.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9.xml"/><Relationship Id="rId5" Type="http://schemas.openxmlformats.org/officeDocument/2006/relationships/image" Target="../media/image32.jp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jpg"/><Relationship Id="rId26" Type="http://schemas.openxmlformats.org/officeDocument/2006/relationships/image" Target="../media/image30.JPG"/><Relationship Id="rId39" Type="http://schemas.openxmlformats.org/officeDocument/2006/relationships/image" Target="../media/image44.jpg"/><Relationship Id="rId3" Type="http://schemas.openxmlformats.org/officeDocument/2006/relationships/image" Target="../media/image5.png"/><Relationship Id="rId21" Type="http://schemas.openxmlformats.org/officeDocument/2006/relationships/image" Target="../media/image25.jpg"/><Relationship Id="rId34" Type="http://schemas.openxmlformats.org/officeDocument/2006/relationships/image" Target="../media/image38.jpg"/><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29.jpg"/><Relationship Id="rId33" Type="http://schemas.openxmlformats.org/officeDocument/2006/relationships/image" Target="../media/image37.jpeg"/><Relationship Id="rId38" Type="http://schemas.openxmlformats.org/officeDocument/2006/relationships/image" Target="../media/image43.jpg"/><Relationship Id="rId2" Type="http://schemas.openxmlformats.org/officeDocument/2006/relationships/image" Target="../media/image4.jpg"/><Relationship Id="rId16" Type="http://schemas.openxmlformats.org/officeDocument/2006/relationships/image" Target="../media/image19.jpg"/><Relationship Id="rId20" Type="http://schemas.openxmlformats.org/officeDocument/2006/relationships/image" Target="../media/image23.jpg"/><Relationship Id="rId29" Type="http://schemas.openxmlformats.org/officeDocument/2006/relationships/image" Target="../media/image33.jpeg"/><Relationship Id="rId1" Type="http://schemas.openxmlformats.org/officeDocument/2006/relationships/slideLayout" Target="../slideLayouts/slideLayout79.xml"/><Relationship Id="rId6" Type="http://schemas.openxmlformats.org/officeDocument/2006/relationships/image" Target="../media/image9.jpg"/><Relationship Id="rId11" Type="http://schemas.openxmlformats.org/officeDocument/2006/relationships/image" Target="../media/image14.jpg"/><Relationship Id="rId24" Type="http://schemas.openxmlformats.org/officeDocument/2006/relationships/image" Target="../media/image28.png"/><Relationship Id="rId32" Type="http://schemas.openxmlformats.org/officeDocument/2006/relationships/image" Target="../media/image36.jpg"/><Relationship Id="rId37" Type="http://schemas.openxmlformats.org/officeDocument/2006/relationships/image" Target="../media/image42.jp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7.jpg"/><Relationship Id="rId28" Type="http://schemas.openxmlformats.org/officeDocument/2006/relationships/image" Target="../media/image32.jpg"/><Relationship Id="rId36" Type="http://schemas.openxmlformats.org/officeDocument/2006/relationships/image" Target="../media/image40.jpg"/><Relationship Id="rId10" Type="http://schemas.openxmlformats.org/officeDocument/2006/relationships/image" Target="../media/image13.jpg"/><Relationship Id="rId19" Type="http://schemas.openxmlformats.org/officeDocument/2006/relationships/image" Target="../media/image22.jpg"/><Relationship Id="rId31" Type="http://schemas.openxmlformats.org/officeDocument/2006/relationships/image" Target="../media/image35.jpg"/><Relationship Id="rId4" Type="http://schemas.openxmlformats.org/officeDocument/2006/relationships/image" Target="../media/image7.jpe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6.jpg"/><Relationship Id="rId27" Type="http://schemas.openxmlformats.org/officeDocument/2006/relationships/image" Target="../media/image31.jpg"/><Relationship Id="rId30" Type="http://schemas.openxmlformats.org/officeDocument/2006/relationships/image" Target="../media/image34.jpeg"/><Relationship Id="rId35" Type="http://schemas.openxmlformats.org/officeDocument/2006/relationships/image" Target="../media/image39.jpg"/></Relationships>
</file>

<file path=ppt/slides/_rels/slide5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26" Type="http://schemas.openxmlformats.org/officeDocument/2006/relationships/image" Target="../media/image68.jpeg"/><Relationship Id="rId39" Type="http://schemas.openxmlformats.org/officeDocument/2006/relationships/image" Target="../media/image42.jpg"/><Relationship Id="rId3" Type="http://schemas.openxmlformats.org/officeDocument/2006/relationships/image" Target="../media/image45.jpeg"/><Relationship Id="rId21" Type="http://schemas.openxmlformats.org/officeDocument/2006/relationships/image" Target="../media/image63.jpeg"/><Relationship Id="rId34" Type="http://schemas.openxmlformats.org/officeDocument/2006/relationships/image" Target="../media/image76.jpeg"/><Relationship Id="rId42" Type="http://schemas.openxmlformats.org/officeDocument/2006/relationships/image" Target="../media/image83.jpeg"/><Relationship Id="rId7" Type="http://schemas.openxmlformats.org/officeDocument/2006/relationships/image" Target="../media/image49.png"/><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jpeg"/><Relationship Id="rId33" Type="http://schemas.openxmlformats.org/officeDocument/2006/relationships/image" Target="../media/image75.jpeg"/><Relationship Id="rId38" Type="http://schemas.openxmlformats.org/officeDocument/2006/relationships/image" Target="../media/image80.jpeg"/><Relationship Id="rId2" Type="http://schemas.openxmlformats.org/officeDocument/2006/relationships/notesSlide" Target="../notesSlides/notesSlide12.xml"/><Relationship Id="rId16" Type="http://schemas.openxmlformats.org/officeDocument/2006/relationships/image" Target="../media/image58.jpeg"/><Relationship Id="rId20" Type="http://schemas.openxmlformats.org/officeDocument/2006/relationships/image" Target="../media/image62.jpeg"/><Relationship Id="rId29" Type="http://schemas.openxmlformats.org/officeDocument/2006/relationships/image" Target="../media/image71.jpeg"/><Relationship Id="rId41" Type="http://schemas.openxmlformats.org/officeDocument/2006/relationships/image" Target="../media/image82.jpeg"/><Relationship Id="rId1" Type="http://schemas.openxmlformats.org/officeDocument/2006/relationships/slideLayout" Target="../slideLayouts/slideLayout79.xml"/><Relationship Id="rId6" Type="http://schemas.openxmlformats.org/officeDocument/2006/relationships/image" Target="../media/image48.jpeg"/><Relationship Id="rId11" Type="http://schemas.openxmlformats.org/officeDocument/2006/relationships/image" Target="../media/image53.jpeg"/><Relationship Id="rId24" Type="http://schemas.openxmlformats.org/officeDocument/2006/relationships/image" Target="../media/image66.jpeg"/><Relationship Id="rId32" Type="http://schemas.openxmlformats.org/officeDocument/2006/relationships/image" Target="../media/image74.jpeg"/><Relationship Id="rId37" Type="http://schemas.openxmlformats.org/officeDocument/2006/relationships/image" Target="../media/image79.jpeg"/><Relationship Id="rId40" Type="http://schemas.openxmlformats.org/officeDocument/2006/relationships/image" Target="../media/image81.jpeg"/><Relationship Id="rId5" Type="http://schemas.openxmlformats.org/officeDocument/2006/relationships/image" Target="../media/image47.jpeg"/><Relationship Id="rId15" Type="http://schemas.openxmlformats.org/officeDocument/2006/relationships/image" Target="../media/image57.jpeg"/><Relationship Id="rId23" Type="http://schemas.openxmlformats.org/officeDocument/2006/relationships/image" Target="../media/image65.jpeg"/><Relationship Id="rId28" Type="http://schemas.openxmlformats.org/officeDocument/2006/relationships/image" Target="../media/image70.jpeg"/><Relationship Id="rId36" Type="http://schemas.openxmlformats.org/officeDocument/2006/relationships/image" Target="../media/image78.jpeg"/><Relationship Id="rId10" Type="http://schemas.openxmlformats.org/officeDocument/2006/relationships/image" Target="../media/image52.jpeg"/><Relationship Id="rId19" Type="http://schemas.openxmlformats.org/officeDocument/2006/relationships/image" Target="../media/image61.jpeg"/><Relationship Id="rId31" Type="http://schemas.openxmlformats.org/officeDocument/2006/relationships/image" Target="../media/image73.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69.jpeg"/><Relationship Id="rId30" Type="http://schemas.openxmlformats.org/officeDocument/2006/relationships/image" Target="../media/image72.jpeg"/><Relationship Id="rId35" Type="http://schemas.openxmlformats.org/officeDocument/2006/relationships/image" Target="../media/image77.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90.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67.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45.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9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_rels/slide9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g"/></Relationships>
</file>

<file path=ppt/slides/_rels/slide9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C6E48-1077-43DC-8BB1-991A360372A1}"/>
              </a:ext>
            </a:extLst>
          </p:cNvPr>
          <p:cNvSpPr/>
          <p:nvPr/>
        </p:nvSpPr>
        <p:spPr>
          <a:xfrm>
            <a:off x="4389097" y="3244334"/>
            <a:ext cx="365806"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276722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497BE0-4CFA-4958-9874-826DE247E3BD}"/>
              </a:ext>
            </a:extLst>
          </p:cNvPr>
          <p:cNvSpPr txBox="1">
            <a:spLocks/>
          </p:cNvSpPr>
          <p:nvPr/>
        </p:nvSpPr>
        <p:spPr>
          <a:xfrm>
            <a:off x="922147" y="2610392"/>
            <a:ext cx="3899971" cy="7603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Book of books</a:t>
            </a:r>
          </a:p>
        </p:txBody>
      </p:sp>
      <p:sp>
        <p:nvSpPr>
          <p:cNvPr id="3074" name="Rectangle 2"/>
          <p:cNvSpPr>
            <a:spLocks noGrp="1" noChangeArrowheads="1"/>
          </p:cNvSpPr>
          <p:nvPr>
            <p:ph type="title"/>
          </p:nvPr>
        </p:nvSpPr>
        <p:spPr>
          <a:xfrm>
            <a:off x="445008" y="1688910"/>
            <a:ext cx="8229600" cy="39194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are indebted to the           Book of books (Bible) for our national ideals and institution.               Their preservation rests in adhering to it's precepts.”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AEFA6067-67A9-4672-B013-FCBF3349923A}"/>
              </a:ext>
            </a:extLst>
          </p:cNvPr>
          <p:cNvSpPr>
            <a:spLocks noChangeArrowheads="1"/>
          </p:cNvSpPr>
          <p:nvPr/>
        </p:nvSpPr>
        <p:spPr bwMode="auto">
          <a:xfrm>
            <a:off x="4658010" y="2520004"/>
            <a:ext cx="150517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par>
                          <p:cTn id="18" fill="hold">
                            <p:stCondLst>
                              <p:cond delay="500"/>
                            </p:stCondLst>
                            <p:childTnLst>
                              <p:par>
                                <p:cTn id="19" presetID="0" presetClass="entr" presetSubtype="0"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4" fill="hold">
                            <p:stCondLst>
                              <p:cond delay="12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4"/>
                                        </p:tgtEl>
                                      </p:cBhvr>
                                    </p:animEffect>
                                    <p:animScale>
                                      <p:cBhvr>
                                        <p:cTn id="2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4" grpId="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CE6D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 y="0"/>
            <a:ext cx="7178040" cy="6858000"/>
          </a:xfrm>
          <a:prstGeom prst="rect">
            <a:avLst/>
          </a:prstGeom>
        </p:spPr>
      </p:pic>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32202" cy="6858000"/>
          </a:xfrm>
          <a:prstGeom prst="rect">
            <a:avLst/>
          </a:prstGeom>
        </p:spPr>
      </p:pic>
    </p:spTree>
    <p:extLst>
      <p:ext uri="{BB962C8B-B14F-4D97-AF65-F5344CB8AC3E}">
        <p14:creationId xmlns:p14="http://schemas.microsoft.com/office/powerpoint/2010/main" val="386982213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057E85-55E2-4930-B23B-AE18A4EE89ED}"/>
              </a:ext>
            </a:extLst>
          </p:cNvPr>
          <p:cNvPicPr>
            <a:picLocks noChangeAspect="1"/>
          </p:cNvPicPr>
          <p:nvPr/>
        </p:nvPicPr>
        <p:blipFill rotWithShape="1">
          <a:blip r:embed="rId2">
            <a:extLst>
              <a:ext uri="{28A0092B-C50C-407E-A947-70E740481C1C}">
                <a14:useLocalDpi xmlns:a14="http://schemas.microsoft.com/office/drawing/2010/main" val="0"/>
              </a:ext>
            </a:extLst>
          </a:blip>
          <a:srcRect l="1592" t="1450" b="6119"/>
          <a:stretch/>
        </p:blipFill>
        <p:spPr>
          <a:xfrm>
            <a:off x="0" y="0"/>
            <a:ext cx="9144000" cy="6858000"/>
          </a:xfrm>
          <a:prstGeom prst="rect">
            <a:avLst/>
          </a:prstGeom>
        </p:spPr>
      </p:pic>
      <p:pic>
        <p:nvPicPr>
          <p:cNvPr id="3" name="Picture 2">
            <a:extLst>
              <a:ext uri="{FF2B5EF4-FFF2-40B4-BE49-F238E27FC236}">
                <a16:creationId xmlns:a16="http://schemas.microsoft.com/office/drawing/2014/main" id="{F444ABC7-36A6-4FC0-BE5A-EA32F7730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00" t="9098" r="19000" b="10118"/>
          <a:stretch/>
        </p:blipFill>
        <p:spPr bwMode="auto">
          <a:xfrm>
            <a:off x="0" y="0"/>
            <a:ext cx="9144000" cy="692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6B605E6-B2D4-4FAF-BD43-F5719F3C7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3">
            <a:extLst>
              <a:ext uri="{FF2B5EF4-FFF2-40B4-BE49-F238E27FC236}">
                <a16:creationId xmlns:a16="http://schemas.microsoft.com/office/drawing/2014/main" id="{AA00B078-AB1A-4CE0-887D-F1E31FF8A04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0447442" cy="6858000"/>
          </a:xfrm>
        </p:spPr>
      </p:pic>
      <p:pic>
        <p:nvPicPr>
          <p:cNvPr id="6" name="Picture 5">
            <a:extLst>
              <a:ext uri="{FF2B5EF4-FFF2-40B4-BE49-F238E27FC236}">
                <a16:creationId xmlns:a16="http://schemas.microsoft.com/office/drawing/2014/main" id="{B56EA133-BF08-49BF-A71C-338130DD2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291434" cy="6858000"/>
          </a:xfrm>
          <a:prstGeom prst="rect">
            <a:avLst/>
          </a:prstGeom>
        </p:spPr>
      </p:pic>
      <p:pic>
        <p:nvPicPr>
          <p:cNvPr id="7" name="Picture 6">
            <a:extLst>
              <a:ext uri="{FF2B5EF4-FFF2-40B4-BE49-F238E27FC236}">
                <a16:creationId xmlns:a16="http://schemas.microsoft.com/office/drawing/2014/main" id="{B8BC0EA7-3DE6-43B1-8013-C2C70377C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8" name="Picture 7">
            <a:extLst>
              <a:ext uri="{FF2B5EF4-FFF2-40B4-BE49-F238E27FC236}">
                <a16:creationId xmlns:a16="http://schemas.microsoft.com/office/drawing/2014/main" id="{67A9CB5C-C6A9-47E6-92C1-D9FF2E6E9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D1611466-91E1-49A3-BB70-85EE53B951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43840"/>
            <a:ext cx="9193428" cy="7101840"/>
          </a:xfrm>
          <a:prstGeom prst="rect">
            <a:avLst/>
          </a:prstGeom>
        </p:spPr>
      </p:pic>
      <p:pic>
        <p:nvPicPr>
          <p:cNvPr id="10" name="Picture 9">
            <a:extLst>
              <a:ext uri="{FF2B5EF4-FFF2-40B4-BE49-F238E27FC236}">
                <a16:creationId xmlns:a16="http://schemas.microsoft.com/office/drawing/2014/main" id="{22AB1481-0452-4740-826C-30BFC4FBC1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2016" y="0"/>
            <a:ext cx="5378824" cy="6858000"/>
          </a:xfrm>
          <a:prstGeom prst="rect">
            <a:avLst/>
          </a:prstGeom>
        </p:spPr>
      </p:pic>
      <p:pic>
        <p:nvPicPr>
          <p:cNvPr id="11" name="Picture 10">
            <a:extLst>
              <a:ext uri="{FF2B5EF4-FFF2-40B4-BE49-F238E27FC236}">
                <a16:creationId xmlns:a16="http://schemas.microsoft.com/office/drawing/2014/main" id="{38A91720-38A1-4756-BE6C-3969750EB1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0064978" cy="6858000"/>
          </a:xfrm>
          <a:prstGeom prst="rect">
            <a:avLst/>
          </a:prstGeom>
        </p:spPr>
      </p:pic>
      <p:pic>
        <p:nvPicPr>
          <p:cNvPr id="13" name="Picture 12">
            <a:extLst>
              <a:ext uri="{FF2B5EF4-FFF2-40B4-BE49-F238E27FC236}">
                <a16:creationId xmlns:a16="http://schemas.microsoft.com/office/drawing/2014/main" id="{45C3D8EA-1740-4C82-90F6-CC336E7329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106583"/>
            <a:ext cx="10064978" cy="5751415"/>
          </a:xfrm>
          <a:prstGeom prst="rect">
            <a:avLst/>
          </a:prstGeom>
        </p:spPr>
      </p:pic>
      <p:pic>
        <p:nvPicPr>
          <p:cNvPr id="14" name="Picture 13">
            <a:extLst>
              <a:ext uri="{FF2B5EF4-FFF2-40B4-BE49-F238E27FC236}">
                <a16:creationId xmlns:a16="http://schemas.microsoft.com/office/drawing/2014/main" id="{F89748E1-FFB7-4AD3-90D6-DA498447DC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45107" y="-36998"/>
            <a:ext cx="5519872" cy="6894996"/>
          </a:xfrm>
          <a:prstGeom prst="rect">
            <a:avLst/>
          </a:prstGeom>
        </p:spPr>
      </p:pic>
      <p:pic>
        <p:nvPicPr>
          <p:cNvPr id="15" name="Picture 14">
            <a:extLst>
              <a:ext uri="{FF2B5EF4-FFF2-40B4-BE49-F238E27FC236}">
                <a16:creationId xmlns:a16="http://schemas.microsoft.com/office/drawing/2014/main" id="{0ED25E9F-4A63-445D-866D-A752F7399C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395887"/>
            <a:ext cx="9144000" cy="6858000"/>
          </a:xfrm>
          <a:prstGeom prst="rect">
            <a:avLst/>
          </a:prstGeom>
        </p:spPr>
      </p:pic>
      <p:pic>
        <p:nvPicPr>
          <p:cNvPr id="16" name="Picture 15">
            <a:extLst>
              <a:ext uri="{FF2B5EF4-FFF2-40B4-BE49-F238E27FC236}">
                <a16:creationId xmlns:a16="http://schemas.microsoft.com/office/drawing/2014/main" id="{C8C556D3-DF23-4F01-B6E6-B5FAF7ED8E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5887"/>
            <a:ext cx="5782235" cy="7253887"/>
          </a:xfrm>
          <a:prstGeom prst="rect">
            <a:avLst/>
          </a:prstGeom>
        </p:spPr>
      </p:pic>
      <p:pic>
        <p:nvPicPr>
          <p:cNvPr id="17" name="Picture 16">
            <a:extLst>
              <a:ext uri="{FF2B5EF4-FFF2-40B4-BE49-F238E27FC236}">
                <a16:creationId xmlns:a16="http://schemas.microsoft.com/office/drawing/2014/main" id="{D9A4411D-8C21-42CE-997B-84B5568E33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245600" cy="6858000"/>
          </a:xfrm>
          <a:prstGeom prst="rect">
            <a:avLst/>
          </a:prstGeom>
        </p:spPr>
      </p:pic>
      <p:pic>
        <p:nvPicPr>
          <p:cNvPr id="18" name="Picture 17">
            <a:extLst>
              <a:ext uri="{FF2B5EF4-FFF2-40B4-BE49-F238E27FC236}">
                <a16:creationId xmlns:a16="http://schemas.microsoft.com/office/drawing/2014/main" id="{D0339D4F-488C-4A1A-A632-4B9B94FA9C8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505" y="0"/>
            <a:ext cx="9269505" cy="6952129"/>
          </a:xfrm>
          <a:prstGeom prst="rect">
            <a:avLst/>
          </a:prstGeom>
        </p:spPr>
      </p:pic>
      <p:pic>
        <p:nvPicPr>
          <p:cNvPr id="19" name="Picture 18">
            <a:extLst>
              <a:ext uri="{FF2B5EF4-FFF2-40B4-BE49-F238E27FC236}">
                <a16:creationId xmlns:a16="http://schemas.microsoft.com/office/drawing/2014/main" id="{F8E1F223-29D2-49BF-B95C-FAC02558C0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0"/>
            <a:ext cx="11735615" cy="6858000"/>
          </a:xfrm>
          <a:prstGeom prst="rect">
            <a:avLst/>
          </a:prstGeom>
        </p:spPr>
      </p:pic>
      <p:pic>
        <p:nvPicPr>
          <p:cNvPr id="20" name="Picture 19">
            <a:extLst>
              <a:ext uri="{FF2B5EF4-FFF2-40B4-BE49-F238E27FC236}">
                <a16:creationId xmlns:a16="http://schemas.microsoft.com/office/drawing/2014/main" id="{B1212E1A-2FC4-4ECC-8451-FDE9C75D18E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36967" y="0"/>
            <a:ext cx="5323523" cy="6858000"/>
          </a:xfrm>
          <a:prstGeom prst="rect">
            <a:avLst/>
          </a:prstGeom>
        </p:spPr>
      </p:pic>
      <p:pic>
        <p:nvPicPr>
          <p:cNvPr id="31" name="Picture 30">
            <a:extLst>
              <a:ext uri="{FF2B5EF4-FFF2-40B4-BE49-F238E27FC236}">
                <a16:creationId xmlns:a16="http://schemas.microsoft.com/office/drawing/2014/main" id="{539C4DCC-AE3A-4CA0-A351-8C14AF8399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26650" cy="7079673"/>
          </a:xfrm>
          <a:prstGeom prst="rect">
            <a:avLst/>
          </a:prstGeom>
        </p:spPr>
      </p:pic>
      <p:pic>
        <p:nvPicPr>
          <p:cNvPr id="21" name="Picture 20">
            <a:extLst>
              <a:ext uri="{FF2B5EF4-FFF2-40B4-BE49-F238E27FC236}">
                <a16:creationId xmlns:a16="http://schemas.microsoft.com/office/drawing/2014/main" id="{B0F60770-E534-4596-B804-394EC0BDC3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1"/>
            <a:ext cx="4867835" cy="7305829"/>
          </a:xfrm>
          <a:prstGeom prst="rect">
            <a:avLst/>
          </a:prstGeom>
        </p:spPr>
      </p:pic>
      <p:pic>
        <p:nvPicPr>
          <p:cNvPr id="22" name="Picture 21">
            <a:extLst>
              <a:ext uri="{FF2B5EF4-FFF2-40B4-BE49-F238E27FC236}">
                <a16:creationId xmlns:a16="http://schemas.microsoft.com/office/drawing/2014/main" id="{5DB3C020-B690-4759-98AA-E3D0C7F411F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90345" y="0"/>
            <a:ext cx="6828667" cy="6858000"/>
          </a:xfrm>
          <a:prstGeom prst="rect">
            <a:avLst/>
          </a:prstGeom>
        </p:spPr>
      </p:pic>
      <p:pic>
        <p:nvPicPr>
          <p:cNvPr id="32" name="Picture 31">
            <a:extLst>
              <a:ext uri="{FF2B5EF4-FFF2-40B4-BE49-F238E27FC236}">
                <a16:creationId xmlns:a16="http://schemas.microsoft.com/office/drawing/2014/main" id="{87DCBCA9-8C1D-4033-B1EC-91CCCD6843A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265545"/>
            <a:ext cx="5342659" cy="7123545"/>
          </a:xfrm>
          <a:prstGeom prst="rect">
            <a:avLst/>
          </a:prstGeom>
        </p:spPr>
      </p:pic>
      <p:pic>
        <p:nvPicPr>
          <p:cNvPr id="23" name="Picture 22">
            <a:extLst>
              <a:ext uri="{FF2B5EF4-FFF2-40B4-BE49-F238E27FC236}">
                <a16:creationId xmlns:a16="http://schemas.microsoft.com/office/drawing/2014/main" id="{A0059F1D-3D00-4B64-BAC8-667D0F6CA51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24" name="Picture 23">
            <a:extLst>
              <a:ext uri="{FF2B5EF4-FFF2-40B4-BE49-F238E27FC236}">
                <a16:creationId xmlns:a16="http://schemas.microsoft.com/office/drawing/2014/main" id="{9CA95A0D-6313-41EC-97E3-1C85EB30A1C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7299" y="-18853"/>
            <a:ext cx="10819111" cy="6876853"/>
          </a:xfrm>
          <a:prstGeom prst="rect">
            <a:avLst/>
          </a:prstGeom>
        </p:spPr>
      </p:pic>
      <p:pic>
        <p:nvPicPr>
          <p:cNvPr id="25" name="Picture 24">
            <a:extLst>
              <a:ext uri="{FF2B5EF4-FFF2-40B4-BE49-F238E27FC236}">
                <a16:creationId xmlns:a16="http://schemas.microsoft.com/office/drawing/2014/main" id="{DFA05121-4CDE-42E1-8912-E9CE657E55B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2980" y="0"/>
            <a:ext cx="7178040" cy="6858000"/>
          </a:xfrm>
          <a:prstGeom prst="rect">
            <a:avLst/>
          </a:prstGeom>
        </p:spPr>
      </p:pic>
      <p:pic>
        <p:nvPicPr>
          <p:cNvPr id="26" name="Picture 25">
            <a:extLst>
              <a:ext uri="{FF2B5EF4-FFF2-40B4-BE49-F238E27FC236}">
                <a16:creationId xmlns:a16="http://schemas.microsoft.com/office/drawing/2014/main" id="{29C03C96-DCEF-4961-A474-3F3A40FCC39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10332202" cy="6858000"/>
          </a:xfrm>
          <a:prstGeom prst="rect">
            <a:avLst/>
          </a:prstGeom>
        </p:spPr>
      </p:pic>
      <p:pic>
        <p:nvPicPr>
          <p:cNvPr id="27" name="Picture 26">
            <a:extLst>
              <a:ext uri="{FF2B5EF4-FFF2-40B4-BE49-F238E27FC236}">
                <a16:creationId xmlns:a16="http://schemas.microsoft.com/office/drawing/2014/main" id="{DB522008-E399-4016-B7D6-BEF91BEFCB2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0"/>
            <a:ext cx="10332203" cy="6858000"/>
          </a:xfrm>
          <a:prstGeom prst="rect">
            <a:avLst/>
          </a:prstGeom>
        </p:spPr>
      </p:pic>
      <p:pic>
        <p:nvPicPr>
          <p:cNvPr id="28" name="Picture 27">
            <a:extLst>
              <a:ext uri="{FF2B5EF4-FFF2-40B4-BE49-F238E27FC236}">
                <a16:creationId xmlns:a16="http://schemas.microsoft.com/office/drawing/2014/main" id="{37E63694-0B3A-4745-9D8D-95519DA4CB0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3536156"/>
            <a:ext cx="9144000" cy="3321844"/>
          </a:xfrm>
          <a:prstGeom prst="rect">
            <a:avLst/>
          </a:prstGeom>
        </p:spPr>
      </p:pic>
      <p:pic>
        <p:nvPicPr>
          <p:cNvPr id="29" name="Picture 28">
            <a:extLst>
              <a:ext uri="{FF2B5EF4-FFF2-40B4-BE49-F238E27FC236}">
                <a16:creationId xmlns:a16="http://schemas.microsoft.com/office/drawing/2014/main" id="{2D0F453F-2C96-469E-983A-01FD102C098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443753"/>
            <a:ext cx="9144000" cy="4572000"/>
          </a:xfrm>
          <a:prstGeom prst="rect">
            <a:avLst/>
          </a:prstGeom>
        </p:spPr>
      </p:pic>
      <p:pic>
        <p:nvPicPr>
          <p:cNvPr id="30" name="Picture 29">
            <a:extLst>
              <a:ext uri="{FF2B5EF4-FFF2-40B4-BE49-F238E27FC236}">
                <a16:creationId xmlns:a16="http://schemas.microsoft.com/office/drawing/2014/main" id="{8B939E8A-6CD6-4DE7-BA49-E75F4CA02B2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 y="2178423"/>
            <a:ext cx="9144000" cy="4114800"/>
          </a:xfrm>
          <a:prstGeom prst="rect">
            <a:avLst/>
          </a:prstGeom>
        </p:spPr>
      </p:pic>
    </p:spTree>
    <p:extLst>
      <p:ext uri="{BB962C8B-B14F-4D97-AF65-F5344CB8AC3E}">
        <p14:creationId xmlns:p14="http://schemas.microsoft.com/office/powerpoint/2010/main" val="27390251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2BC8-0548-46D9-9DFC-E5CB82CED1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2" t="1450" b="6119"/>
          <a:stretch/>
        </p:blipFill>
        <p:spPr>
          <a:xfrm>
            <a:off x="0" y="1"/>
            <a:ext cx="1451429" cy="1088572"/>
          </a:xfrm>
          <a:prstGeom prst="rect">
            <a:avLst/>
          </a:prstGeom>
        </p:spPr>
      </p:pic>
      <p:pic>
        <p:nvPicPr>
          <p:cNvPr id="5" name="Picture 2">
            <a:extLst>
              <a:ext uri="{FF2B5EF4-FFF2-40B4-BE49-F238E27FC236}">
                <a16:creationId xmlns:a16="http://schemas.microsoft.com/office/drawing/2014/main" id="{F4E6AAE0-E61F-4305-A454-1F05E0481C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00" t="9098" r="19000" b="10118"/>
          <a:stretch/>
        </p:blipFill>
        <p:spPr bwMode="auto">
          <a:xfrm>
            <a:off x="1451430" y="0"/>
            <a:ext cx="1437336" cy="108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4022790E-481B-4499-8A07-C41C24B6BB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8343" y="-1"/>
            <a:ext cx="1451428" cy="1088571"/>
          </a:xfrm>
          <a:prstGeom prst="rect">
            <a:avLst/>
          </a:prstGeom>
        </p:spPr>
      </p:pic>
      <p:pic>
        <p:nvPicPr>
          <p:cNvPr id="7" name="Content Placeholder 3">
            <a:extLst>
              <a:ext uri="{FF2B5EF4-FFF2-40B4-BE49-F238E27FC236}">
                <a16:creationId xmlns:a16="http://schemas.microsoft.com/office/drawing/2014/main" id="{5BA48BEA-44AC-41A1-BD14-64E5C334B48A}"/>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339772" y="0"/>
            <a:ext cx="1553028" cy="1088571"/>
          </a:xfrm>
        </p:spPr>
      </p:pic>
      <p:pic>
        <p:nvPicPr>
          <p:cNvPr id="8" name="Picture 7">
            <a:extLst>
              <a:ext uri="{FF2B5EF4-FFF2-40B4-BE49-F238E27FC236}">
                <a16:creationId xmlns:a16="http://schemas.microsoft.com/office/drawing/2014/main" id="{E916786B-7E07-47FB-87EB-CBE5364ED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0325" y="0"/>
            <a:ext cx="1633561" cy="1088571"/>
          </a:xfrm>
          <a:prstGeom prst="rect">
            <a:avLst/>
          </a:prstGeom>
        </p:spPr>
      </p:pic>
      <p:pic>
        <p:nvPicPr>
          <p:cNvPr id="9" name="Picture 8">
            <a:extLst>
              <a:ext uri="{FF2B5EF4-FFF2-40B4-BE49-F238E27FC236}">
                <a16:creationId xmlns:a16="http://schemas.microsoft.com/office/drawing/2014/main" id="{5302B3B6-84BA-4474-B959-76570D88F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9371" y="0"/>
            <a:ext cx="1654629" cy="1103086"/>
          </a:xfrm>
          <a:prstGeom prst="rect">
            <a:avLst/>
          </a:prstGeom>
        </p:spPr>
      </p:pic>
      <p:pic>
        <p:nvPicPr>
          <p:cNvPr id="10" name="Picture 9">
            <a:extLst>
              <a:ext uri="{FF2B5EF4-FFF2-40B4-BE49-F238E27FC236}">
                <a16:creationId xmlns:a16="http://schemas.microsoft.com/office/drawing/2014/main" id="{A5A4C5AC-DA31-44F5-9499-3C161CA025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6476" y="1074057"/>
            <a:ext cx="1877181" cy="1407886"/>
          </a:xfrm>
          <a:prstGeom prst="rect">
            <a:avLst/>
          </a:prstGeom>
        </p:spPr>
      </p:pic>
      <p:pic>
        <p:nvPicPr>
          <p:cNvPr id="11" name="Picture 10">
            <a:extLst>
              <a:ext uri="{FF2B5EF4-FFF2-40B4-BE49-F238E27FC236}">
                <a16:creationId xmlns:a16="http://schemas.microsoft.com/office/drawing/2014/main" id="{3B8DCF69-C04F-4465-98CB-D6C0D0152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8972" y="1062447"/>
            <a:ext cx="1872341" cy="1412730"/>
          </a:xfrm>
          <a:prstGeom prst="rect">
            <a:avLst/>
          </a:prstGeom>
        </p:spPr>
      </p:pic>
      <p:pic>
        <p:nvPicPr>
          <p:cNvPr id="12" name="Picture 11">
            <a:extLst>
              <a:ext uri="{FF2B5EF4-FFF2-40B4-BE49-F238E27FC236}">
                <a16:creationId xmlns:a16="http://schemas.microsoft.com/office/drawing/2014/main" id="{4AD2D1CA-A443-4938-8F30-3B3E51F2A3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0056" y="2463802"/>
            <a:ext cx="972457" cy="1239883"/>
          </a:xfrm>
          <a:prstGeom prst="rect">
            <a:avLst/>
          </a:prstGeom>
        </p:spPr>
      </p:pic>
      <p:pic>
        <p:nvPicPr>
          <p:cNvPr id="17" name="Picture 16">
            <a:extLst>
              <a:ext uri="{FF2B5EF4-FFF2-40B4-BE49-F238E27FC236}">
                <a16:creationId xmlns:a16="http://schemas.microsoft.com/office/drawing/2014/main" id="{9886F98B-1FA8-4E65-8EF8-3564F8A88F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71377" y="2453268"/>
            <a:ext cx="1801501" cy="1247875"/>
          </a:xfrm>
          <a:prstGeom prst="rect">
            <a:avLst/>
          </a:prstGeom>
        </p:spPr>
      </p:pic>
      <p:pic>
        <p:nvPicPr>
          <p:cNvPr id="19" name="Picture 18">
            <a:extLst>
              <a:ext uri="{FF2B5EF4-FFF2-40B4-BE49-F238E27FC236}">
                <a16:creationId xmlns:a16="http://schemas.microsoft.com/office/drawing/2014/main" id="{72A46000-5DC1-4962-9013-59AB03EA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1201" y="2467429"/>
            <a:ext cx="2120903" cy="1233715"/>
          </a:xfrm>
          <a:prstGeom prst="rect">
            <a:avLst/>
          </a:prstGeom>
        </p:spPr>
      </p:pic>
      <p:pic>
        <p:nvPicPr>
          <p:cNvPr id="20" name="Picture 19">
            <a:extLst>
              <a:ext uri="{FF2B5EF4-FFF2-40B4-BE49-F238E27FC236}">
                <a16:creationId xmlns:a16="http://schemas.microsoft.com/office/drawing/2014/main" id="{2A0E503A-3B61-4C18-92CD-D8667DDFF9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42514" y="2451168"/>
            <a:ext cx="1001486" cy="1250978"/>
          </a:xfrm>
          <a:prstGeom prst="rect">
            <a:avLst/>
          </a:prstGeom>
        </p:spPr>
      </p:pic>
      <p:pic>
        <p:nvPicPr>
          <p:cNvPr id="21" name="Picture 20">
            <a:extLst>
              <a:ext uri="{FF2B5EF4-FFF2-40B4-BE49-F238E27FC236}">
                <a16:creationId xmlns:a16="http://schemas.microsoft.com/office/drawing/2014/main" id="{79AE2373-DBB7-49BE-9999-15B70081B6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074057"/>
            <a:ext cx="1886857" cy="1415143"/>
          </a:xfrm>
          <a:prstGeom prst="rect">
            <a:avLst/>
          </a:prstGeom>
        </p:spPr>
      </p:pic>
      <p:pic>
        <p:nvPicPr>
          <p:cNvPr id="22" name="Picture 21">
            <a:extLst>
              <a:ext uri="{FF2B5EF4-FFF2-40B4-BE49-F238E27FC236}">
                <a16:creationId xmlns:a16="http://schemas.microsoft.com/office/drawing/2014/main" id="{0039A9BC-3EAE-4C1C-BA37-0DFE0C788EE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6857" y="1059542"/>
            <a:ext cx="1133828" cy="1422401"/>
          </a:xfrm>
          <a:prstGeom prst="rect">
            <a:avLst/>
          </a:prstGeom>
        </p:spPr>
      </p:pic>
      <p:pic>
        <p:nvPicPr>
          <p:cNvPr id="23" name="Picture 22">
            <a:extLst>
              <a:ext uri="{FF2B5EF4-FFF2-40B4-BE49-F238E27FC236}">
                <a16:creationId xmlns:a16="http://schemas.microsoft.com/office/drawing/2014/main" id="{8A554A88-1141-4D7F-8402-529EEF5B22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2480031"/>
            <a:ext cx="1625600" cy="1222228"/>
          </a:xfrm>
          <a:prstGeom prst="rect">
            <a:avLst/>
          </a:prstGeom>
        </p:spPr>
      </p:pic>
      <p:pic>
        <p:nvPicPr>
          <p:cNvPr id="24" name="Picture 23">
            <a:extLst>
              <a:ext uri="{FF2B5EF4-FFF2-40B4-BE49-F238E27FC236}">
                <a16:creationId xmlns:a16="http://schemas.microsoft.com/office/drawing/2014/main" id="{AB29E27A-4E73-4BD9-B1AB-F5AECFAF08E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11086" y="2475571"/>
            <a:ext cx="1640114" cy="1221943"/>
          </a:xfrm>
          <a:prstGeom prst="rect">
            <a:avLst/>
          </a:prstGeom>
        </p:spPr>
      </p:pic>
      <p:pic>
        <p:nvPicPr>
          <p:cNvPr id="25" name="Picture 24">
            <a:extLst>
              <a:ext uri="{FF2B5EF4-FFF2-40B4-BE49-F238E27FC236}">
                <a16:creationId xmlns:a16="http://schemas.microsoft.com/office/drawing/2014/main" id="{DAA5AF0A-1C0E-488D-BB8A-991615C190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5586" y="1074058"/>
            <a:ext cx="2388414" cy="1395729"/>
          </a:xfrm>
          <a:prstGeom prst="rect">
            <a:avLst/>
          </a:prstGeom>
        </p:spPr>
      </p:pic>
      <p:pic>
        <p:nvPicPr>
          <p:cNvPr id="26" name="Picture 25">
            <a:extLst>
              <a:ext uri="{FF2B5EF4-FFF2-40B4-BE49-F238E27FC236}">
                <a16:creationId xmlns:a16="http://schemas.microsoft.com/office/drawing/2014/main" id="{4109C0FC-E412-4CBF-901D-90CF08E1E1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3686630"/>
            <a:ext cx="1330662" cy="1714218"/>
          </a:xfrm>
          <a:prstGeom prst="rect">
            <a:avLst/>
          </a:prstGeom>
        </p:spPr>
      </p:pic>
      <p:pic>
        <p:nvPicPr>
          <p:cNvPr id="37" name="Picture 36">
            <a:extLst>
              <a:ext uri="{FF2B5EF4-FFF2-40B4-BE49-F238E27FC236}">
                <a16:creationId xmlns:a16="http://schemas.microsoft.com/office/drawing/2014/main" id="{30DF0B41-36F1-49F7-8B53-1B4CB43EA48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18509" y="3691199"/>
            <a:ext cx="1171210" cy="892343"/>
          </a:xfrm>
          <a:prstGeom prst="rect">
            <a:avLst/>
          </a:prstGeom>
        </p:spPr>
      </p:pic>
      <p:pic>
        <p:nvPicPr>
          <p:cNvPr id="27" name="Picture 26">
            <a:extLst>
              <a:ext uri="{FF2B5EF4-FFF2-40B4-BE49-F238E27FC236}">
                <a16:creationId xmlns:a16="http://schemas.microsoft.com/office/drawing/2014/main" id="{964607C4-3B27-417B-ADE6-355CB3C875C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63376" y="3698314"/>
            <a:ext cx="1183586" cy="1682026"/>
          </a:xfrm>
          <a:prstGeom prst="rect">
            <a:avLst/>
          </a:prstGeom>
        </p:spPr>
      </p:pic>
      <p:pic>
        <p:nvPicPr>
          <p:cNvPr id="38" name="Picture 37">
            <a:extLst>
              <a:ext uri="{FF2B5EF4-FFF2-40B4-BE49-F238E27FC236}">
                <a16:creationId xmlns:a16="http://schemas.microsoft.com/office/drawing/2014/main" id="{E5747450-DA74-4AE2-9FD1-DAAC206FA6D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30037" y="3688890"/>
            <a:ext cx="1302327" cy="1677435"/>
          </a:xfrm>
          <a:prstGeom prst="rect">
            <a:avLst/>
          </a:prstGeom>
        </p:spPr>
      </p:pic>
      <p:pic>
        <p:nvPicPr>
          <p:cNvPr id="28" name="Picture 27">
            <a:extLst>
              <a:ext uri="{FF2B5EF4-FFF2-40B4-BE49-F238E27FC236}">
                <a16:creationId xmlns:a16="http://schemas.microsoft.com/office/drawing/2014/main" id="{53C89869-B90A-445C-84AF-894A5298EDB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3475" y="3711520"/>
            <a:ext cx="1690525" cy="1666023"/>
          </a:xfrm>
          <a:prstGeom prst="rect">
            <a:avLst/>
          </a:prstGeom>
        </p:spPr>
      </p:pic>
      <p:pic>
        <p:nvPicPr>
          <p:cNvPr id="29" name="Picture 28">
            <a:extLst>
              <a:ext uri="{FF2B5EF4-FFF2-40B4-BE49-F238E27FC236}">
                <a16:creationId xmlns:a16="http://schemas.microsoft.com/office/drawing/2014/main" id="{E01079D2-6292-4068-B14B-4B8A878DDE7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80971" y="3703561"/>
            <a:ext cx="2489200" cy="1659467"/>
          </a:xfrm>
          <a:prstGeom prst="rect">
            <a:avLst/>
          </a:prstGeom>
        </p:spPr>
      </p:pic>
      <p:pic>
        <p:nvPicPr>
          <p:cNvPr id="30" name="Picture 29">
            <a:extLst>
              <a:ext uri="{FF2B5EF4-FFF2-40B4-BE49-F238E27FC236}">
                <a16:creationId xmlns:a16="http://schemas.microsoft.com/office/drawing/2014/main" id="{6339C3A4-1C30-4492-B15E-97BE1A2F4CC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5372681"/>
            <a:ext cx="1277257" cy="811851"/>
          </a:xfrm>
          <a:prstGeom prst="rect">
            <a:avLst/>
          </a:prstGeom>
        </p:spPr>
      </p:pic>
      <p:pic>
        <p:nvPicPr>
          <p:cNvPr id="31" name="Picture 30">
            <a:extLst>
              <a:ext uri="{FF2B5EF4-FFF2-40B4-BE49-F238E27FC236}">
                <a16:creationId xmlns:a16="http://schemas.microsoft.com/office/drawing/2014/main" id="{250C3ED1-AD38-4A93-A8FA-238BBCF3479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272512" y="5354281"/>
            <a:ext cx="614346" cy="814290"/>
          </a:xfrm>
          <a:prstGeom prst="rect">
            <a:avLst/>
          </a:prstGeom>
        </p:spPr>
      </p:pic>
      <p:pic>
        <p:nvPicPr>
          <p:cNvPr id="32" name="Picture 31">
            <a:extLst>
              <a:ext uri="{FF2B5EF4-FFF2-40B4-BE49-F238E27FC236}">
                <a16:creationId xmlns:a16="http://schemas.microsoft.com/office/drawing/2014/main" id="{115D65CA-4760-45D7-ACC1-86095A2BD61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618509" y="4581765"/>
            <a:ext cx="1187976" cy="788520"/>
          </a:xfrm>
          <a:prstGeom prst="rect">
            <a:avLst/>
          </a:prstGeom>
        </p:spPr>
      </p:pic>
      <p:pic>
        <p:nvPicPr>
          <p:cNvPr id="33" name="Picture 32">
            <a:extLst>
              <a:ext uri="{FF2B5EF4-FFF2-40B4-BE49-F238E27FC236}">
                <a16:creationId xmlns:a16="http://schemas.microsoft.com/office/drawing/2014/main" id="{2B36C796-CA57-4651-A3C6-5D56FAEDB55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55545" y="5370427"/>
            <a:ext cx="1988456" cy="1487573"/>
          </a:xfrm>
          <a:prstGeom prst="rect">
            <a:avLst/>
          </a:prstGeom>
        </p:spPr>
      </p:pic>
      <p:pic>
        <p:nvPicPr>
          <p:cNvPr id="34" name="Picture 33">
            <a:extLst>
              <a:ext uri="{FF2B5EF4-FFF2-40B4-BE49-F238E27FC236}">
                <a16:creationId xmlns:a16="http://schemas.microsoft.com/office/drawing/2014/main" id="{75138654-CD56-4CBC-B87D-271228DBC83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 y="6168571"/>
            <a:ext cx="1877475" cy="689429"/>
          </a:xfrm>
          <a:prstGeom prst="rect">
            <a:avLst/>
          </a:prstGeom>
        </p:spPr>
      </p:pic>
      <p:pic>
        <p:nvPicPr>
          <p:cNvPr id="35" name="Picture 34">
            <a:extLst>
              <a:ext uri="{FF2B5EF4-FFF2-40B4-BE49-F238E27FC236}">
                <a16:creationId xmlns:a16="http://schemas.microsoft.com/office/drawing/2014/main" id="{7D064F0A-C6A0-4977-8F10-F0AD1AB78A9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870363" y="5361505"/>
            <a:ext cx="2598058" cy="1496495"/>
          </a:xfrm>
          <a:prstGeom prst="rect">
            <a:avLst/>
          </a:prstGeom>
        </p:spPr>
      </p:pic>
      <p:pic>
        <p:nvPicPr>
          <p:cNvPr id="36" name="Picture 35">
            <a:extLst>
              <a:ext uri="{FF2B5EF4-FFF2-40B4-BE49-F238E27FC236}">
                <a16:creationId xmlns:a16="http://schemas.microsoft.com/office/drawing/2014/main" id="{43A771CB-4ACC-4078-A241-48D49222AE0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426856" y="5355771"/>
            <a:ext cx="2728687" cy="1502229"/>
          </a:xfrm>
          <a:prstGeom prst="rect">
            <a:avLst/>
          </a:prstGeom>
        </p:spPr>
      </p:pic>
    </p:spTree>
    <p:extLst>
      <p:ext uri="{BB962C8B-B14F-4D97-AF65-F5344CB8AC3E}">
        <p14:creationId xmlns:p14="http://schemas.microsoft.com/office/powerpoint/2010/main" val="201826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 contains fundamentals of civilization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be free to declare where evils occur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a spiritual society remains successful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duty of securing freedom is to maintain integrity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When leaders lack morals all are damaged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moral and spiritual qualities ensure greatness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Courageous souls build lasting legacies of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opportunities for purpose crime advances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Wondrous children inspire the hopes of our dreams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Individual moral character is the bedrock of society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Suppressing free speech is the sign of oppression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Better living standards with leisure time increase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a God fearing world will achieve peace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07237">
            <a:off x="502617" y="1309090"/>
            <a:ext cx="7986364" cy="391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5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Heaven is only as          far away as those many who believe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88889E-6 3.7037E-6 L 0.07829 0.42291 " pathEditMode="relative" rAng="0" ptsTypes="AA">
                                      <p:cBhvr>
                                        <p:cTn id="189" dur="1750" fill="hold"/>
                                        <p:tgtEl>
                                          <p:spTgt spid="4">
                                            <p:txEl>
                                              <p:pRg st="0" end="0"/>
                                            </p:txEl>
                                          </p:spTgt>
                                        </p:tgtEl>
                                        <p:attrNameLst>
                                          <p:attrName>ppt_x</p:attrName>
                                          <p:attrName>ppt_y</p:attrName>
                                        </p:attrNameLst>
                                      </p:cBhvr>
                                      <p:rCtr x="3906" y="21134"/>
                                    </p:animMotion>
                                  </p:childTnLst>
                                </p:cTn>
                              </p:par>
                              <p:par>
                                <p:cTn id="190" presetID="0" presetClass="path" presetSubtype="0" accel="50000" decel="50000" fill="hold" nodeType="withEffect">
                                  <p:stCondLst>
                                    <p:cond delay="0"/>
                                  </p:stCondLst>
                                  <p:childTnLst>
                                    <p:animMotion origin="layout" path="M -4.16667E-6 -2.96296E-6 L 0.08386 0.35556 " pathEditMode="relative" rAng="0" ptsTypes="AA">
                                      <p:cBhvr>
                                        <p:cTn id="191" dur="1750" fill="hold"/>
                                        <p:tgtEl>
                                          <p:spTgt spid="4">
                                            <p:txEl>
                                              <p:pRg st="1" end="1"/>
                                            </p:txEl>
                                          </p:spTgt>
                                        </p:tgtEl>
                                        <p:attrNameLst>
                                          <p:attrName>ppt_x</p:attrName>
                                          <p:attrName>ppt_y</p:attrName>
                                        </p:attrNameLst>
                                      </p:cBhvr>
                                      <p:rCtr x="4184" y="17778"/>
                                    </p:animMotion>
                                  </p:childTnLst>
                                </p:cTn>
                              </p:par>
                              <p:par>
                                <p:cTn id="192" presetID="0" presetClass="path" presetSubtype="0" accel="50000" decel="50000" fill="hold" nodeType="withEffect">
                                  <p:stCondLst>
                                    <p:cond delay="0"/>
                                  </p:stCondLst>
                                  <p:childTnLst>
                                    <p:animMotion origin="layout" path="M -1.11111E-6 0.00023 L 0.11285 0.28218 " pathEditMode="relative" rAng="0" ptsTypes="AA">
                                      <p:cBhvr>
                                        <p:cTn id="193" dur="1750" fill="hold"/>
                                        <p:tgtEl>
                                          <p:spTgt spid="4">
                                            <p:txEl>
                                              <p:pRg st="2" end="2"/>
                                            </p:txEl>
                                          </p:spTgt>
                                        </p:tgtEl>
                                        <p:attrNameLst>
                                          <p:attrName>ppt_x</p:attrName>
                                          <p:attrName>ppt_y</p:attrName>
                                        </p:attrNameLst>
                                      </p:cBhvr>
                                      <p:rCtr x="5642" y="14097"/>
                                    </p:animMotion>
                                  </p:childTnLst>
                                </p:cTn>
                              </p:par>
                              <p:par>
                                <p:cTn id="194" presetID="0" presetClass="path" presetSubtype="0" accel="50000" decel="50000" fill="hold" nodeType="withEffect">
                                  <p:stCondLst>
                                    <p:cond delay="0"/>
                                  </p:stCondLst>
                                  <p:childTnLst>
                                    <p:animMotion origin="layout" path="M -1.11111E-6 0.00023 L 0.0441 0.2088 " pathEditMode="relative" rAng="0" ptsTypes="AA">
                                      <p:cBhvr>
                                        <p:cTn id="195" dur="1750" fill="hold"/>
                                        <p:tgtEl>
                                          <p:spTgt spid="4">
                                            <p:txEl>
                                              <p:pRg st="3" end="3"/>
                                            </p:txEl>
                                          </p:spTgt>
                                        </p:tgtEl>
                                        <p:attrNameLst>
                                          <p:attrName>ppt_x</p:attrName>
                                          <p:attrName>ppt_y</p:attrName>
                                        </p:attrNameLst>
                                      </p:cBhvr>
                                      <p:rCtr x="2205" y="10417"/>
                                    </p:animMotion>
                                  </p:childTnLst>
                                </p:cTn>
                              </p:par>
                              <p:par>
                                <p:cTn id="196" presetID="0" presetClass="path" presetSubtype="0" accel="50000" decel="50000" fill="hold" nodeType="withEffect">
                                  <p:stCondLst>
                                    <p:cond delay="0"/>
                                  </p:stCondLst>
                                  <p:childTnLst>
                                    <p:animMotion origin="layout" path="M 3.05556E-6 0.00093 L 0.1158 0.13565 " pathEditMode="relative" rAng="0" ptsTypes="AA">
                                      <p:cBhvr>
                                        <p:cTn id="197" dur="1750" fill="hold"/>
                                        <p:tgtEl>
                                          <p:spTgt spid="4">
                                            <p:txEl>
                                              <p:pRg st="4" end="4"/>
                                            </p:txEl>
                                          </p:spTgt>
                                        </p:tgtEl>
                                        <p:attrNameLst>
                                          <p:attrName>ppt_x</p:attrName>
                                          <p:attrName>ppt_y</p:attrName>
                                        </p:attrNameLst>
                                      </p:cBhvr>
                                      <p:rCtr x="5781" y="6736"/>
                                    </p:animMotion>
                                  </p:childTnLst>
                                </p:cTn>
                              </p:par>
                              <p:par>
                                <p:cTn id="198" presetID="0" presetClass="path" presetSubtype="0" accel="50000" decel="50000" fill="hold" nodeType="withEffect">
                                  <p:stCondLst>
                                    <p:cond delay="0"/>
                                  </p:stCondLst>
                                  <p:childTnLst>
                                    <p:animMotion origin="layout" path="M -3.61111E-6 0.00069 L 0.03664 0.0625 " pathEditMode="relative" rAng="0" ptsTypes="AA">
                                      <p:cBhvr>
                                        <p:cTn id="199" dur="1750" fill="hold"/>
                                        <p:tgtEl>
                                          <p:spTgt spid="4">
                                            <p:txEl>
                                              <p:pRg st="5" end="5"/>
                                            </p:txEl>
                                          </p:spTgt>
                                        </p:tgtEl>
                                        <p:attrNameLst>
                                          <p:attrName>ppt_x</p:attrName>
                                          <p:attrName>ppt_y</p:attrName>
                                        </p:attrNameLst>
                                      </p:cBhvr>
                                      <p:rCtr x="1823" y="3079"/>
                                    </p:animMotion>
                                  </p:childTnLst>
                                </p:cTn>
                              </p:par>
                              <p:par>
                                <p:cTn id="200" presetID="0" presetClass="path" presetSubtype="0" accel="50000" decel="50000" fill="hold" nodeType="withEffect">
                                  <p:stCondLst>
                                    <p:cond delay="0"/>
                                  </p:stCondLst>
                                  <p:childTnLst>
                                    <p:animMotion origin="layout" path="M -2.77778E-7 0.00046 L 0.03924 -0.01181 " pathEditMode="relative" rAng="0" ptsTypes="AA">
                                      <p:cBhvr>
                                        <p:cTn id="201" dur="1750" fill="hold"/>
                                        <p:tgtEl>
                                          <p:spTgt spid="4">
                                            <p:txEl>
                                              <p:pRg st="6" end="6"/>
                                            </p:txEl>
                                          </p:spTgt>
                                        </p:tgtEl>
                                        <p:attrNameLst>
                                          <p:attrName>ppt_x</p:attrName>
                                          <p:attrName>ppt_y</p:attrName>
                                        </p:attrNameLst>
                                      </p:cBhvr>
                                      <p:rCtr x="1962" y="-625"/>
                                    </p:animMotion>
                                  </p:childTnLst>
                                </p:cTn>
                              </p:par>
                              <p:par>
                                <p:cTn id="202" presetID="0" presetClass="path" presetSubtype="0" accel="50000" decel="50000" fill="hold" nodeType="withEffect">
                                  <p:stCondLst>
                                    <p:cond delay="0"/>
                                  </p:stCondLst>
                                  <p:childTnLst>
                                    <p:animMotion origin="layout" path="M -2.77778E-6 0.00069 L 0.03889 -0.08588 " pathEditMode="relative" rAng="0" ptsTypes="AA">
                                      <p:cBhvr>
                                        <p:cTn id="203" dur="1750" fill="hold"/>
                                        <p:tgtEl>
                                          <p:spTgt spid="4">
                                            <p:txEl>
                                              <p:pRg st="7" end="7"/>
                                            </p:txEl>
                                          </p:spTgt>
                                        </p:tgtEl>
                                        <p:attrNameLst>
                                          <p:attrName>ppt_x</p:attrName>
                                          <p:attrName>ppt_y</p:attrName>
                                        </p:attrNameLst>
                                      </p:cBhvr>
                                      <p:rCtr x="1944" y="-4329"/>
                                    </p:animMotion>
                                  </p:childTnLst>
                                </p:cTn>
                              </p:par>
                              <p:par>
                                <p:cTn id="204" presetID="0" presetClass="path" presetSubtype="0" accel="50000" decel="50000" fill="hold" nodeType="withEffect">
                                  <p:stCondLst>
                                    <p:cond delay="0"/>
                                  </p:stCondLst>
                                  <p:childTnLst>
                                    <p:animMotion origin="layout" path="M 1.11111E-6 0.00092 L 0.03507 -0.15764 " pathEditMode="relative" rAng="0" ptsTypes="AA">
                                      <p:cBhvr>
                                        <p:cTn id="205" dur="1750" fill="hold"/>
                                        <p:tgtEl>
                                          <p:spTgt spid="4">
                                            <p:txEl>
                                              <p:pRg st="8" end="8"/>
                                            </p:txEl>
                                          </p:spTgt>
                                        </p:tgtEl>
                                        <p:attrNameLst>
                                          <p:attrName>ppt_x</p:attrName>
                                          <p:attrName>ppt_y</p:attrName>
                                        </p:attrNameLst>
                                      </p:cBhvr>
                                      <p:rCtr x="1753" y="-7940"/>
                                    </p:animMotion>
                                  </p:childTnLst>
                                </p:cTn>
                              </p:par>
                              <p:par>
                                <p:cTn id="206" presetID="0" presetClass="path" presetSubtype="0" accel="50000" decel="50000" fill="hold" nodeType="withEffect">
                                  <p:stCondLst>
                                    <p:cond delay="0"/>
                                  </p:stCondLst>
                                  <p:childTnLst>
                                    <p:animMotion origin="layout" path="M -3.05556E-6 0.00046 L 0.03924 -0.23218 " pathEditMode="relative" rAng="0" ptsTypes="AA">
                                      <p:cBhvr>
                                        <p:cTn id="207" dur="1750" fill="hold"/>
                                        <p:tgtEl>
                                          <p:spTgt spid="4">
                                            <p:txEl>
                                              <p:pRg st="9" end="9"/>
                                            </p:txEl>
                                          </p:spTgt>
                                        </p:tgtEl>
                                        <p:attrNameLst>
                                          <p:attrName>ppt_x</p:attrName>
                                          <p:attrName>ppt_y</p:attrName>
                                        </p:attrNameLst>
                                      </p:cBhvr>
                                      <p:rCtr x="1962" y="-11644"/>
                                    </p:animMotion>
                                  </p:childTnLst>
                                </p:cTn>
                              </p:par>
                              <p:par>
                                <p:cTn id="208" presetID="0" presetClass="path" presetSubtype="0" accel="50000" decel="50000" fill="hold" nodeType="withEffect">
                                  <p:stCondLst>
                                    <p:cond delay="0"/>
                                  </p:stCondLst>
                                  <p:childTnLst>
                                    <p:animMotion origin="layout" path="M -3.05556E-6 0.00069 L 0.05747 -0.3044 " pathEditMode="relative" rAng="0" ptsTypes="AA">
                                      <p:cBhvr>
                                        <p:cTn id="209" dur="1750" fill="hold"/>
                                        <p:tgtEl>
                                          <p:spTgt spid="4">
                                            <p:txEl>
                                              <p:pRg st="10" end="10"/>
                                            </p:txEl>
                                          </p:spTgt>
                                        </p:tgtEl>
                                        <p:attrNameLst>
                                          <p:attrName>ppt_x</p:attrName>
                                          <p:attrName>ppt_y</p:attrName>
                                        </p:attrNameLst>
                                      </p:cBhvr>
                                      <p:rCtr x="2865" y="-15255"/>
                                    </p:animMotion>
                                  </p:childTnLst>
                                </p:cTn>
                              </p:par>
                              <p:par>
                                <p:cTn id="210" presetID="0" presetClass="path" presetSubtype="0" accel="50000" decel="50000" fill="hold" nodeType="withEffect">
                                  <p:stCondLst>
                                    <p:cond delay="0"/>
                                  </p:stCondLst>
                                  <p:childTnLst>
                                    <p:animMotion origin="layout" path="M -2.5E-6 0.00069 L 0.029 -0.37778 " pathEditMode="relative" rAng="0" ptsTypes="AA">
                                      <p:cBhvr>
                                        <p:cTn id="211" dur="1750" fill="hold"/>
                                        <p:tgtEl>
                                          <p:spTgt spid="4">
                                            <p:txEl>
                                              <p:pRg st="11" end="11"/>
                                            </p:txEl>
                                          </p:spTgt>
                                        </p:tgtEl>
                                        <p:attrNameLst>
                                          <p:attrName>ppt_x</p:attrName>
                                          <p:attrName>ppt_y</p:attrName>
                                        </p:attrNameLst>
                                      </p:cBhvr>
                                      <p:rCtr x="1441" y="-18935"/>
                                    </p:animMotion>
                                  </p:childTnLst>
                                </p:cTn>
                              </p:par>
                              <p:par>
                                <p:cTn id="212" presetID="0" presetClass="path" presetSubtype="0" accel="50000" decel="50000" fill="hold" nodeType="withEffect">
                                  <p:stCondLst>
                                    <p:cond delay="0"/>
                                  </p:stCondLst>
                                  <p:childTnLst>
                                    <p:animMotion origin="layout" path="M -2.22222E-6 0.00092 L 0.10156 -0.45047 " pathEditMode="relative" rAng="0" ptsTypes="AA">
                                      <p:cBhvr>
                                        <p:cTn id="213" dur="1750" fill="hold"/>
                                        <p:tgtEl>
                                          <p:spTgt spid="4">
                                            <p:txEl>
                                              <p:pRg st="12" end="12"/>
                                            </p:txEl>
                                          </p:spTgt>
                                        </p:tgtEl>
                                        <p:attrNameLst>
                                          <p:attrName>ppt_x</p:attrName>
                                          <p:attrName>ppt_y</p:attrName>
                                        </p:attrNameLst>
                                      </p:cBhvr>
                                      <p:rCtr x="5069" y="-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928902" y="3719303"/>
            <a:ext cx="4572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 to challenge</a:t>
            </a:r>
          </a:p>
        </p:txBody>
      </p:sp>
      <p:sp>
        <p:nvSpPr>
          <p:cNvPr id="4" name="Title 1"/>
          <p:cNvSpPr txBox="1">
            <a:spLocks/>
          </p:cNvSpPr>
          <p:nvPr/>
        </p:nvSpPr>
        <p:spPr>
          <a:xfrm>
            <a:off x="792772" y="4473898"/>
            <a:ext cx="1819457" cy="7678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wrong</a:t>
            </a:r>
          </a:p>
        </p:txBody>
      </p:sp>
      <p:sp>
        <p:nvSpPr>
          <p:cNvPr id="3074" name="Rectangle 2"/>
          <p:cNvSpPr>
            <a:spLocks noGrp="1" noChangeArrowheads="1"/>
          </p:cNvSpPr>
          <p:nvPr>
            <p:ph type="title"/>
          </p:nvPr>
        </p:nvSpPr>
        <p:spPr>
          <a:xfrm>
            <a:off x="469392" y="920814"/>
            <a:ext cx="8229600" cy="5150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[freedom] is a thing of the spirit. Men must be free to worship, to think, to hold opinions, to speak without fear. They must be free to challenge wrong and oppression with the surety of justice.”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40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3568" y="2225358"/>
            <a:ext cx="8375904" cy="2651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have no fellowship with the unfruitful works of darkness, but rather expose them.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Ephesians 5:11 </a:t>
            </a:r>
          </a:p>
        </p:txBody>
      </p:sp>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415373" y="3935363"/>
            <a:ext cx="23896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a:t>
            </a:r>
          </a:p>
        </p:txBody>
      </p:sp>
      <p:sp>
        <p:nvSpPr>
          <p:cNvPr id="4" name="Title 1"/>
          <p:cNvSpPr txBox="1">
            <a:spLocks/>
          </p:cNvSpPr>
          <p:nvPr/>
        </p:nvSpPr>
        <p:spPr>
          <a:xfrm>
            <a:off x="312800" y="4613559"/>
            <a:ext cx="26700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tolerance</a:t>
            </a:r>
          </a:p>
        </p:txBody>
      </p:sp>
      <p:sp>
        <p:nvSpPr>
          <p:cNvPr id="3074" name="Rectangle 2"/>
          <p:cNvSpPr>
            <a:spLocks noGrp="1" noChangeArrowheads="1"/>
          </p:cNvSpPr>
          <p:nvPr>
            <p:ph type="title"/>
          </p:nvPr>
        </p:nvSpPr>
        <p:spPr>
          <a:xfrm>
            <a:off x="432816" y="1149809"/>
            <a:ext cx="8321040" cy="44558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come of Quaker stock. My ancestors were persecuted for their beliefs. Here they sought and found religious freedom. By blood and conviction I stand for religious tolerance both in act and in spirit.”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5CF90-A585-49E7-BC1F-A9F66387362B}"/>
              </a:ext>
            </a:extLst>
          </p:cNvPr>
          <p:cNvSpPr txBox="1">
            <a:spLocks/>
          </p:cNvSpPr>
          <p:nvPr/>
        </p:nvSpPr>
        <p:spPr>
          <a:xfrm>
            <a:off x="1003997" y="5759667"/>
            <a:ext cx="4393324" cy="764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did not serve Him</a:t>
            </a:r>
          </a:p>
        </p:txBody>
      </p:sp>
      <p:sp>
        <p:nvSpPr>
          <p:cNvPr id="8" name="Rectangle 2">
            <a:extLst>
              <a:ext uri="{FF2B5EF4-FFF2-40B4-BE49-F238E27FC236}">
                <a16:creationId xmlns:a16="http://schemas.microsoft.com/office/drawing/2014/main" id="{E5A12302-71D5-41DE-BEDA-D82566886FB9}"/>
              </a:ext>
            </a:extLst>
          </p:cNvPr>
          <p:cNvSpPr txBox="1">
            <a:spLocks noChangeArrowheads="1"/>
          </p:cNvSpPr>
          <p:nvPr/>
        </p:nvSpPr>
        <p:spPr bwMode="auto">
          <a:xfrm>
            <a:off x="364078" y="357351"/>
            <a:ext cx="8375904" cy="618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Then the children of Israel again did evil in the sight of the LORD, and served the Baals and the Ashtoreths, the gods of Syria, the gods of Sidon, the gods of Moab, the gods of the people of Ammon, and the gods of the Philistines;  and they forsook the LORD and  </a:t>
            </a:r>
            <a:r>
              <a:rPr lang="en-US" altLang="en-US" b="1" u="sng" kern="0" dirty="0">
                <a:ln w="3175"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did not serve Him</a:t>
            </a:r>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Judges 10:6</a:t>
            </a:r>
          </a:p>
        </p:txBody>
      </p:sp>
      <p:sp>
        <p:nvSpPr>
          <p:cNvPr id="4" name="Rectangle 2"/>
          <p:cNvSpPr>
            <a:spLocks noGrp="1" noChangeArrowheads="1"/>
          </p:cNvSpPr>
          <p:nvPr>
            <p:ph type="title"/>
          </p:nvPr>
        </p:nvSpPr>
        <p:spPr>
          <a:xfrm>
            <a:off x="364078" y="357351"/>
            <a:ext cx="8375904" cy="61800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Then the children of Israel again did evil in the sight of the LORD, and served the Baals and the Ashtoreths, the gods of Syria, the gods of Sidon, the gods of Moab, the gods of the people of Ammon, and the gods of the Philistines;  and they forsook the LORD and  did not serve Him.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Judges 10:6</a:t>
            </a:r>
          </a:p>
        </p:txBody>
      </p:sp>
      <p:sp>
        <p:nvSpPr>
          <p:cNvPr id="7" name="Title 1">
            <a:extLst>
              <a:ext uri="{FF2B5EF4-FFF2-40B4-BE49-F238E27FC236}">
                <a16:creationId xmlns:a16="http://schemas.microsoft.com/office/drawing/2014/main" id="{64BB182C-CB74-48D2-B2E0-3F3604FD7018}"/>
              </a:ext>
            </a:extLst>
          </p:cNvPr>
          <p:cNvSpPr txBox="1">
            <a:spLocks/>
          </p:cNvSpPr>
          <p:nvPr/>
        </p:nvSpPr>
        <p:spPr>
          <a:xfrm>
            <a:off x="1227221" y="5105952"/>
            <a:ext cx="3913426" cy="764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and truth</a:t>
            </a:r>
          </a:p>
        </p:txBody>
      </p:sp>
      <p:sp>
        <p:nvSpPr>
          <p:cNvPr id="6" name="Rectangle 2">
            <a:extLst>
              <a:ext uri="{FF2B5EF4-FFF2-40B4-BE49-F238E27FC236}">
                <a16:creationId xmlns:a16="http://schemas.microsoft.com/office/drawing/2014/main" id="{5439B441-8106-40F8-B0F0-D4803675EA65}"/>
              </a:ext>
            </a:extLst>
          </p:cNvPr>
          <p:cNvSpPr txBox="1">
            <a:spLocks noChangeArrowheads="1"/>
          </p:cNvSpPr>
          <p:nvPr/>
        </p:nvSpPr>
        <p:spPr bwMode="auto">
          <a:xfrm>
            <a:off x="365922" y="3677328"/>
            <a:ext cx="8375904" cy="224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 is Spirit, and those who worship Him must worship in  spirit and truth.".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4:24</a:t>
            </a:r>
          </a:p>
        </p:txBody>
      </p:sp>
      <p:sp>
        <p:nvSpPr>
          <p:cNvPr id="9" name="Rectangle 8">
            <a:extLst>
              <a:ext uri="{FF2B5EF4-FFF2-40B4-BE49-F238E27FC236}">
                <a16:creationId xmlns:a16="http://schemas.microsoft.com/office/drawing/2014/main" id="{38FF2ECA-9ED8-4A69-94CA-9A3799D69439}"/>
              </a:ext>
            </a:extLst>
          </p:cNvPr>
          <p:cNvSpPr>
            <a:spLocks noChangeArrowheads="1"/>
          </p:cNvSpPr>
          <p:nvPr/>
        </p:nvSpPr>
        <p:spPr bwMode="auto">
          <a:xfrm>
            <a:off x="3487507" y="5011543"/>
            <a:ext cx="172446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00B0F0"/>
                </a:solidFill>
                <a:latin typeface="Calibri" panose="020F0502020204030204" pitchFamily="34" charset="0"/>
                <a:cs typeface="Calibri" panose="020F0502020204030204" pitchFamily="34" charset="0"/>
              </a:rPr>
              <a:t>truth</a:t>
            </a:r>
            <a:endParaRPr lang="en-US" sz="4410" b="1" i="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052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xit" presetSubtype="0" fill="hold" grpId="2"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6" presetClass="emph" presetSubtype="0" fill="hold" grpId="1" nodeType="withEffect">
                                  <p:stCondLst>
                                    <p:cond delay="0"/>
                                  </p:stCondLst>
                                  <p:childTnLst>
                                    <p:animScale>
                                      <p:cBhvr>
                                        <p:cTn id="27" dur="2000" fill="hold"/>
                                        <p:tgtEl>
                                          <p:spTgt spid="4"/>
                                        </p:tgtEl>
                                      </p:cBhvr>
                                      <p:by x="55000" y="55000"/>
                                    </p:animScale>
                                  </p:childTnLst>
                                </p:cTn>
                              </p:par>
                              <p:par>
                                <p:cTn id="28" presetID="6" presetClass="emph" presetSubtype="0" fill="hold" grpId="1" nodeType="withEffect">
                                  <p:stCondLst>
                                    <p:cond delay="0"/>
                                  </p:stCondLst>
                                  <p:childTnLst>
                                    <p:animScale>
                                      <p:cBhvr>
                                        <p:cTn id="29" dur="2000" fill="hold"/>
                                        <p:tgtEl>
                                          <p:spTgt spid="8"/>
                                        </p:tgtEl>
                                      </p:cBhvr>
                                      <p:by x="55000" y="55000"/>
                                    </p:animScale>
                                  </p:childTnLst>
                                </p:cTn>
                              </p:par>
                              <p:par>
                                <p:cTn id="30" presetID="42" presetClass="path" presetSubtype="0" accel="50000" decel="50000" fill="hold" grpId="2" nodeType="withEffect">
                                  <p:stCondLst>
                                    <p:cond delay="0"/>
                                  </p:stCondLst>
                                  <p:childTnLst>
                                    <p:animMotion origin="layout" path="M -3.05556E-6 3.7037E-6 L -0.00173 -0.22547 " pathEditMode="relative" rAng="0" ptsTypes="AA">
                                      <p:cBhvr>
                                        <p:cTn id="31" dur="2000" fill="hold"/>
                                        <p:tgtEl>
                                          <p:spTgt spid="4"/>
                                        </p:tgtEl>
                                        <p:attrNameLst>
                                          <p:attrName>ppt_x</p:attrName>
                                          <p:attrName>ppt_y</p:attrName>
                                        </p:attrNameLst>
                                      </p:cBhvr>
                                      <p:rCtr x="-87" y="-11273"/>
                                    </p:animMotion>
                                  </p:childTnLst>
                                </p:cTn>
                              </p:par>
                              <p:par>
                                <p:cTn id="32" presetID="42" presetClass="path" presetSubtype="0" accel="50000" decel="50000" fill="hold" grpId="2" nodeType="withEffect">
                                  <p:stCondLst>
                                    <p:cond delay="0"/>
                                  </p:stCondLst>
                                  <p:childTnLst>
                                    <p:animMotion origin="layout" path="M -3.05556E-6 3.7037E-6 L -0.00173 -0.22547 " pathEditMode="relative" rAng="0" ptsTypes="AA">
                                      <p:cBhvr>
                                        <p:cTn id="33" dur="2000" fill="hold"/>
                                        <p:tgtEl>
                                          <p:spTgt spid="8"/>
                                        </p:tgtEl>
                                        <p:attrNameLst>
                                          <p:attrName>ppt_x</p:attrName>
                                          <p:attrName>ppt_y</p:attrName>
                                        </p:attrNameLst>
                                      </p:cBhvr>
                                      <p:rCtr x="-87" y="-11273"/>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0"/>
                                  </p:stCondLst>
                                  <p:childTnLst>
                                    <p:set>
                                      <p:cBhvr override="childStyle">
                                        <p:cTn id="40" dur="500" fill="hold"/>
                                        <p:tgtEl>
                                          <p:spTgt spid="7"/>
                                        </p:tgtEl>
                                        <p:attrNameLst>
                                          <p:attrName>style.textDecorationUnderline</p:attrName>
                                        </p:attrNameLst>
                                      </p:cBhvr>
                                      <p:to>
                                        <p:strVal val="true"/>
                                      </p:to>
                                    </p:set>
                                  </p:childTnLst>
                                </p:cTn>
                              </p:par>
                            </p:childTnLst>
                          </p:cTn>
                        </p:par>
                        <p:par>
                          <p:cTn id="41" fill="hold">
                            <p:stCondLst>
                              <p:cond delay="500"/>
                            </p:stCondLst>
                            <p:childTnLst>
                              <p:par>
                                <p:cTn id="42" presetID="0" presetClass="entr" presetSubtype="0" fill="hold" grpId="0" nodeType="afterEffect">
                                  <p:stCondLst>
                                    <p:cond delay="0"/>
                                  </p:stCondLst>
                                  <p:iterate type="lt">
                                    <p:tmPct val="10000"/>
                                  </p:iterate>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stCondLst>
                                            <p:cond delay="0"/>
                                          </p:stCondLst>
                                        </p:cTn>
                                        <p:tgtEl>
                                          <p:spTgt spid="9"/>
                                        </p:tgtEl>
                                      </p:cBhvr>
                                    </p:animEffect>
                                    <p:anim to="" calcmode="lin" valueType="num">
                                      <p:cBhvr>
                                        <p:cTn id="4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7" fill="hold">
                            <p:stCondLst>
                              <p:cond delay="1200"/>
                            </p:stCondLst>
                            <p:childTnLst>
                              <p:par>
                                <p:cTn id="48" presetID="26" presetClass="emph" presetSubtype="0" fill="hold" grpId="1" nodeType="afterEffect">
                                  <p:stCondLst>
                                    <p:cond delay="0"/>
                                  </p:stCondLst>
                                  <p:iterate type="lt">
                                    <p:tmPct val="0"/>
                                  </p:iterate>
                                  <p:childTnLst>
                                    <p:animEffect transition="out" filter="fade">
                                      <p:cBhvr>
                                        <p:cTn id="49" dur="500" tmFilter="0, 0; .2, .5; .8, .5; 1, 0"/>
                                        <p:tgtEl>
                                          <p:spTgt spid="9"/>
                                        </p:tgtEl>
                                      </p:cBhvr>
                                    </p:animEffect>
                                    <p:animScale>
                                      <p:cBhvr>
                                        <p:cTn id="5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4" grpId="0"/>
      <p:bldP spid="4" grpId="1"/>
      <p:bldP spid="4" grpId="2"/>
      <p:bldP spid="7" grpId="0"/>
      <p:bldP spid="7" grpId="1"/>
      <p:bldP spid="6"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AD15F9-D9FA-494B-A60D-C2935E66D0DE}"/>
              </a:ext>
            </a:extLst>
          </p:cNvPr>
          <p:cNvSpPr txBox="1">
            <a:spLocks/>
          </p:cNvSpPr>
          <p:nvPr/>
        </p:nvSpPr>
        <p:spPr>
          <a:xfrm>
            <a:off x="2981912" y="2977553"/>
            <a:ext cx="31230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the Spirit</a:t>
            </a:r>
          </a:p>
        </p:txBody>
      </p:sp>
      <p:sp>
        <p:nvSpPr>
          <p:cNvPr id="4" name="Title 1">
            <a:extLst>
              <a:ext uri="{FF2B5EF4-FFF2-40B4-BE49-F238E27FC236}">
                <a16:creationId xmlns:a16="http://schemas.microsoft.com/office/drawing/2014/main" id="{30F2C9D6-0665-485B-904F-A935C6553712}"/>
              </a:ext>
            </a:extLst>
          </p:cNvPr>
          <p:cNvSpPr txBox="1">
            <a:spLocks/>
          </p:cNvSpPr>
          <p:nvPr/>
        </p:nvSpPr>
        <p:spPr>
          <a:xfrm>
            <a:off x="3228023" y="3650602"/>
            <a:ext cx="40796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higher purposes</a:t>
            </a:r>
          </a:p>
        </p:txBody>
      </p:sp>
      <p:sp>
        <p:nvSpPr>
          <p:cNvPr id="3074" name="Rectangle 2"/>
          <p:cNvSpPr>
            <a:spLocks noGrp="1" noChangeArrowheads="1"/>
          </p:cNvSpPr>
          <p:nvPr>
            <p:ph type="title"/>
          </p:nvPr>
        </p:nvSpPr>
        <p:spPr>
          <a:xfrm>
            <a:off x="643597" y="1017299"/>
            <a:ext cx="7856806" cy="48234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social and economic system cannot march toward better days unless it is inspired by things of the Spirit. It is here that the higher purposes of individualism must find            their sustenance.”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81CB65-1ABF-494D-AECB-F9ED09712FB5}"/>
              </a:ext>
            </a:extLst>
          </p:cNvPr>
          <p:cNvSpPr txBox="1">
            <a:spLocks/>
          </p:cNvSpPr>
          <p:nvPr/>
        </p:nvSpPr>
        <p:spPr>
          <a:xfrm>
            <a:off x="1121536" y="3293892"/>
            <a:ext cx="25191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chemeClr val="bg1">
                    <a:lumMod val="95000"/>
                  </a:schemeClr>
                </a:solidFill>
                <a:effectLst>
                  <a:outerShdw blurRad="63500" dir="3600000" algn="tl" rotWithShape="0">
                    <a:srgbClr val="000000">
                      <a:alpha val="70000"/>
                    </a:srgbClr>
                  </a:outerShdw>
                </a:effectLst>
                <a:latin typeface="Calibri" panose="020F0502020204030204" pitchFamily="34" charset="0"/>
              </a:rPr>
              <a:t>confusion</a:t>
            </a:r>
          </a:p>
        </p:txBody>
      </p:sp>
      <p:sp>
        <p:nvSpPr>
          <p:cNvPr id="7" name="Title 1">
            <a:extLst>
              <a:ext uri="{FF2B5EF4-FFF2-40B4-BE49-F238E27FC236}">
                <a16:creationId xmlns:a16="http://schemas.microsoft.com/office/drawing/2014/main" id="{1C49BBBB-83DA-43D7-8B3F-518E8C197243}"/>
              </a:ext>
            </a:extLst>
          </p:cNvPr>
          <p:cNvSpPr txBox="1">
            <a:spLocks/>
          </p:cNvSpPr>
          <p:nvPr/>
        </p:nvSpPr>
        <p:spPr>
          <a:xfrm>
            <a:off x="4283462" y="3356557"/>
            <a:ext cx="1267860" cy="799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chemeClr val="bg1">
                    <a:lumMod val="95000"/>
                  </a:schemeClr>
                </a:solidFill>
                <a:effectLst>
                  <a:outerShdw blurRad="63500" dir="3600000" algn="tl" rotWithShape="0">
                    <a:srgbClr val="000000">
                      <a:alpha val="70000"/>
                    </a:srgbClr>
                  </a:outerShdw>
                </a:effectLst>
                <a:latin typeface="Calibri" panose="020F0502020204030204" pitchFamily="34" charset="0"/>
              </a:rPr>
              <a:t>peril</a:t>
            </a:r>
          </a:p>
        </p:txBody>
      </p:sp>
      <p:sp>
        <p:nvSpPr>
          <p:cNvPr id="8" name="Title 1">
            <a:extLst>
              <a:ext uri="{FF2B5EF4-FFF2-40B4-BE49-F238E27FC236}">
                <a16:creationId xmlns:a16="http://schemas.microsoft.com/office/drawing/2014/main" id="{48CBDEA3-0C99-44C2-91DA-F2B2C0AC50E7}"/>
              </a:ext>
            </a:extLst>
          </p:cNvPr>
          <p:cNvSpPr txBox="1">
            <a:spLocks/>
          </p:cNvSpPr>
          <p:nvPr/>
        </p:nvSpPr>
        <p:spPr>
          <a:xfrm>
            <a:off x="5967790" y="4718634"/>
            <a:ext cx="2273968" cy="7509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chemeClr val="bg1">
                    <a:lumMod val="95000"/>
                  </a:schemeClr>
                </a:solidFill>
                <a:effectLst>
                  <a:outerShdw blurRad="63500" dir="3600000" algn="tl" rotWithShape="0">
                    <a:srgbClr val="000000">
                      <a:alpha val="70000"/>
                    </a:srgbClr>
                  </a:outerShdw>
                </a:effectLst>
                <a:latin typeface="Calibri" panose="020F0502020204030204" pitchFamily="34" charset="0"/>
              </a:rPr>
              <a:t>robbed</a:t>
            </a:r>
          </a:p>
        </p:txBody>
      </p:sp>
      <p:sp>
        <p:nvSpPr>
          <p:cNvPr id="4" name="Title 1"/>
          <p:cNvSpPr txBox="1">
            <a:spLocks/>
          </p:cNvSpPr>
          <p:nvPr/>
        </p:nvSpPr>
        <p:spPr>
          <a:xfrm>
            <a:off x="3260026" y="3971924"/>
            <a:ext cx="1524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duty</a:t>
            </a:r>
          </a:p>
        </p:txBody>
      </p:sp>
      <p:sp>
        <p:nvSpPr>
          <p:cNvPr id="9" name="Title 1">
            <a:extLst>
              <a:ext uri="{FF2B5EF4-FFF2-40B4-BE49-F238E27FC236}">
                <a16:creationId xmlns:a16="http://schemas.microsoft.com/office/drawing/2014/main" id="{32DC7E1C-6DE2-4C03-8573-736B69BC01A7}"/>
              </a:ext>
            </a:extLst>
          </p:cNvPr>
          <p:cNvSpPr txBox="1">
            <a:spLocks/>
          </p:cNvSpPr>
          <p:nvPr/>
        </p:nvSpPr>
        <p:spPr>
          <a:xfrm>
            <a:off x="773049" y="1351756"/>
            <a:ext cx="2208276" cy="8040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integrity</a:t>
            </a:r>
          </a:p>
        </p:txBody>
      </p:sp>
      <p:sp>
        <p:nvSpPr>
          <p:cNvPr id="3" name="Title 1"/>
          <p:cNvSpPr txBox="1">
            <a:spLocks/>
          </p:cNvSpPr>
          <p:nvPr/>
        </p:nvSpPr>
        <p:spPr>
          <a:xfrm>
            <a:off x="573024" y="1291778"/>
            <a:ext cx="57424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integrity and freedom</a:t>
            </a:r>
          </a:p>
        </p:txBody>
      </p:sp>
      <p:sp>
        <p:nvSpPr>
          <p:cNvPr id="3074" name="Rectangle 2"/>
          <p:cNvSpPr>
            <a:spLocks noGrp="1" noChangeArrowheads="1"/>
          </p:cNvSpPr>
          <p:nvPr>
            <p:ph type="title"/>
          </p:nvPr>
        </p:nvSpPr>
        <p:spPr>
          <a:xfrm>
            <a:off x="432816" y="628206"/>
            <a:ext cx="8229600" cy="55653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splendid storehouse of integrity and freedom has been bequeathed to us by our forefathers. In this day of confusion, of peril to liberty,      our high duty is to see that         this storehouse is not robbed       of its contents.”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p:cNvSpPr>
            <a:spLocks noChangeArrowheads="1"/>
          </p:cNvSpPr>
          <p:nvPr/>
        </p:nvSpPr>
        <p:spPr bwMode="auto">
          <a:xfrm>
            <a:off x="1203452" y="1163904"/>
            <a:ext cx="1466088" cy="115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Calibri" panose="020F0502020204030204" pitchFamily="34" charset="0"/>
              </a:rPr>
              <a:t>X</a:t>
            </a:r>
          </a:p>
        </p:txBody>
      </p:sp>
    </p:spTree>
    <p:extLst>
      <p:ext uri="{BB962C8B-B14F-4D97-AF65-F5344CB8AC3E}">
        <p14:creationId xmlns:p14="http://schemas.microsoft.com/office/powerpoint/2010/main" val="36193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9" presetID="22" presetClass="exit" presetSubtype="8" fill="hold" grpId="2" nodeType="withEffect">
                                  <p:stCondLst>
                                    <p:cond delay="250"/>
                                  </p:stCondLst>
                                  <p:childTnLst>
                                    <p:animEffect transition="out" filter="wipe(left)">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250"/>
                                        <p:tgtEl>
                                          <p:spTgt spid="9"/>
                                        </p:tgtEl>
                                      </p:cBhvr>
                                    </p:animEffect>
                                  </p:childTnLst>
                                </p:cTn>
                              </p:par>
                              <p:par>
                                <p:cTn id="35" presetID="18" presetClass="emph" presetSubtype="0" fill="hold" grpId="1" nodeType="withEffect">
                                  <p:stCondLst>
                                    <p:cond delay="0"/>
                                  </p:stCondLst>
                                  <p:childTnLst>
                                    <p:set>
                                      <p:cBhvr override="childStyle">
                                        <p:cTn id="36" dur="250" fill="hold"/>
                                        <p:tgtEl>
                                          <p:spTgt spid="9"/>
                                        </p:tgtEl>
                                        <p:attrNameLst>
                                          <p:attrName>style.textDecorationUnderline</p:attrName>
                                        </p:attrNameLst>
                                      </p:cBhvr>
                                      <p:to>
                                        <p:strVal val="true"/>
                                      </p:to>
                                    </p:set>
                                  </p:childTnLst>
                                </p:cTn>
                              </p:par>
                            </p:childTnLst>
                          </p:cTn>
                        </p:par>
                        <p:par>
                          <p:cTn id="37" fill="hold">
                            <p:stCondLst>
                              <p:cond delay="750"/>
                            </p:stCondLst>
                            <p:childTnLst>
                              <p:par>
                                <p:cTn id="38" presetID="22" presetClass="entr" presetSubtype="8" fill="hold" grpId="0" nodeType="afterEffect">
                                  <p:stCondLst>
                                    <p:cond delay="25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18" presetClass="emph" presetSubtype="0" fill="hold" grpId="1" nodeType="withEffect">
                                  <p:stCondLst>
                                    <p:cond delay="250"/>
                                  </p:stCondLst>
                                  <p:childTnLst>
                                    <p:set>
                                      <p:cBhvr override="childStyle">
                                        <p:cTn id="42" dur="500" fill="hold"/>
                                        <p:tgtEl>
                                          <p:spTgt spid="6"/>
                                        </p:tgtEl>
                                        <p:attrNameLst>
                                          <p:attrName>style.textDecorationUnderline</p:attrName>
                                        </p:attrNameLst>
                                      </p:cBhvr>
                                      <p:to>
                                        <p:strVal val="true"/>
                                      </p:to>
                                    </p:set>
                                  </p:childTnLst>
                                </p:cTn>
                              </p:par>
                              <p:par>
                                <p:cTn id="43" presetID="22" presetClass="exit" presetSubtype="8" fill="hold" grpId="2" nodeType="withEffect">
                                  <p:stCondLst>
                                    <p:cond delay="500"/>
                                  </p:stCondLst>
                                  <p:childTnLst>
                                    <p:animEffect transition="out" filter="wipe(left)">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22" presetClass="entr" presetSubtype="8" fill="hold" grpId="0" nodeType="withEffect">
                                  <p:stCondLst>
                                    <p:cond delay="65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18" presetClass="emph" presetSubtype="0" fill="hold" grpId="1" nodeType="withEffect">
                                  <p:stCondLst>
                                    <p:cond delay="650"/>
                                  </p:stCondLst>
                                  <p:childTnLst>
                                    <p:set>
                                      <p:cBhvr override="childStyle">
                                        <p:cTn id="50" dur="500" fill="hold"/>
                                        <p:tgtEl>
                                          <p:spTgt spid="7"/>
                                        </p:tgtEl>
                                        <p:attrNameLst>
                                          <p:attrName>style.textDecorationUnderline</p:attrName>
                                        </p:attrNameLst>
                                      </p:cBhvr>
                                      <p:to>
                                        <p:strVal val="true"/>
                                      </p:to>
                                    </p:set>
                                  </p:childTnLst>
                                </p:cTn>
                              </p:par>
                              <p:par>
                                <p:cTn id="51" presetID="22" presetClass="entr" presetSubtype="8" fill="hold" grpId="0" nodeType="withEffect">
                                  <p:stCondLst>
                                    <p:cond delay="105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18" presetClass="emph" presetSubtype="0" fill="hold" grpId="1" nodeType="withEffect">
                                  <p:stCondLst>
                                    <p:cond delay="1050"/>
                                  </p:stCondLst>
                                  <p:childTnLst>
                                    <p:set>
                                      <p:cBhvr override="childStyle">
                                        <p:cTn id="55"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4" grpId="0"/>
      <p:bldP spid="4" grpId="1"/>
      <p:bldP spid="4" grpId="2"/>
      <p:bldP spid="9" grpId="0"/>
      <p:bldP spid="9" grpId="1"/>
      <p:bldP spid="3" grpId="0"/>
      <p:bldP spid="3" grpId="1"/>
      <p:bldP spid="3" grpId="2"/>
      <p:bldP spid="307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007100" y="4000500"/>
            <a:ext cx="1498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a:t>
            </a:r>
          </a:p>
        </p:txBody>
      </p:sp>
      <p:sp>
        <p:nvSpPr>
          <p:cNvPr id="4" name="Rectangle 2"/>
          <p:cNvSpPr>
            <a:spLocks noGrp="1" noChangeArrowheads="1"/>
          </p:cNvSpPr>
          <p:nvPr>
            <p:ph type="title"/>
          </p:nvPr>
        </p:nvSpPr>
        <p:spPr>
          <a:xfrm>
            <a:off x="365760" y="1871790"/>
            <a:ext cx="8375904" cy="37731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you, brethren, have been called to liberty; only do not use liberty as an opportunity for the flesh, but through love serve one another.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Galatians 5:13 </a:t>
            </a:r>
          </a:p>
        </p:txBody>
      </p:sp>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2816" y="689166"/>
            <a:ext cx="8229600" cy="53214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“Freedom conceives that the mind and spirit of man can be free only if he is free to pattern his own life, to develop his own talents, free to earn, to spend, to save, to acquire property as the security of his old age and his family.”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286766" y="854266"/>
            <a:ext cx="8476234" cy="511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Freedom only if: </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free to pattern own life</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to develop own talents</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free to earn, to spend, to save</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to acquire property </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as the security of old age</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family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490821" y="848071"/>
            <a:ext cx="2661814"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Freedom</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CAE0F244-856D-4D80-836B-C819BCDCF793}"/>
              </a:ext>
            </a:extLst>
          </p:cNvPr>
          <p:cNvSpPr/>
          <p:nvPr/>
        </p:nvSpPr>
        <p:spPr>
          <a:xfrm rot="5400000">
            <a:off x="2095983" y="457066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63500">
                  <a:schemeClr val="tx1"/>
                </a:glow>
              </a:effectLst>
            </a:endParaRPr>
          </a:p>
        </p:txBody>
      </p:sp>
      <p:sp>
        <p:nvSpPr>
          <p:cNvPr id="6" name="Arrow: Bent-Up 9">
            <a:extLst>
              <a:ext uri="{FF2B5EF4-FFF2-40B4-BE49-F238E27FC236}">
                <a16:creationId xmlns:a16="http://schemas.microsoft.com/office/drawing/2014/main" id="{CAE0F244-856D-4D80-836B-C819BCDCF793}"/>
              </a:ext>
            </a:extLst>
          </p:cNvPr>
          <p:cNvSpPr/>
          <p:nvPr/>
        </p:nvSpPr>
        <p:spPr>
          <a:xfrm rot="5400000">
            <a:off x="6255824" y="522575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63500">
                  <a:schemeClr val="tx1"/>
                </a:glow>
              </a:effectLst>
            </a:endParaRPr>
          </a:p>
        </p:txBody>
      </p:sp>
      <p:sp>
        <p:nvSpPr>
          <p:cNvPr id="7" name="Rectangle 2"/>
          <p:cNvSpPr txBox="1">
            <a:spLocks noChangeArrowheads="1"/>
          </p:cNvSpPr>
          <p:nvPr/>
        </p:nvSpPr>
        <p:spPr bwMode="auto">
          <a:xfrm>
            <a:off x="7121157" y="1519048"/>
            <a:ext cx="1644142"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only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41832" y="2188895"/>
            <a:ext cx="722004"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906528" y="2188354"/>
            <a:ext cx="3984321"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 to pattern</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394805" y="2257844"/>
            <a:ext cx="2142698" cy="84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own life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81342" y="2859376"/>
            <a:ext cx="3043951"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develop</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3690261" y="2857633"/>
            <a:ext cx="3288284"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own talents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6857415" y="3013898"/>
            <a:ext cx="1794294" cy="67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 to</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483211" y="3531148"/>
            <a:ext cx="5512369"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earn, to spend, to save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5813949" y="3533529"/>
            <a:ext cx="3028476"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acquire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2509419" y="4202269"/>
            <a:ext cx="4597969"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the security of</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7469424" y="4269404"/>
            <a:ext cx="1199676" cy="84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old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2136689" y="4875694"/>
            <a:ext cx="1064526"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age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4826009" y="4873951"/>
            <a:ext cx="1796542"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family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435078" y="4205236"/>
            <a:ext cx="2484026"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property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50"/>
                                        <p:tgtEl>
                                          <p:spTgt spid="20"/>
                                        </p:tgtEl>
                                      </p:cBhvr>
                                    </p:animEffect>
                                  </p:childTnLst>
                                </p:cTn>
                              </p:par>
                              <p:par>
                                <p:cTn id="58" presetID="42" presetClass="path" presetSubtype="0" accel="50000" decel="50000" fill="hold" grpId="1" nodeType="withEffect">
                                  <p:stCondLst>
                                    <p:cond delay="0"/>
                                  </p:stCondLst>
                                  <p:childTnLst>
                                    <p:animMotion origin="layout" path="M -1.94444E-6 4.07407E-6 L -0.04427 0.00926 " pathEditMode="relative" rAng="0" ptsTypes="AA">
                                      <p:cBhvr>
                                        <p:cTn id="59" dur="2000" fill="hold"/>
                                        <p:tgtEl>
                                          <p:spTgt spid="4"/>
                                        </p:tgtEl>
                                        <p:attrNameLst>
                                          <p:attrName>ppt_x</p:attrName>
                                          <p:attrName>ppt_y</p:attrName>
                                        </p:attrNameLst>
                                      </p:cBhvr>
                                      <p:rCtr x="-2222" y="463"/>
                                    </p:animMotion>
                                  </p:childTnLst>
                                </p:cTn>
                              </p:par>
                              <p:par>
                                <p:cTn id="60" presetID="42" presetClass="path" presetSubtype="0" accel="50000" decel="50000" fill="hold" grpId="1" nodeType="withEffect">
                                  <p:stCondLst>
                                    <p:cond delay="0"/>
                                  </p:stCondLst>
                                  <p:childTnLst>
                                    <p:animMotion origin="layout" path="M 3.61111E-6 -2.59259E-6 L -0.5316 -0.08842 " pathEditMode="relative" rAng="0" ptsTypes="AA">
                                      <p:cBhvr>
                                        <p:cTn id="61" dur="2000" fill="hold"/>
                                        <p:tgtEl>
                                          <p:spTgt spid="7"/>
                                        </p:tgtEl>
                                        <p:attrNameLst>
                                          <p:attrName>ppt_x</p:attrName>
                                          <p:attrName>ppt_y</p:attrName>
                                        </p:attrNameLst>
                                      </p:cBhvr>
                                      <p:rCtr x="-26580" y="-4421"/>
                                    </p:animMotion>
                                  </p:childTnLst>
                                </p:cTn>
                              </p:par>
                              <p:par>
                                <p:cTn id="62" presetID="42" presetClass="path" presetSubtype="0" accel="50000" decel="50000" fill="hold" grpId="1" nodeType="withEffect">
                                  <p:stCondLst>
                                    <p:cond delay="0"/>
                                  </p:stCondLst>
                                  <p:childTnLst>
                                    <p:animMotion origin="layout" path="M 3.88889E-6 2.22222E-6 L 0.34566 -0.18611 " pathEditMode="relative" rAng="0" ptsTypes="AA">
                                      <p:cBhvr>
                                        <p:cTn id="63" dur="2000" fill="hold"/>
                                        <p:tgtEl>
                                          <p:spTgt spid="8"/>
                                        </p:tgtEl>
                                        <p:attrNameLst>
                                          <p:attrName>ppt_x</p:attrName>
                                          <p:attrName>ppt_y</p:attrName>
                                        </p:attrNameLst>
                                      </p:cBhvr>
                                      <p:rCtr x="17274" y="-9306"/>
                                    </p:animMotion>
                                  </p:childTnLst>
                                </p:cTn>
                              </p:par>
                              <p:par>
                                <p:cTn id="64" presetID="42" presetClass="path" presetSubtype="0" accel="50000" decel="50000" fill="hold" grpId="1" nodeType="withEffect">
                                  <p:stCondLst>
                                    <p:cond delay="0"/>
                                  </p:stCondLst>
                                  <p:childTnLst>
                                    <p:animMotion origin="layout" path="M 1.11111E-6 3.7037E-6 L -0.09774 -0.08843 " pathEditMode="relative" rAng="0" ptsTypes="AA">
                                      <p:cBhvr>
                                        <p:cTn id="65" dur="2000" fill="hold"/>
                                        <p:tgtEl>
                                          <p:spTgt spid="9"/>
                                        </p:tgtEl>
                                        <p:attrNameLst>
                                          <p:attrName>ppt_x</p:attrName>
                                          <p:attrName>ppt_y</p:attrName>
                                        </p:attrNameLst>
                                      </p:cBhvr>
                                      <p:rCtr x="-4896" y="-4421"/>
                                    </p:animMotion>
                                  </p:childTnLst>
                                </p:cTn>
                              </p:par>
                              <p:par>
                                <p:cTn id="66" presetID="42" presetClass="path" presetSubtype="0" accel="50000" decel="50000" fill="hold" grpId="1" nodeType="withEffect">
                                  <p:stCondLst>
                                    <p:cond delay="0"/>
                                  </p:stCondLst>
                                  <p:childTnLst>
                                    <p:animMotion origin="layout" path="M -3.05556E-6 7.40741E-7 L -0.18368 -0.08912 " pathEditMode="relative" rAng="0" ptsTypes="AA">
                                      <p:cBhvr>
                                        <p:cTn id="67" dur="2000" fill="hold"/>
                                        <p:tgtEl>
                                          <p:spTgt spid="10"/>
                                        </p:tgtEl>
                                        <p:attrNameLst>
                                          <p:attrName>ppt_x</p:attrName>
                                          <p:attrName>ppt_y</p:attrName>
                                        </p:attrNameLst>
                                      </p:cBhvr>
                                      <p:rCtr x="-9184" y="-4468"/>
                                    </p:animMotion>
                                  </p:childTnLst>
                                </p:cTn>
                              </p:par>
                              <p:par>
                                <p:cTn id="68" presetID="42" presetClass="path" presetSubtype="0" accel="50000" decel="50000" fill="hold" grpId="1" nodeType="withEffect">
                                  <p:stCondLst>
                                    <p:cond delay="0"/>
                                  </p:stCondLst>
                                  <p:childTnLst>
                                    <p:animMotion origin="layout" path="M -2.22222E-6 -2.96296E-6 L 0.08038 -0.08865 " pathEditMode="relative" rAng="0" ptsTypes="AA">
                                      <p:cBhvr>
                                        <p:cTn id="69" dur="2000" fill="hold"/>
                                        <p:tgtEl>
                                          <p:spTgt spid="11"/>
                                        </p:tgtEl>
                                        <p:attrNameLst>
                                          <p:attrName>ppt_x</p:attrName>
                                          <p:attrName>ppt_y</p:attrName>
                                        </p:attrNameLst>
                                      </p:cBhvr>
                                      <p:rCtr x="4010" y="-4444"/>
                                    </p:animMotion>
                                  </p:childTnLst>
                                </p:cTn>
                              </p:par>
                              <p:par>
                                <p:cTn id="70" presetID="42" presetClass="path" presetSubtype="0" accel="50000" decel="50000" fill="hold" grpId="1" nodeType="withEffect">
                                  <p:stCondLst>
                                    <p:cond delay="0"/>
                                  </p:stCondLst>
                                  <p:childTnLst>
                                    <p:animMotion origin="layout" path="M -3.33333E-6 -1.48148E-6 L -0.00625 -0.08796 " pathEditMode="relative" rAng="0" ptsTypes="AA">
                                      <p:cBhvr>
                                        <p:cTn id="71" dur="2000" fill="hold"/>
                                        <p:tgtEl>
                                          <p:spTgt spid="12"/>
                                        </p:tgtEl>
                                        <p:attrNameLst>
                                          <p:attrName>ppt_x</p:attrName>
                                          <p:attrName>ppt_y</p:attrName>
                                        </p:attrNameLst>
                                      </p:cBhvr>
                                      <p:rCtr x="-313" y="-4398"/>
                                    </p:animMotion>
                                  </p:childTnLst>
                                </p:cTn>
                              </p:par>
                              <p:par>
                                <p:cTn id="72" presetID="42" presetClass="path" presetSubtype="0" accel="50000" decel="50000" fill="hold" grpId="1" nodeType="withEffect">
                                  <p:stCondLst>
                                    <p:cond delay="0"/>
                                  </p:stCondLst>
                                  <p:childTnLst>
                                    <p:animMotion origin="layout" path="M -2.77778E-7 4.07407E-6 L -0.62153 0.00879 " pathEditMode="relative" rAng="0" ptsTypes="AA">
                                      <p:cBhvr>
                                        <p:cTn id="73" dur="2000" fill="hold"/>
                                        <p:tgtEl>
                                          <p:spTgt spid="13"/>
                                        </p:tgtEl>
                                        <p:attrNameLst>
                                          <p:attrName>ppt_x</p:attrName>
                                          <p:attrName>ppt_y</p:attrName>
                                        </p:attrNameLst>
                                      </p:cBhvr>
                                      <p:rCtr x="-31076" y="440"/>
                                    </p:animMotion>
                                  </p:childTnLst>
                                </p:cTn>
                              </p:par>
                              <p:par>
                                <p:cTn id="74" presetID="42" presetClass="path" presetSubtype="0" accel="50000" decel="50000" fill="hold" grpId="1" nodeType="withEffect">
                                  <p:stCondLst>
                                    <p:cond delay="0"/>
                                  </p:stCondLst>
                                  <p:childTnLst>
                                    <p:animMotion origin="layout" path="M 3.33333E-6 3.7037E-7 L 0.26093 -0.08935 " pathEditMode="relative" rAng="0" ptsTypes="AA">
                                      <p:cBhvr>
                                        <p:cTn id="75" dur="2000" fill="hold"/>
                                        <p:tgtEl>
                                          <p:spTgt spid="14"/>
                                        </p:tgtEl>
                                        <p:attrNameLst>
                                          <p:attrName>ppt_x</p:attrName>
                                          <p:attrName>ppt_y</p:attrName>
                                        </p:attrNameLst>
                                      </p:cBhvr>
                                      <p:rCtr x="13038" y="-4468"/>
                                    </p:animMotion>
                                  </p:childTnLst>
                                </p:cTn>
                              </p:par>
                              <p:par>
                                <p:cTn id="76" presetID="42" presetClass="path" presetSubtype="0" accel="50000" decel="50000" fill="hold" grpId="1" nodeType="withEffect">
                                  <p:stCondLst>
                                    <p:cond delay="0"/>
                                  </p:stCondLst>
                                  <p:childTnLst>
                                    <p:animMotion origin="layout" path="M 1.11111E-6 -2.59259E-6 L -0.5316 0.00834 " pathEditMode="relative" rAng="0" ptsTypes="AA">
                                      <p:cBhvr>
                                        <p:cTn id="77" dur="2000" fill="hold"/>
                                        <p:tgtEl>
                                          <p:spTgt spid="15"/>
                                        </p:tgtEl>
                                        <p:attrNameLst>
                                          <p:attrName>ppt_x</p:attrName>
                                          <p:attrName>ppt_y</p:attrName>
                                        </p:attrNameLst>
                                      </p:cBhvr>
                                      <p:rCtr x="-26580" y="417"/>
                                    </p:animMotion>
                                  </p:childTnLst>
                                </p:cTn>
                              </p:par>
                              <p:par>
                                <p:cTn id="78" presetID="42" presetClass="path" presetSubtype="0" accel="50000" decel="50000" fill="hold" grpId="1" nodeType="withEffect">
                                  <p:stCondLst>
                                    <p:cond delay="0"/>
                                  </p:stCondLst>
                                  <p:childTnLst>
                                    <p:animMotion origin="layout" path="M 1.94444E-6 3.7037E-6 L -0.02882 0.00995 " pathEditMode="relative" rAng="0" ptsTypes="AA">
                                      <p:cBhvr>
                                        <p:cTn id="79" dur="2000" fill="hold"/>
                                        <p:tgtEl>
                                          <p:spTgt spid="16"/>
                                        </p:tgtEl>
                                        <p:attrNameLst>
                                          <p:attrName>ppt_x</p:attrName>
                                          <p:attrName>ppt_y</p:attrName>
                                        </p:attrNameLst>
                                      </p:cBhvr>
                                      <p:rCtr x="-1441" y="486"/>
                                    </p:animMotion>
                                  </p:childTnLst>
                                </p:cTn>
                              </p:par>
                              <p:par>
                                <p:cTn id="80" presetID="42" presetClass="path" presetSubtype="0" accel="50000" decel="50000" fill="hold" grpId="1" nodeType="withEffect">
                                  <p:stCondLst>
                                    <p:cond delay="0"/>
                                  </p:stCondLst>
                                  <p:childTnLst>
                                    <p:animMotion origin="layout" path="M 4.72222E-6 3.7037E-6 L -0.11494 0.00995 " pathEditMode="relative" rAng="0" ptsTypes="AA">
                                      <p:cBhvr>
                                        <p:cTn id="81" dur="2000" fill="hold"/>
                                        <p:tgtEl>
                                          <p:spTgt spid="17"/>
                                        </p:tgtEl>
                                        <p:attrNameLst>
                                          <p:attrName>ppt_x</p:attrName>
                                          <p:attrName>ppt_y</p:attrName>
                                        </p:attrNameLst>
                                      </p:cBhvr>
                                      <p:rCtr x="-5747" y="486"/>
                                    </p:animMotion>
                                  </p:childTnLst>
                                </p:cTn>
                              </p:par>
                              <p:par>
                                <p:cTn id="82" presetID="42" presetClass="path" presetSubtype="0" accel="50000" decel="50000" fill="hold" grpId="1" nodeType="withEffect">
                                  <p:stCondLst>
                                    <p:cond delay="0"/>
                                  </p:stCondLst>
                                  <p:childTnLst>
                                    <p:animMotion origin="layout" path="M -2.77778E-7 -4.44444E-6 L 0.575 -0.08935 " pathEditMode="relative" rAng="0" ptsTypes="AA">
                                      <p:cBhvr>
                                        <p:cTn id="83" dur="2000" fill="hold"/>
                                        <p:tgtEl>
                                          <p:spTgt spid="18"/>
                                        </p:tgtEl>
                                        <p:attrNameLst>
                                          <p:attrName>ppt_x</p:attrName>
                                          <p:attrName>ppt_y</p:attrName>
                                        </p:attrNameLst>
                                      </p:cBhvr>
                                      <p:rCtr x="28750" y="-4468"/>
                                    </p:animMotion>
                                  </p:childTnLst>
                                </p:cTn>
                              </p:par>
                              <p:par>
                                <p:cTn id="84" presetID="42" presetClass="path" presetSubtype="0" accel="50000" decel="50000" fill="hold" grpId="1" nodeType="withEffect">
                                  <p:stCondLst>
                                    <p:cond delay="0"/>
                                  </p:stCondLst>
                                  <p:childTnLst>
                                    <p:animMotion origin="layout" path="M -1.66667E-6 -2.96296E-6 L 0.19219 0.0088 " pathEditMode="relative" rAng="0" ptsTypes="AA">
                                      <p:cBhvr>
                                        <p:cTn id="85" dur="2000" fill="hold"/>
                                        <p:tgtEl>
                                          <p:spTgt spid="19"/>
                                        </p:tgtEl>
                                        <p:attrNameLst>
                                          <p:attrName>ppt_x</p:attrName>
                                          <p:attrName>ppt_y</p:attrName>
                                        </p:attrNameLst>
                                      </p:cBhvr>
                                      <p:rCtr x="9601" y="440"/>
                                    </p:animMotion>
                                  </p:childTnLst>
                                </p:cTn>
                              </p:par>
                              <p:par>
                                <p:cTn id="86" presetID="42" presetClass="path" presetSubtype="0" accel="50000" decel="50000" fill="hold" grpId="1" nodeType="withEffect">
                                  <p:stCondLst>
                                    <p:cond delay="0"/>
                                  </p:stCondLst>
                                  <p:childTnLst>
                                    <p:animMotion origin="layout" path="M -3.33333E-6 7.40741E-7 L 0.34011 -0.08912 " pathEditMode="relative" rAng="0" ptsTypes="AA">
                                      <p:cBhvr>
                                        <p:cTn id="87" dur="2000" fill="hold"/>
                                        <p:tgtEl>
                                          <p:spTgt spid="20"/>
                                        </p:tgtEl>
                                        <p:attrNameLst>
                                          <p:attrName>ppt_x</p:attrName>
                                          <p:attrName>ppt_y</p:attrName>
                                        </p:attrNameLst>
                                      </p:cBhvr>
                                      <p:rCtr x="16997" y="-4468"/>
                                    </p:animMotion>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250"/>
                                        <p:tgtEl>
                                          <p:spTgt spid="3"/>
                                        </p:tgtEl>
                                      </p:cBhvr>
                                    </p:animEffect>
                                  </p:childTnLst>
                                </p:cTn>
                              </p:par>
                              <p:par>
                                <p:cTn id="95" presetID="10" presetClass="exit" presetSubtype="0" fill="hold" grpId="2" nodeType="with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7"/>
                                        </p:tgtEl>
                                      </p:cBhvr>
                                    </p:animEffect>
                                    <p:set>
                                      <p:cBhvr>
                                        <p:cTn id="130" dur="1" fill="hold">
                                          <p:stCondLst>
                                            <p:cond delay="499"/>
                                          </p:stCondLst>
                                        </p:cTn>
                                        <p:tgtEl>
                                          <p:spTgt spid="17"/>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8"/>
                                        </p:tgtEl>
                                      </p:cBhvr>
                                    </p:animEffect>
                                    <p:set>
                                      <p:cBhvr>
                                        <p:cTn id="133" dur="1" fill="hold">
                                          <p:stCondLst>
                                            <p:cond delay="499"/>
                                          </p:stCondLst>
                                        </p:cTn>
                                        <p:tgtEl>
                                          <p:spTgt spid="18"/>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20"/>
                                        </p:tgtEl>
                                      </p:cBhvr>
                                    </p:animEffect>
                                    <p:set>
                                      <p:cBhvr>
                                        <p:cTn id="139" dur="1" fill="hold">
                                          <p:stCondLst>
                                            <p:cond delay="499"/>
                                          </p:stCondLst>
                                        </p:cTn>
                                        <p:tgtEl>
                                          <p:spTgt spid="20"/>
                                        </p:tgtEl>
                                        <p:attrNameLst>
                                          <p:attrName>style.visibility</p:attrName>
                                        </p:attrNameLst>
                                      </p:cBhvr>
                                      <p:to>
                                        <p:strVal val="hidden"/>
                                      </p:to>
                                    </p:set>
                                  </p:childTnLst>
                                </p:cTn>
                              </p:par>
                            </p:childTnLst>
                          </p:cTn>
                        </p:par>
                        <p:par>
                          <p:cTn id="140" fill="hold">
                            <p:stCondLst>
                              <p:cond delay="2500"/>
                            </p:stCondLst>
                            <p:childTnLst>
                              <p:par>
                                <p:cTn id="141" presetID="22" presetClass="entr" presetSubtype="8" fill="hold" grpId="0" nodeType="afterEffect">
                                  <p:stCondLst>
                                    <p:cond delay="0"/>
                                  </p:stCondLst>
                                  <p:childTnLst>
                                    <p:set>
                                      <p:cBhvr>
                                        <p:cTn id="142" dur="1" fill="hold">
                                          <p:stCondLst>
                                            <p:cond delay="0"/>
                                          </p:stCondLst>
                                        </p:cTn>
                                        <p:tgtEl>
                                          <p:spTgt spid="5"/>
                                        </p:tgtEl>
                                        <p:attrNameLst>
                                          <p:attrName>style.visibility</p:attrName>
                                        </p:attrNameLst>
                                      </p:cBhvr>
                                      <p:to>
                                        <p:strVal val="visible"/>
                                      </p:to>
                                    </p:set>
                                    <p:animEffect transition="in" filter="wipe(left)">
                                      <p:cBhvr>
                                        <p:cTn id="143" dur="500"/>
                                        <p:tgtEl>
                                          <p:spTgt spid="5"/>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6"/>
                                        </p:tgtEl>
                                        <p:attrNameLst>
                                          <p:attrName>style.visibility</p:attrName>
                                        </p:attrNameLst>
                                      </p:cBhvr>
                                      <p:to>
                                        <p:strVal val="visible"/>
                                      </p:to>
                                    </p:set>
                                    <p:animEffect transition="in" filter="wipe(left)">
                                      <p:cBhvr>
                                        <p:cTn id="1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282943" y="3563526"/>
            <a:ext cx="1981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servant</a:t>
            </a:r>
          </a:p>
        </p:txBody>
      </p:sp>
      <p:sp>
        <p:nvSpPr>
          <p:cNvPr id="3074" name="Rectangle 2"/>
          <p:cNvSpPr>
            <a:spLocks noGrp="1" noChangeArrowheads="1"/>
          </p:cNvSpPr>
          <p:nvPr>
            <p:ph type="title"/>
          </p:nvPr>
        </p:nvSpPr>
        <p:spPr>
          <a:xfrm>
            <a:off x="1632029" y="2286781"/>
            <a:ext cx="5914663"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“Being a politician                is a poor profession. Being a public servant     is a noble one.”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23</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July 7,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298 -0.11852 " pathEditMode="relative" rAng="0" ptsTypes="AA">
                                      <p:cBhvr>
                                        <p:cTn id="49" dur="1000" fill="hold"/>
                                        <p:tgtEl>
                                          <p:spTgt spid="6"/>
                                        </p:tgtEl>
                                        <p:attrNameLst>
                                          <p:attrName>ppt_x</p:attrName>
                                          <p:attrName>ppt_y</p:attrName>
                                        </p:attrNameLst>
                                      </p:cBhvr>
                                      <p:rCtr x="-9149" y="-5926"/>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77952" y="2286318"/>
            <a:ext cx="8375904" cy="29318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As each one has received a gift, minister it to one another, as    good stewards of the manifold grace of God.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4:10 </a:t>
            </a:r>
          </a:p>
        </p:txBody>
      </p:sp>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8690B9C-6EB3-4ED5-A659-19B7D8768C79}"/>
              </a:ext>
            </a:extLst>
          </p:cNvPr>
          <p:cNvSpPr/>
          <p:nvPr/>
        </p:nvSpPr>
        <p:spPr>
          <a:xfrm>
            <a:off x="1861614" y="24065"/>
            <a:ext cx="2650227" cy="6055155"/>
          </a:xfrm>
          <a:custGeom>
            <a:avLst/>
            <a:gdLst>
              <a:gd name="connsiteX0" fmla="*/ 2650947 w 2650947"/>
              <a:gd name="connsiteY0" fmla="*/ 4223084 h 5813945"/>
              <a:gd name="connsiteX1" fmla="*/ 2434379 w 2650947"/>
              <a:gd name="connsiteY1" fmla="*/ 5185611 h 5813945"/>
              <a:gd name="connsiteX2" fmla="*/ 1532010 w 2650947"/>
              <a:gd name="connsiteY2" fmla="*/ 5486400 h 5813945"/>
              <a:gd name="connsiteX3" fmla="*/ 208537 w 2650947"/>
              <a:gd name="connsiteY3" fmla="*/ 5366084 h 5813945"/>
              <a:gd name="connsiteX4" fmla="*/ 4000 w 2650947"/>
              <a:gd name="connsiteY4" fmla="*/ 0 h 5813945"/>
              <a:gd name="connsiteX5" fmla="*/ 4000 w 2650947"/>
              <a:gd name="connsiteY5" fmla="*/ 0 h 5813945"/>
              <a:gd name="connsiteX0" fmla="*/ 2653651 w 2653651"/>
              <a:gd name="connsiteY0" fmla="*/ 4223084 h 5931576"/>
              <a:gd name="connsiteX1" fmla="*/ 2437083 w 2653651"/>
              <a:gd name="connsiteY1" fmla="*/ 5185611 h 5931576"/>
              <a:gd name="connsiteX2" fmla="*/ 1618935 w 2653651"/>
              <a:gd name="connsiteY2" fmla="*/ 5751094 h 5931576"/>
              <a:gd name="connsiteX3" fmla="*/ 211241 w 2653651"/>
              <a:gd name="connsiteY3" fmla="*/ 5366084 h 5931576"/>
              <a:gd name="connsiteX4" fmla="*/ 6704 w 2653651"/>
              <a:gd name="connsiteY4" fmla="*/ 0 h 5931576"/>
              <a:gd name="connsiteX5" fmla="*/ 6704 w 2653651"/>
              <a:gd name="connsiteY5" fmla="*/ 0 h 5931576"/>
              <a:gd name="connsiteX0" fmla="*/ 2653651 w 2653651"/>
              <a:gd name="connsiteY0" fmla="*/ 4223084 h 5961367"/>
              <a:gd name="connsiteX1" fmla="*/ 2437083 w 2653651"/>
              <a:gd name="connsiteY1" fmla="*/ 5185611 h 5961367"/>
              <a:gd name="connsiteX2" fmla="*/ 1618935 w 2653651"/>
              <a:gd name="connsiteY2" fmla="*/ 5751094 h 5961367"/>
              <a:gd name="connsiteX3" fmla="*/ 211241 w 2653651"/>
              <a:gd name="connsiteY3" fmla="*/ 5366084 h 5961367"/>
              <a:gd name="connsiteX4" fmla="*/ 6704 w 2653651"/>
              <a:gd name="connsiteY4" fmla="*/ 0 h 5961367"/>
              <a:gd name="connsiteX5" fmla="*/ 6704 w 2653651"/>
              <a:gd name="connsiteY5" fmla="*/ 0 h 5961367"/>
              <a:gd name="connsiteX0" fmla="*/ 2668109 w 2668109"/>
              <a:gd name="connsiteY0" fmla="*/ 4223084 h 6015959"/>
              <a:gd name="connsiteX1" fmla="*/ 2451541 w 2668109"/>
              <a:gd name="connsiteY1" fmla="*/ 5185611 h 6015959"/>
              <a:gd name="connsiteX2" fmla="*/ 1958246 w 2668109"/>
              <a:gd name="connsiteY2" fmla="*/ 5847347 h 6015959"/>
              <a:gd name="connsiteX3" fmla="*/ 225699 w 2668109"/>
              <a:gd name="connsiteY3" fmla="*/ 5366084 h 6015959"/>
              <a:gd name="connsiteX4" fmla="*/ 21162 w 2668109"/>
              <a:gd name="connsiteY4" fmla="*/ 0 h 6015959"/>
              <a:gd name="connsiteX5" fmla="*/ 21162 w 2668109"/>
              <a:gd name="connsiteY5" fmla="*/ 0 h 6015959"/>
              <a:gd name="connsiteX0" fmla="*/ 2668109 w 2668109"/>
              <a:gd name="connsiteY0" fmla="*/ 4223084 h 5978945"/>
              <a:gd name="connsiteX1" fmla="*/ 2511699 w 2668109"/>
              <a:gd name="connsiteY1" fmla="*/ 5257800 h 5978945"/>
              <a:gd name="connsiteX2" fmla="*/ 1958246 w 2668109"/>
              <a:gd name="connsiteY2" fmla="*/ 5847347 h 5978945"/>
              <a:gd name="connsiteX3" fmla="*/ 225699 w 2668109"/>
              <a:gd name="connsiteY3" fmla="*/ 5366084 h 5978945"/>
              <a:gd name="connsiteX4" fmla="*/ 21162 w 2668109"/>
              <a:gd name="connsiteY4" fmla="*/ 0 h 5978945"/>
              <a:gd name="connsiteX5" fmla="*/ 21162 w 2668109"/>
              <a:gd name="connsiteY5" fmla="*/ 0 h 5978945"/>
              <a:gd name="connsiteX0" fmla="*/ 2655903 w 2655903"/>
              <a:gd name="connsiteY0" fmla="*/ 4223084 h 6075577"/>
              <a:gd name="connsiteX1" fmla="*/ 2499493 w 2655903"/>
              <a:gd name="connsiteY1" fmla="*/ 5257800 h 6075577"/>
              <a:gd name="connsiteX2" fmla="*/ 1681345 w 2655903"/>
              <a:gd name="connsiteY2" fmla="*/ 6003757 h 6075577"/>
              <a:gd name="connsiteX3" fmla="*/ 213493 w 2655903"/>
              <a:gd name="connsiteY3" fmla="*/ 5366084 h 6075577"/>
              <a:gd name="connsiteX4" fmla="*/ 8956 w 2655903"/>
              <a:gd name="connsiteY4" fmla="*/ 0 h 6075577"/>
              <a:gd name="connsiteX5" fmla="*/ 8956 w 2655903"/>
              <a:gd name="connsiteY5" fmla="*/ 0 h 6075577"/>
              <a:gd name="connsiteX0" fmla="*/ 2655903 w 2655903"/>
              <a:gd name="connsiteY0" fmla="*/ 4223084 h 6106478"/>
              <a:gd name="connsiteX1" fmla="*/ 2499493 w 2655903"/>
              <a:gd name="connsiteY1" fmla="*/ 5257800 h 6106478"/>
              <a:gd name="connsiteX2" fmla="*/ 1681345 w 2655903"/>
              <a:gd name="connsiteY2" fmla="*/ 6003757 h 6106478"/>
              <a:gd name="connsiteX3" fmla="*/ 213493 w 2655903"/>
              <a:gd name="connsiteY3" fmla="*/ 5366084 h 6106478"/>
              <a:gd name="connsiteX4" fmla="*/ 8956 w 2655903"/>
              <a:gd name="connsiteY4" fmla="*/ 0 h 6106478"/>
              <a:gd name="connsiteX5" fmla="*/ 8956 w 2655903"/>
              <a:gd name="connsiteY5" fmla="*/ 0 h 6106478"/>
              <a:gd name="connsiteX0" fmla="*/ 2736602 w 2736602"/>
              <a:gd name="connsiteY0" fmla="*/ 4223084 h 6102994"/>
              <a:gd name="connsiteX1" fmla="*/ 2580192 w 2736602"/>
              <a:gd name="connsiteY1" fmla="*/ 5257800 h 6102994"/>
              <a:gd name="connsiteX2" fmla="*/ 1762044 w 2736602"/>
              <a:gd name="connsiteY2" fmla="*/ 6003757 h 6102994"/>
              <a:gd name="connsiteX3" fmla="*/ 294192 w 2736602"/>
              <a:gd name="connsiteY3" fmla="*/ 5366084 h 6102994"/>
              <a:gd name="connsiteX4" fmla="*/ 89655 w 2736602"/>
              <a:gd name="connsiteY4" fmla="*/ 0 h 6102994"/>
              <a:gd name="connsiteX5" fmla="*/ 89655 w 2736602"/>
              <a:gd name="connsiteY5" fmla="*/ 0 h 6102994"/>
              <a:gd name="connsiteX0" fmla="*/ 2654082 w 2654082"/>
              <a:gd name="connsiteY0" fmla="*/ 4223084 h 6149265"/>
              <a:gd name="connsiteX1" fmla="*/ 2497672 w 2654082"/>
              <a:gd name="connsiteY1" fmla="*/ 5257800 h 6149265"/>
              <a:gd name="connsiteX2" fmla="*/ 1631397 w 2654082"/>
              <a:gd name="connsiteY2" fmla="*/ 6063915 h 6149265"/>
              <a:gd name="connsiteX3" fmla="*/ 211672 w 2654082"/>
              <a:gd name="connsiteY3" fmla="*/ 5366084 h 6149265"/>
              <a:gd name="connsiteX4" fmla="*/ 7135 w 2654082"/>
              <a:gd name="connsiteY4" fmla="*/ 0 h 6149265"/>
              <a:gd name="connsiteX5" fmla="*/ 7135 w 2654082"/>
              <a:gd name="connsiteY5" fmla="*/ 0 h 6149265"/>
              <a:gd name="connsiteX0" fmla="*/ 2654082 w 2654082"/>
              <a:gd name="connsiteY0" fmla="*/ 4223084 h 6117551"/>
              <a:gd name="connsiteX1" fmla="*/ 2497672 w 2654082"/>
              <a:gd name="connsiteY1" fmla="*/ 5257800 h 6117551"/>
              <a:gd name="connsiteX2" fmla="*/ 1631397 w 2654082"/>
              <a:gd name="connsiteY2" fmla="*/ 6063915 h 6117551"/>
              <a:gd name="connsiteX3" fmla="*/ 211672 w 2654082"/>
              <a:gd name="connsiteY3" fmla="*/ 5366084 h 6117551"/>
              <a:gd name="connsiteX4" fmla="*/ 7135 w 2654082"/>
              <a:gd name="connsiteY4" fmla="*/ 0 h 6117551"/>
              <a:gd name="connsiteX5" fmla="*/ 7135 w 2654082"/>
              <a:gd name="connsiteY5" fmla="*/ 0 h 6117551"/>
              <a:gd name="connsiteX0" fmla="*/ 2654082 w 2654082"/>
              <a:gd name="connsiteY0" fmla="*/ 4223084 h 6149265"/>
              <a:gd name="connsiteX1" fmla="*/ 2497672 w 2654082"/>
              <a:gd name="connsiteY1" fmla="*/ 5257800 h 6149265"/>
              <a:gd name="connsiteX2" fmla="*/ 1631397 w 2654082"/>
              <a:gd name="connsiteY2" fmla="*/ 6063915 h 6149265"/>
              <a:gd name="connsiteX3" fmla="*/ 211672 w 2654082"/>
              <a:gd name="connsiteY3" fmla="*/ 5366084 h 6149265"/>
              <a:gd name="connsiteX4" fmla="*/ 7135 w 2654082"/>
              <a:gd name="connsiteY4" fmla="*/ 0 h 6149265"/>
              <a:gd name="connsiteX5" fmla="*/ 7135 w 2654082"/>
              <a:gd name="connsiteY5" fmla="*/ 0 h 6149265"/>
              <a:gd name="connsiteX0" fmla="*/ 2654082 w 2654082"/>
              <a:gd name="connsiteY0" fmla="*/ 4223084 h 6091260"/>
              <a:gd name="connsiteX1" fmla="*/ 2497672 w 2654082"/>
              <a:gd name="connsiteY1" fmla="*/ 5257800 h 6091260"/>
              <a:gd name="connsiteX2" fmla="*/ 1631397 w 2654082"/>
              <a:gd name="connsiteY2" fmla="*/ 6063915 h 6091260"/>
              <a:gd name="connsiteX3" fmla="*/ 211672 w 2654082"/>
              <a:gd name="connsiteY3" fmla="*/ 5366084 h 6091260"/>
              <a:gd name="connsiteX4" fmla="*/ 7135 w 2654082"/>
              <a:gd name="connsiteY4" fmla="*/ 0 h 6091260"/>
              <a:gd name="connsiteX5" fmla="*/ 7135 w 2654082"/>
              <a:gd name="connsiteY5" fmla="*/ 0 h 6091260"/>
              <a:gd name="connsiteX0" fmla="*/ 2654082 w 2654082"/>
              <a:gd name="connsiteY0" fmla="*/ 4223084 h 6154563"/>
              <a:gd name="connsiteX1" fmla="*/ 2497672 w 2654082"/>
              <a:gd name="connsiteY1" fmla="*/ 5257800 h 6154563"/>
              <a:gd name="connsiteX2" fmla="*/ 1631397 w 2654082"/>
              <a:gd name="connsiteY2" fmla="*/ 6063915 h 6154563"/>
              <a:gd name="connsiteX3" fmla="*/ 211672 w 2654082"/>
              <a:gd name="connsiteY3" fmla="*/ 5366084 h 6154563"/>
              <a:gd name="connsiteX4" fmla="*/ 7135 w 2654082"/>
              <a:gd name="connsiteY4" fmla="*/ 0 h 6154563"/>
              <a:gd name="connsiteX5" fmla="*/ 7135 w 2654082"/>
              <a:gd name="connsiteY5" fmla="*/ 0 h 6154563"/>
              <a:gd name="connsiteX0" fmla="*/ 2660583 w 2660583"/>
              <a:gd name="connsiteY0" fmla="*/ 4223084 h 6065837"/>
              <a:gd name="connsiteX1" fmla="*/ 2504173 w 2660583"/>
              <a:gd name="connsiteY1" fmla="*/ 5257800 h 6065837"/>
              <a:gd name="connsiteX2" fmla="*/ 1637898 w 2660583"/>
              <a:gd name="connsiteY2" fmla="*/ 6063915 h 6065837"/>
              <a:gd name="connsiteX3" fmla="*/ 170047 w 2660583"/>
              <a:gd name="connsiteY3" fmla="*/ 5029200 h 6065837"/>
              <a:gd name="connsiteX4" fmla="*/ 13636 w 2660583"/>
              <a:gd name="connsiteY4" fmla="*/ 0 h 6065837"/>
              <a:gd name="connsiteX5" fmla="*/ 13636 w 2660583"/>
              <a:gd name="connsiteY5" fmla="*/ 0 h 6065837"/>
              <a:gd name="connsiteX0" fmla="*/ 2650227 w 2650227"/>
              <a:gd name="connsiteY0" fmla="*/ 4223084 h 6041844"/>
              <a:gd name="connsiteX1" fmla="*/ 2493817 w 2650227"/>
              <a:gd name="connsiteY1" fmla="*/ 5257800 h 6041844"/>
              <a:gd name="connsiteX2" fmla="*/ 1447068 w 2650227"/>
              <a:gd name="connsiteY2" fmla="*/ 6039852 h 6041844"/>
              <a:gd name="connsiteX3" fmla="*/ 159691 w 2650227"/>
              <a:gd name="connsiteY3" fmla="*/ 5029200 h 6041844"/>
              <a:gd name="connsiteX4" fmla="*/ 3280 w 2650227"/>
              <a:gd name="connsiteY4" fmla="*/ 0 h 6041844"/>
              <a:gd name="connsiteX5" fmla="*/ 3280 w 2650227"/>
              <a:gd name="connsiteY5" fmla="*/ 0 h 6041844"/>
              <a:gd name="connsiteX0" fmla="*/ 2650227 w 2650227"/>
              <a:gd name="connsiteY0" fmla="*/ 4223084 h 6041888"/>
              <a:gd name="connsiteX1" fmla="*/ 2493817 w 2650227"/>
              <a:gd name="connsiteY1" fmla="*/ 5257800 h 6041888"/>
              <a:gd name="connsiteX2" fmla="*/ 1447068 w 2650227"/>
              <a:gd name="connsiteY2" fmla="*/ 6039852 h 6041888"/>
              <a:gd name="connsiteX3" fmla="*/ 159691 w 2650227"/>
              <a:gd name="connsiteY3" fmla="*/ 5029200 h 6041888"/>
              <a:gd name="connsiteX4" fmla="*/ 3280 w 2650227"/>
              <a:gd name="connsiteY4" fmla="*/ 0 h 6041888"/>
              <a:gd name="connsiteX5" fmla="*/ 3280 w 2650227"/>
              <a:gd name="connsiteY5" fmla="*/ 0 h 6041888"/>
              <a:gd name="connsiteX0" fmla="*/ 2650227 w 2650227"/>
              <a:gd name="connsiteY0" fmla="*/ 4223084 h 6055155"/>
              <a:gd name="connsiteX1" fmla="*/ 2493817 w 2650227"/>
              <a:gd name="connsiteY1" fmla="*/ 5257800 h 6055155"/>
              <a:gd name="connsiteX2" fmla="*/ 1447068 w 2650227"/>
              <a:gd name="connsiteY2" fmla="*/ 6039852 h 6055155"/>
              <a:gd name="connsiteX3" fmla="*/ 159691 w 2650227"/>
              <a:gd name="connsiteY3" fmla="*/ 5029200 h 6055155"/>
              <a:gd name="connsiteX4" fmla="*/ 3280 w 2650227"/>
              <a:gd name="connsiteY4" fmla="*/ 0 h 6055155"/>
              <a:gd name="connsiteX5" fmla="*/ 3280 w 2650227"/>
              <a:gd name="connsiteY5" fmla="*/ 0 h 6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227" h="6055155">
                <a:moveTo>
                  <a:pt x="2650227" y="4223084"/>
                </a:moveTo>
                <a:cubicBezTo>
                  <a:pt x="2635187" y="4599071"/>
                  <a:pt x="2658249" y="4942973"/>
                  <a:pt x="2493817" y="5257800"/>
                </a:cubicBezTo>
                <a:cubicBezTo>
                  <a:pt x="2329385" y="5572627"/>
                  <a:pt x="1920310" y="5981699"/>
                  <a:pt x="1447068" y="6039852"/>
                </a:cubicBezTo>
                <a:cubicBezTo>
                  <a:pt x="973826" y="6098005"/>
                  <a:pt x="400322" y="6035842"/>
                  <a:pt x="159691" y="5029200"/>
                </a:cubicBezTo>
                <a:cubicBezTo>
                  <a:pt x="-80940" y="4022558"/>
                  <a:pt x="29348" y="838200"/>
                  <a:pt x="3280" y="0"/>
                </a:cubicBezTo>
                <a:lnTo>
                  <a:pt x="3280" y="0"/>
                </a:lnTo>
              </a:path>
            </a:pathLst>
          </a:custGeom>
          <a:ln w="60325">
            <a:solidFill>
              <a:srgbClr val="FFC000"/>
            </a:solidFill>
            <a:tailEnd type="triangle" w="lg" len="lg"/>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3" name="Title 1">
            <a:extLst>
              <a:ext uri="{FF2B5EF4-FFF2-40B4-BE49-F238E27FC236}">
                <a16:creationId xmlns:a16="http://schemas.microsoft.com/office/drawing/2014/main" id="{1630E281-6285-47CA-B512-6BC172D10979}"/>
              </a:ext>
            </a:extLst>
          </p:cNvPr>
          <p:cNvSpPr txBox="1">
            <a:spLocks/>
          </p:cNvSpPr>
          <p:nvPr/>
        </p:nvSpPr>
        <p:spPr>
          <a:xfrm>
            <a:off x="3762851" y="3539013"/>
            <a:ext cx="1428750" cy="7657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0083E6"/>
                </a:solidFill>
                <a:effectLst>
                  <a:outerShdw blurRad="63500" dir="3600000" algn="tl" rotWithShape="0">
                    <a:srgbClr val="000000">
                      <a:alpha val="70000"/>
                    </a:srgbClr>
                  </a:outerShdw>
                </a:effectLst>
                <a:latin typeface="Calibri" panose="020F0502020204030204" pitchFamily="34" charset="0"/>
              </a:rPr>
              <a:t>soul</a:t>
            </a:r>
          </a:p>
        </p:txBody>
      </p:sp>
      <p:sp>
        <p:nvSpPr>
          <p:cNvPr id="5" name="Title 1">
            <a:extLst>
              <a:ext uri="{FF2B5EF4-FFF2-40B4-BE49-F238E27FC236}">
                <a16:creationId xmlns:a16="http://schemas.microsoft.com/office/drawing/2014/main" id="{3383F15A-43B8-4606-9047-D46FC346D59B}"/>
              </a:ext>
            </a:extLst>
          </p:cNvPr>
          <p:cNvSpPr txBox="1">
            <a:spLocks/>
          </p:cNvSpPr>
          <p:nvPr/>
        </p:nvSpPr>
        <p:spPr>
          <a:xfrm>
            <a:off x="5703570" y="4233862"/>
            <a:ext cx="1108710" cy="7200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lost</a:t>
            </a:r>
          </a:p>
        </p:txBody>
      </p:sp>
      <p:sp>
        <p:nvSpPr>
          <p:cNvPr id="6" name="Title 1">
            <a:extLst>
              <a:ext uri="{FF2B5EF4-FFF2-40B4-BE49-F238E27FC236}">
                <a16:creationId xmlns:a16="http://schemas.microsoft.com/office/drawing/2014/main" id="{D7D6558F-9595-4FA8-8438-4EBC765A039D}"/>
              </a:ext>
            </a:extLst>
          </p:cNvPr>
          <p:cNvSpPr txBox="1">
            <a:spLocks/>
          </p:cNvSpPr>
          <p:nvPr/>
        </p:nvSpPr>
        <p:spPr>
          <a:xfrm>
            <a:off x="1058703" y="3564254"/>
            <a:ext cx="1611630" cy="7200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saved</a:t>
            </a:r>
          </a:p>
        </p:txBody>
      </p:sp>
      <p:sp>
        <p:nvSpPr>
          <p:cNvPr id="3074" name="Rectangle 2"/>
          <p:cNvSpPr>
            <a:spLocks noGrp="1" noChangeArrowheads="1"/>
          </p:cNvSpPr>
          <p:nvPr>
            <p:ph type="title"/>
          </p:nvPr>
        </p:nvSpPr>
        <p:spPr>
          <a:xfrm>
            <a:off x="762000" y="1774254"/>
            <a:ext cx="7601712" cy="36146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“Governments know that the life of the world cannot be saved if the soul of the world   is allowed to be lost.”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B272E6F5-26D1-4401-BB83-BD45E6F0DAA0}"/>
              </a:ext>
            </a:extLst>
          </p:cNvPr>
          <p:cNvSpPr>
            <a:spLocks noChangeArrowheads="1"/>
          </p:cNvSpPr>
          <p:nvPr/>
        </p:nvSpPr>
        <p:spPr bwMode="auto">
          <a:xfrm>
            <a:off x="1040130" y="1497330"/>
            <a:ext cx="169164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Christ</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wipe(right)">
                                      <p:cBhvr>
                                        <p:cTn id="36" dur="750"/>
                                        <p:tgtEl>
                                          <p:spTgt spid="12"/>
                                        </p:tgtEl>
                                      </p:cBhvr>
                                    </p:animEffect>
                                  </p:childTnLst>
                                </p:cTn>
                              </p:par>
                              <p:par>
                                <p:cTn id="37" presetID="9" presetClass="entr" presetSubtype="0" fill="hold" grpId="0" nodeType="withEffect">
                                  <p:stCondLst>
                                    <p:cond delay="0"/>
                                  </p:stCondLst>
                                  <p:iterate type="lt">
                                    <p:tmPct val="0"/>
                                  </p:iterate>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par>
                                <p:cTn id="40" presetID="47" presetClass="exit" presetSubtype="0" fill="hold" grpId="2" nodeType="withEffect">
                                  <p:stCondLst>
                                    <p:cond delay="750"/>
                                  </p:stCondLst>
                                  <p:iterate type="lt">
                                    <p:tmPct val="0"/>
                                  </p:iterate>
                                  <p:childTnLst>
                                    <p:animEffect transition="out" filter="fade">
                                      <p:cBhvr>
                                        <p:cTn id="41" dur="1000"/>
                                        <p:tgtEl>
                                          <p:spTgt spid="4"/>
                                        </p:tgtEl>
                                      </p:cBhvr>
                                    </p:animEffect>
                                    <p:anim calcmode="lin" valueType="num">
                                      <p:cBhvr>
                                        <p:cTn id="42" dur="1000"/>
                                        <p:tgtEl>
                                          <p:spTgt spid="4"/>
                                        </p:tgtEl>
                                        <p:attrNameLst>
                                          <p:attrName>ppt_x</p:attrName>
                                        </p:attrNameLst>
                                      </p:cBhvr>
                                      <p:tavLst>
                                        <p:tav tm="0">
                                          <p:val>
                                            <p:strVal val="ppt_x"/>
                                          </p:val>
                                        </p:tav>
                                        <p:tav tm="100000">
                                          <p:val>
                                            <p:strVal val="ppt_x"/>
                                          </p:val>
                                        </p:tav>
                                      </p:tavLst>
                                    </p:anim>
                                    <p:anim calcmode="lin" valueType="num">
                                      <p:cBhvr>
                                        <p:cTn id="43" dur="1000"/>
                                        <p:tgtEl>
                                          <p:spTgt spid="4"/>
                                        </p:tgtEl>
                                        <p:attrNameLst>
                                          <p:attrName>ppt_y</p:attrName>
                                        </p:attrNameLst>
                                      </p:cBhvr>
                                      <p:tavLst>
                                        <p:tav tm="0">
                                          <p:val>
                                            <p:strVal val="ppt_y"/>
                                          </p:val>
                                        </p:tav>
                                        <p:tav tm="100000">
                                          <p:val>
                                            <p:strVal val="ppt_y-.1"/>
                                          </p:val>
                                        </p:tav>
                                      </p:tavLst>
                                    </p:anim>
                                    <p:set>
                                      <p:cBhvr>
                                        <p:cTn id="4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3" grpId="1"/>
      <p:bldP spid="5" grpId="0"/>
      <p:bldP spid="5" grpId="1"/>
      <p:bldP spid="6" grpId="0"/>
      <p:bldP spid="6" grpId="1"/>
      <p:bldP spid="3074" grpId="0"/>
      <p:bldP spid="4" grpId="0"/>
      <p:bldP spid="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5008" y="2213166"/>
            <a:ext cx="8229600" cy="27611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there is a lack of honor in government, the morals of the whole people are poisoned.”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8432" y="1969326"/>
            <a:ext cx="8272272" cy="31391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public man can be just a   little crooked. There is no such thing as a no-man's land between honesty and dishonesty.”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21CD7A-F4F6-47A4-876B-CB2C7B4721D9}"/>
              </a:ext>
            </a:extLst>
          </p:cNvPr>
          <p:cNvSpPr txBox="1">
            <a:spLocks noChangeArrowheads="1"/>
          </p:cNvSpPr>
          <p:nvPr/>
        </p:nvSpPr>
        <p:spPr bwMode="auto">
          <a:xfrm>
            <a:off x="348342" y="2143497"/>
            <a:ext cx="8375904" cy="318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let your 'Yes' be 'Yes,’          and your 'No,' 'No.' For whatever  is more than these is from the    evil one."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5:37</a:t>
            </a:r>
          </a:p>
        </p:txBody>
      </p:sp>
      <p:sp>
        <p:nvSpPr>
          <p:cNvPr id="4" name="Rectangle 2"/>
          <p:cNvSpPr>
            <a:spLocks noGrp="1" noChangeArrowheads="1"/>
          </p:cNvSpPr>
          <p:nvPr>
            <p:ph type="title"/>
          </p:nvPr>
        </p:nvSpPr>
        <p:spPr>
          <a:xfrm>
            <a:off x="365759" y="2866309"/>
            <a:ext cx="8375904" cy="31878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“Beware of false prophets, who come to you in sheep's clothing, but inwardly they are ravenous wolves.”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7:15</a:t>
            </a:r>
          </a:p>
        </p:txBody>
      </p:sp>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par>
                                <p:cTn id="15" presetID="6" presetClass="emph" presetSubtype="0" fill="hold" grpId="1" nodeType="withEffect">
                                  <p:stCondLst>
                                    <p:cond delay="0"/>
                                  </p:stCondLst>
                                  <p:childTnLst>
                                    <p:animScale>
                                      <p:cBhvr>
                                        <p:cTn id="16" dur="2000" fill="hold"/>
                                        <p:tgtEl>
                                          <p:spTgt spid="3"/>
                                        </p:tgtEl>
                                      </p:cBhvr>
                                      <p:by x="75000" y="75000"/>
                                    </p:animScale>
                                  </p:childTnLst>
                                </p:cTn>
                              </p:par>
                              <p:par>
                                <p:cTn id="17" presetID="42" presetClass="path" presetSubtype="0" accel="50000" decel="50000" fill="hold" grpId="2" nodeType="withEffect">
                                  <p:stCondLst>
                                    <p:cond delay="0"/>
                                  </p:stCondLst>
                                  <p:childTnLst>
                                    <p:animMotion origin="layout" path="M 3.05556E-6 2.59259E-6 L 0.00399 -0.31435 " pathEditMode="relative" rAng="0" ptsTypes="AA">
                                      <p:cBhvr>
                                        <p:cTn id="18" dur="2000" fill="hold"/>
                                        <p:tgtEl>
                                          <p:spTgt spid="3"/>
                                        </p:tgtEl>
                                        <p:attrNameLst>
                                          <p:attrName>ppt_x</p:attrName>
                                          <p:attrName>ppt_y</p:attrName>
                                        </p:attrNameLst>
                                      </p:cBhvr>
                                      <p:rCtr x="191" y="-1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38872" y="4783304"/>
            <a:ext cx="56060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complaisance with evil</a:t>
            </a:r>
          </a:p>
        </p:txBody>
      </p:sp>
      <p:sp>
        <p:nvSpPr>
          <p:cNvPr id="5" name="Title 1">
            <a:extLst>
              <a:ext uri="{FF2B5EF4-FFF2-40B4-BE49-F238E27FC236}">
                <a16:creationId xmlns:a16="http://schemas.microsoft.com/office/drawing/2014/main" id="{B5EF65DC-6791-4154-A5E6-FC1DF078E942}"/>
              </a:ext>
            </a:extLst>
          </p:cNvPr>
          <p:cNvSpPr txBox="1">
            <a:spLocks/>
          </p:cNvSpPr>
          <p:nvPr/>
        </p:nvSpPr>
        <p:spPr>
          <a:xfrm>
            <a:off x="1918266" y="753360"/>
            <a:ext cx="65096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strength lies in spiritual</a:t>
            </a:r>
          </a:p>
        </p:txBody>
      </p:sp>
      <p:sp>
        <p:nvSpPr>
          <p:cNvPr id="4" name="Title 1"/>
          <p:cNvSpPr txBox="1">
            <a:spLocks/>
          </p:cNvSpPr>
          <p:nvPr/>
        </p:nvSpPr>
        <p:spPr>
          <a:xfrm>
            <a:off x="389350" y="5459391"/>
            <a:ext cx="79209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tolerance of scandalous behavior</a:t>
            </a:r>
          </a:p>
        </p:txBody>
      </p:sp>
      <p:sp>
        <p:nvSpPr>
          <p:cNvPr id="7" name="Title 1">
            <a:extLst>
              <a:ext uri="{FF2B5EF4-FFF2-40B4-BE49-F238E27FC236}">
                <a16:creationId xmlns:a16="http://schemas.microsoft.com/office/drawing/2014/main" id="{E7630077-1525-4759-B723-6D15587B6AF2}"/>
              </a:ext>
            </a:extLst>
          </p:cNvPr>
          <p:cNvSpPr txBox="1">
            <a:spLocks/>
          </p:cNvSpPr>
          <p:nvPr/>
        </p:nvSpPr>
        <p:spPr>
          <a:xfrm>
            <a:off x="1893928" y="3457146"/>
            <a:ext cx="2151786" cy="884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danger</a:t>
            </a:r>
          </a:p>
        </p:txBody>
      </p:sp>
      <p:sp>
        <p:nvSpPr>
          <p:cNvPr id="8" name="Title 1">
            <a:extLst>
              <a:ext uri="{FF2B5EF4-FFF2-40B4-BE49-F238E27FC236}">
                <a16:creationId xmlns:a16="http://schemas.microsoft.com/office/drawing/2014/main" id="{32CBC773-2C24-469C-9821-5D06836BD105}"/>
              </a:ext>
            </a:extLst>
          </p:cNvPr>
          <p:cNvSpPr txBox="1">
            <a:spLocks/>
          </p:cNvSpPr>
          <p:nvPr/>
        </p:nvSpPr>
        <p:spPr>
          <a:xfrm>
            <a:off x="2632552" y="4128145"/>
            <a:ext cx="5020849" cy="884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suicide from within</a:t>
            </a:r>
          </a:p>
        </p:txBody>
      </p:sp>
      <p:sp>
        <p:nvSpPr>
          <p:cNvPr id="3074" name="Rectangle 2"/>
          <p:cNvSpPr>
            <a:spLocks noGrp="1" noChangeArrowheads="1"/>
          </p:cNvSpPr>
          <p:nvPr>
            <p:ph type="title"/>
          </p:nvPr>
        </p:nvSpPr>
        <p:spPr>
          <a:xfrm>
            <a:off x="280416" y="707136"/>
            <a:ext cx="8516112" cy="56936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strength lies in spiritual concepts. It lies in public sensitivities to evil. Our greatest danger is not from invading armies. Our dangers are that we may commit suicide from within by complaisance with evil, or by public tolerance of scandalous behavior.”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0387529A-B8D5-46A3-8D11-A2B7D607028D}"/>
              </a:ext>
            </a:extLst>
          </p:cNvPr>
          <p:cNvSpPr>
            <a:spLocks noChangeArrowheads="1"/>
          </p:cNvSpPr>
          <p:nvPr/>
        </p:nvSpPr>
        <p:spPr bwMode="auto">
          <a:xfrm>
            <a:off x="5238070" y="72430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childTnLst>
                          </p:cTn>
                        </p:par>
                        <p:par>
                          <p:cTn id="15" fill="hold">
                            <p:stCondLst>
                              <p:cond delay="500"/>
                            </p:stCondLst>
                            <p:childTnLst>
                              <p:par>
                                <p:cTn id="16" presetID="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stCondLst>
                                            <p:cond delay="0"/>
                                          </p:stCondLst>
                                        </p:cTn>
                                        <p:tgtEl>
                                          <p:spTgt spid="6"/>
                                        </p:tgtEl>
                                      </p:cBhvr>
                                    </p:animEffect>
                                    <p:anim to="" calcmode="lin" valueType="num">
                                      <p:cBhvr>
                                        <p:cTn id="1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250"/>
                                  </p:stCondLst>
                                  <p:childTnLst>
                                    <p:set>
                                      <p:cBhvr override="childStyle">
                                        <p:cTn id="27" dur="500" fill="hold"/>
                                        <p:tgtEl>
                                          <p:spTgt spid="7"/>
                                        </p:tgtEl>
                                        <p:attrNameLst>
                                          <p:attrName>style.textDecorationUnderline</p:attrName>
                                        </p:attrNameLst>
                                      </p:cBhvr>
                                      <p:to>
                                        <p:strVal val="true"/>
                                      </p:to>
                                    </p:set>
                                  </p:childTnLst>
                                </p:cTn>
                              </p:par>
                              <p:par>
                                <p:cTn id="28" presetID="10" presetClass="exit" presetSubtype="0" fill="hold" grpId="2"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50"/>
                                        <p:tgtEl>
                                          <p:spTgt spid="6"/>
                                        </p:tgtEl>
                                      </p:cBhvr>
                                    </p:animEffect>
                                    <p:set>
                                      <p:cBhvr>
                                        <p:cTn id="33" dur="1" fill="hold">
                                          <p:stCondLst>
                                            <p:cond delay="249"/>
                                          </p:stCondLst>
                                        </p:cTn>
                                        <p:tgtEl>
                                          <p:spTgt spid="6"/>
                                        </p:tgtEl>
                                        <p:attrNameLst>
                                          <p:attrName>style.visibility</p:attrName>
                                        </p:attrNameLst>
                                      </p:cBhvr>
                                      <p:to>
                                        <p:strVal val="hidden"/>
                                      </p:to>
                                    </p:set>
                                  </p:childTnLst>
                                </p:cTn>
                              </p:par>
                              <p:par>
                                <p:cTn id="34" presetID="22" presetClass="entr" presetSubtype="8" fill="hold" grpId="0" nodeType="withEffect">
                                  <p:stCondLst>
                                    <p:cond delay="65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650"/>
                                  </p:stCondLst>
                                  <p:childTnLst>
                                    <p:set>
                                      <p:cBhvr override="childStyle">
                                        <p:cTn id="38" dur="500" fill="hold"/>
                                        <p:tgtEl>
                                          <p:spTgt spid="8"/>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18" presetClass="emph" presetSubtype="0" fill="hold" grpId="1" nodeType="withEffect">
                                  <p:stCondLst>
                                    <p:cond delay="0"/>
                                  </p:stCondLst>
                                  <p:childTnLst>
                                    <p:set>
                                      <p:cBhvr override="childStyle">
                                        <p:cTn id="45" dur="500" fill="hold"/>
                                        <p:tgtEl>
                                          <p:spTgt spid="3"/>
                                        </p:tgtEl>
                                        <p:attrNameLst>
                                          <p:attrName>style.textDecorationUnderline</p:attrName>
                                        </p:attrNameLst>
                                      </p:cBhvr>
                                      <p:to>
                                        <p:strVal val="true"/>
                                      </p:to>
                                    </p:set>
                                  </p:childTnLst>
                                </p:cTn>
                              </p:par>
                              <p:par>
                                <p:cTn id="46" presetID="22" presetClass="exit" presetSubtype="8" fill="hold" grpId="2" nodeType="withEffect">
                                  <p:stCondLst>
                                    <p:cond delay="500"/>
                                  </p:stCondLst>
                                  <p:childTnLst>
                                    <p:animEffect transition="out" filter="wipe(left)">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22" presetClass="exit" presetSubtype="8" fill="hold" grpId="2" nodeType="withEffect">
                                  <p:stCondLst>
                                    <p:cond delay="750"/>
                                  </p:stCondLst>
                                  <p:childTnLst>
                                    <p:animEffect transition="out" filter="wipe(left)">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22" presetClass="entr" presetSubtype="8" fill="hold" grpId="0" nodeType="withEffect">
                                  <p:stCondLst>
                                    <p:cond delay="40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par>
                                <p:cTn id="55" presetID="18" presetClass="emph" presetSubtype="0" fill="hold" grpId="1" nodeType="withEffect">
                                  <p:stCondLst>
                                    <p:cond delay="400"/>
                                  </p:stCondLst>
                                  <p:childTnLst>
                                    <p:set>
                                      <p:cBhvr override="childStyle">
                                        <p:cTn id="5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5" grpId="2"/>
      <p:bldP spid="4" grpId="0"/>
      <p:bldP spid="4" grpId="1"/>
      <p:bldP spid="7" grpId="0"/>
      <p:bldP spid="7" grpId="1"/>
      <p:bldP spid="7" grpId="2"/>
      <p:bldP spid="8" grpId="0"/>
      <p:bldP spid="8" grpId="1"/>
      <p:bldP spid="8" grpId="2"/>
      <p:bldP spid="3074" grpId="0"/>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65760" y="1737678"/>
            <a:ext cx="8375904" cy="38462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Woe to those who call evil good, and good evil; Who put darkness for light, and light for darkness; Who put bitter for sweet, and sweet for bitter!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5:20 </a:t>
            </a:r>
          </a:p>
        </p:txBody>
      </p:sp>
    </p:spTree>
    <p:extLst>
      <p:ext uri="{BB962C8B-B14F-4D97-AF65-F5344CB8AC3E}">
        <p14:creationId xmlns:p14="http://schemas.microsoft.com/office/powerpoint/2010/main" val="1963632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45223" y="4670961"/>
            <a:ext cx="75962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may well put up with it</a:t>
            </a:r>
          </a:p>
        </p:txBody>
      </p:sp>
      <p:sp>
        <p:nvSpPr>
          <p:cNvPr id="4" name="Rectangle 2"/>
          <p:cNvSpPr>
            <a:spLocks noGrp="1" noChangeArrowheads="1"/>
          </p:cNvSpPr>
          <p:nvPr>
            <p:ph type="title"/>
          </p:nvPr>
        </p:nvSpPr>
        <p:spPr>
          <a:xfrm>
            <a:off x="329184" y="506286"/>
            <a:ext cx="8375904" cy="58091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if he who comes preaches another Jesus whom we have      not preached, or if you receive a different spirit which you have not received, or a different gospel which you have not accepted -- you may well put up with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11:4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12">
            <a:extLst>
              <a:ext uri="{FF2B5EF4-FFF2-40B4-BE49-F238E27FC236}">
                <a16:creationId xmlns:a16="http://schemas.microsoft.com/office/drawing/2014/main" id="{933CFB54-E84E-4A73-BE72-0388DE9A3D36}"/>
              </a:ext>
            </a:extLst>
          </p:cNvPr>
          <p:cNvSpPr>
            <a:spLocks noChangeArrowheads="1"/>
          </p:cNvSpPr>
          <p:nvPr/>
        </p:nvSpPr>
        <p:spPr bwMode="auto">
          <a:xfrm>
            <a:off x="4038349" y="3360192"/>
            <a:ext cx="4222376" cy="82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effectLst>
                  <a:glow rad="63500">
                    <a:schemeClr val="bg1"/>
                  </a:glow>
                </a:effectLst>
                <a:latin typeface="Calibri" panose="020F0502020204030204" pitchFamily="34" charset="0"/>
              </a:rPr>
              <a:t>different gospel</a:t>
            </a:r>
            <a:endParaRPr lang="en-US" altLang="en-US" sz="4400" b="1" i="1" dirty="0">
              <a:effectLst>
                <a:glow rad="63500">
                  <a:schemeClr val="bg1"/>
                </a:glow>
              </a:effectLst>
              <a:latin typeface="Calibri" panose="020F0502020204030204" pitchFamily="34" charset="0"/>
            </a:endParaRPr>
          </a:p>
        </p:txBody>
      </p:sp>
      <p:sp>
        <p:nvSpPr>
          <p:cNvPr id="7" name="Title 1">
            <a:extLst>
              <a:ext uri="{FF2B5EF4-FFF2-40B4-BE49-F238E27FC236}">
                <a16:creationId xmlns:a16="http://schemas.microsoft.com/office/drawing/2014/main" id="{9C6BDB03-E931-4A6F-9F37-4CCC1BFE4815}"/>
              </a:ext>
            </a:extLst>
          </p:cNvPr>
          <p:cNvSpPr txBox="1">
            <a:spLocks/>
          </p:cNvSpPr>
          <p:nvPr/>
        </p:nvSpPr>
        <p:spPr>
          <a:xfrm>
            <a:off x="6454587" y="3324113"/>
            <a:ext cx="1624406" cy="81852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truth</a:t>
            </a:r>
          </a:p>
        </p:txBody>
      </p:sp>
      <p:pic>
        <p:nvPicPr>
          <p:cNvPr id="6" name="Picture 5">
            <a:extLst>
              <a:ext uri="{FF2B5EF4-FFF2-40B4-BE49-F238E27FC236}">
                <a16:creationId xmlns:a16="http://schemas.microsoft.com/office/drawing/2014/main" id="{B949E086-1A9C-49C1-9D46-E6852345A1E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6099" y="3205777"/>
            <a:ext cx="1104789" cy="1143897"/>
          </a:xfrm>
          <a:prstGeom prst="rect">
            <a:avLst/>
          </a:prstGeom>
        </p:spPr>
      </p:pic>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stCondLst>
                                            <p:cond delay="0"/>
                                          </p:stCondLst>
                                        </p:cTn>
                                        <p:tgtEl>
                                          <p:spTgt spid="6"/>
                                        </p:tgtEl>
                                      </p:cBhvr>
                                    </p:animEffect>
                                    <p:anim to="" calcmode="lin" valueType="num">
                                      <p:cBhvr>
                                        <p:cTn id="3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2816" y="1018350"/>
            <a:ext cx="8229600" cy="47362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those moral and spiritual qualities which rise alone in free men, which will fulfill the meaning of the word American. And with them will come centuries of further greatness to our country.”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002505" y="2679700"/>
            <a:ext cx="78867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freedom of opportunity and equal</a:t>
            </a:r>
          </a:p>
        </p:txBody>
      </p:sp>
      <p:sp>
        <p:nvSpPr>
          <p:cNvPr id="4" name="Title 1"/>
          <p:cNvSpPr txBox="1">
            <a:spLocks/>
          </p:cNvSpPr>
          <p:nvPr/>
        </p:nvSpPr>
        <p:spPr>
          <a:xfrm>
            <a:off x="0" y="3275014"/>
            <a:ext cx="2159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chance</a:t>
            </a:r>
          </a:p>
        </p:txBody>
      </p:sp>
      <p:sp>
        <p:nvSpPr>
          <p:cNvPr id="3074" name="Rectangle 2"/>
          <p:cNvSpPr>
            <a:spLocks noGrp="1" noChangeArrowheads="1"/>
          </p:cNvSpPr>
          <p:nvPr>
            <p:ph type="title"/>
          </p:nvPr>
        </p:nvSpPr>
        <p:spPr>
          <a:xfrm>
            <a:off x="231648" y="286830"/>
            <a:ext cx="86868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fathers and grandfathers who poured over the Midwest were self-reliant, rugged, God-fearing people of indomitable courage ... They asked only for freedom of opportunity and equal chance. In these conceptions lies the real basis of American democracy. They and their fathers give a genius to American institutions that distinguished our people from any other in the world.”</a:t>
            </a: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01880" y="5291961"/>
            <a:ext cx="8763990"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31. Herbert Hoover (1929-1933)</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1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4FBB1-7A1C-4F94-B03F-16120A421562}"/>
              </a:ext>
            </a:extLst>
          </p:cNvPr>
          <p:cNvSpPr txBox="1">
            <a:spLocks/>
          </p:cNvSpPr>
          <p:nvPr/>
        </p:nvSpPr>
        <p:spPr>
          <a:xfrm>
            <a:off x="736355" y="4574381"/>
            <a:ext cx="2028092" cy="746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stamina</a:t>
            </a:r>
          </a:p>
        </p:txBody>
      </p:sp>
      <p:sp>
        <p:nvSpPr>
          <p:cNvPr id="5" name="Title 1">
            <a:extLst>
              <a:ext uri="{FF2B5EF4-FFF2-40B4-BE49-F238E27FC236}">
                <a16:creationId xmlns:a16="http://schemas.microsoft.com/office/drawing/2014/main" id="{2165E9F5-D67E-42FF-9C22-BF4302CE19BA}"/>
              </a:ext>
            </a:extLst>
          </p:cNvPr>
          <p:cNvSpPr txBox="1">
            <a:spLocks/>
          </p:cNvSpPr>
          <p:nvPr/>
        </p:nvSpPr>
        <p:spPr>
          <a:xfrm>
            <a:off x="4926073" y="3880338"/>
            <a:ext cx="20398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honesty</a:t>
            </a:r>
          </a:p>
        </p:txBody>
      </p:sp>
      <p:sp>
        <p:nvSpPr>
          <p:cNvPr id="6" name="Title 1">
            <a:extLst>
              <a:ext uri="{FF2B5EF4-FFF2-40B4-BE49-F238E27FC236}">
                <a16:creationId xmlns:a16="http://schemas.microsoft.com/office/drawing/2014/main" id="{25667CA6-6614-4BBF-ADF0-2468F6A585E4}"/>
              </a:ext>
            </a:extLst>
          </p:cNvPr>
          <p:cNvSpPr txBox="1">
            <a:spLocks/>
          </p:cNvSpPr>
          <p:nvPr/>
        </p:nvSpPr>
        <p:spPr>
          <a:xfrm>
            <a:off x="6431390" y="4548736"/>
            <a:ext cx="2051538" cy="7929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fearless</a:t>
            </a:r>
          </a:p>
        </p:txBody>
      </p:sp>
      <p:sp>
        <p:nvSpPr>
          <p:cNvPr id="3074" name="Rectangle 2"/>
          <p:cNvSpPr>
            <a:spLocks noGrp="1" noChangeArrowheads="1"/>
          </p:cNvSpPr>
          <p:nvPr>
            <p:ph type="title"/>
          </p:nvPr>
        </p:nvSpPr>
        <p:spPr>
          <a:xfrm>
            <a:off x="329184" y="274638"/>
            <a:ext cx="8516112"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“While I can make no claim for     having introduced the term "rugged individualism," I should be proud to have invented it. It has been used by American leaders for over a half-century in eulogy of those God-fearing men and women of honesty whose stamina and character and fearless assertion of rights led them to        make their own way in life.”</a:t>
            </a:r>
            <a:endPar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2A77FFFE-53F6-4F6A-92FA-AE20CE083098}"/>
              </a:ext>
            </a:extLst>
          </p:cNvPr>
          <p:cNvSpPr txBox="1">
            <a:spLocks/>
          </p:cNvSpPr>
          <p:nvPr/>
        </p:nvSpPr>
        <p:spPr>
          <a:xfrm>
            <a:off x="4612105" y="3765884"/>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truth</a:t>
            </a:r>
          </a:p>
        </p:txBody>
      </p:sp>
      <p:sp>
        <p:nvSpPr>
          <p:cNvPr id="7" name="Title 1">
            <a:extLst>
              <a:ext uri="{FF2B5EF4-FFF2-40B4-BE49-F238E27FC236}">
                <a16:creationId xmlns:a16="http://schemas.microsoft.com/office/drawing/2014/main" id="{6744D6D1-2ED5-44E2-9FED-3AD88D5EEF62}"/>
              </a:ext>
            </a:extLst>
          </p:cNvPr>
          <p:cNvSpPr txBox="1">
            <a:spLocks/>
          </p:cNvSpPr>
          <p:nvPr/>
        </p:nvSpPr>
        <p:spPr>
          <a:xfrm>
            <a:off x="854241" y="4327357"/>
            <a:ext cx="354931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33CC33"/>
                </a:solidFill>
                <a:effectLst>
                  <a:glow rad="63500">
                    <a:srgbClr val="9966FF"/>
                  </a:glow>
                  <a:outerShdw blurRad="50800" algn="tl" rotWithShape="0">
                    <a:srgbClr val="000000"/>
                  </a:outerShdw>
                </a:effectLst>
                <a:latin typeface="Calibri" panose="020F0502020204030204" pitchFamily="34" charset="0"/>
              </a:rPr>
              <a:t>steadfast</a:t>
            </a:r>
          </a:p>
        </p:txBody>
      </p:sp>
      <p:sp>
        <p:nvSpPr>
          <p:cNvPr id="8" name="Title 1">
            <a:extLst>
              <a:ext uri="{FF2B5EF4-FFF2-40B4-BE49-F238E27FC236}">
                <a16:creationId xmlns:a16="http://schemas.microsoft.com/office/drawing/2014/main" id="{D9533438-BD8E-49D1-9E32-C0084FB03C95}"/>
              </a:ext>
            </a:extLst>
          </p:cNvPr>
          <p:cNvSpPr txBox="1">
            <a:spLocks/>
          </p:cNvSpPr>
          <p:nvPr/>
        </p:nvSpPr>
        <p:spPr>
          <a:xfrm>
            <a:off x="6605337" y="4604083"/>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a:t>
            </a: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40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8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800"/>
                                  </p:stCondLst>
                                  <p:childTnLst>
                                    <p:set>
                                      <p:cBhvr override="childStyle">
                                        <p:cTn id="24" dur="500" fill="hold"/>
                                        <p:tgtEl>
                                          <p:spTgt spid="6"/>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stCondLst>
                                            <p:cond delay="0"/>
                                          </p:stCondLst>
                                        </p:cTn>
                                        <p:tgtEl>
                                          <p:spTgt spid="4"/>
                                        </p:tgtEl>
                                      </p:cBhvr>
                                    </p:animEffect>
                                    <p:anim to="" calcmode="lin" valueType="num">
                                      <p:cBhvr>
                                        <p:cTn id="3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stCondLst>
                                            <p:cond delay="0"/>
                                          </p:stCondLst>
                                        </p:cTn>
                                        <p:tgtEl>
                                          <p:spTgt spid="7"/>
                                        </p:tgtEl>
                                      </p:cBhvr>
                                    </p:animEffect>
                                    <p:anim to="" calcmode="lin" valueType="num">
                                      <p:cBhvr>
                                        <p:cTn id="3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stCondLst>
                                            <p:cond delay="0"/>
                                          </p:stCondLst>
                                        </p:cTn>
                                        <p:tgtEl>
                                          <p:spTgt spid="8"/>
                                        </p:tgtEl>
                                      </p:cBhvr>
                                    </p:animEffect>
                                    <p:anim to="" calcmode="lin" valueType="num">
                                      <p:cBhvr>
                                        <p:cTn id="4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0" presetClass="exit" presetSubtype="0" fill="hold" grpId="1" nodeType="withEffect">
                                  <p:stCondLst>
                                    <p:cond delay="0"/>
                                  </p:stCondLst>
                                  <p:childTnLst>
                                    <p:set>
                                      <p:cBhvr>
                                        <p:cTn id="58" dur="1" fill="hold">
                                          <p:stCondLst>
                                            <p:cond delay="999"/>
                                          </p:stCondLst>
                                        </p:cTn>
                                        <p:tgtEl>
                                          <p:spTgt spid="4"/>
                                        </p:tgtEl>
                                        <p:attrNameLst>
                                          <p:attrName>style.visibility</p:attrName>
                                        </p:attrNameLst>
                                      </p:cBhvr>
                                      <p:to>
                                        <p:strVal val="hidden"/>
                                      </p:to>
                                    </p:set>
                                    <p:animEffect transition="out" filter="dissolve">
                                      <p:cBhvr>
                                        <p:cTn id="59" dur="1000">
                                          <p:stCondLst>
                                            <p:cond delay="0"/>
                                          </p:stCondLst>
                                        </p:cTn>
                                        <p:tgtEl>
                                          <p:spTgt spid="4"/>
                                        </p:tgtEl>
                                      </p:cBhvr>
                                    </p:animEffect>
                                    <p:anim to="" calcmode="lin" valueType="num">
                                      <p:cBhvr>
                                        <p:cTn id="6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61"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62" presetID="0" presetClass="exit" presetSubtype="0" fill="hold" grpId="1" nodeType="withEffect">
                                  <p:stCondLst>
                                    <p:cond delay="0"/>
                                  </p:stCondLst>
                                  <p:childTnLst>
                                    <p:set>
                                      <p:cBhvr>
                                        <p:cTn id="63" dur="1" fill="hold">
                                          <p:stCondLst>
                                            <p:cond delay="999"/>
                                          </p:stCondLst>
                                        </p:cTn>
                                        <p:tgtEl>
                                          <p:spTgt spid="7"/>
                                        </p:tgtEl>
                                        <p:attrNameLst>
                                          <p:attrName>style.visibility</p:attrName>
                                        </p:attrNameLst>
                                      </p:cBhvr>
                                      <p:to>
                                        <p:strVal val="hidden"/>
                                      </p:to>
                                    </p:set>
                                    <p:animEffect transition="out" filter="dissolve">
                                      <p:cBhvr>
                                        <p:cTn id="64" dur="1000">
                                          <p:stCondLst>
                                            <p:cond delay="0"/>
                                          </p:stCondLst>
                                        </p:cTn>
                                        <p:tgtEl>
                                          <p:spTgt spid="7"/>
                                        </p:tgtEl>
                                      </p:cBhvr>
                                    </p:animEffect>
                                    <p:anim to="" calcmode="lin" valueType="num">
                                      <p:cBhvr>
                                        <p:cTn id="65"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66"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67" presetID="0" presetClass="exit" presetSubtype="0" fill="hold" grpId="1" nodeType="withEffect">
                                  <p:stCondLst>
                                    <p:cond delay="0"/>
                                  </p:stCondLst>
                                  <p:childTnLst>
                                    <p:set>
                                      <p:cBhvr>
                                        <p:cTn id="68" dur="1" fill="hold">
                                          <p:stCondLst>
                                            <p:cond delay="999"/>
                                          </p:stCondLst>
                                        </p:cTn>
                                        <p:tgtEl>
                                          <p:spTgt spid="8"/>
                                        </p:tgtEl>
                                        <p:attrNameLst>
                                          <p:attrName>style.visibility</p:attrName>
                                        </p:attrNameLst>
                                      </p:cBhvr>
                                      <p:to>
                                        <p:strVal val="hidden"/>
                                      </p:to>
                                    </p:set>
                                    <p:animEffect transition="out" filter="dissolve">
                                      <p:cBhvr>
                                        <p:cTn id="69" dur="1000">
                                          <p:stCondLst>
                                            <p:cond delay="0"/>
                                          </p:stCondLst>
                                        </p:cTn>
                                        <p:tgtEl>
                                          <p:spTgt spid="8"/>
                                        </p:tgtEl>
                                      </p:cBhvr>
                                    </p:animEffect>
                                    <p:anim to="" calcmode="lin" valueType="num">
                                      <p:cBhvr>
                                        <p:cTn id="70"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71"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72" presetID="42" presetClass="path" presetSubtype="0" accel="50000" decel="50000" fill="hold" grpId="2" nodeType="withEffect">
                                  <p:stCondLst>
                                    <p:cond delay="0"/>
                                  </p:stCondLst>
                                  <p:childTnLst>
                                    <p:animMotion origin="layout" path="M 1.11111E-6 -3.7037E-6 L -0.10278 -0.16203 " pathEditMode="relative" rAng="0" ptsTypes="AA">
                                      <p:cBhvr>
                                        <p:cTn id="73" dur="1000" fill="hold"/>
                                        <p:tgtEl>
                                          <p:spTgt spid="4"/>
                                        </p:tgtEl>
                                        <p:attrNameLst>
                                          <p:attrName>ppt_x</p:attrName>
                                          <p:attrName>ppt_y</p:attrName>
                                        </p:attrNameLst>
                                      </p:cBhvr>
                                      <p:rCtr x="-5139" y="-8102"/>
                                    </p:animMotion>
                                  </p:childTnLst>
                                </p:cTn>
                              </p:par>
                              <p:par>
                                <p:cTn id="74" presetID="42" presetClass="path" presetSubtype="0" accel="50000" decel="50000" fill="hold" grpId="2" nodeType="withEffect">
                                  <p:stCondLst>
                                    <p:cond delay="0"/>
                                  </p:stCondLst>
                                  <p:childTnLst>
                                    <p:animMotion origin="layout" path="M 0 1.85185E-6 L 0.2349 -0.24584 " pathEditMode="relative" rAng="0" ptsTypes="AA">
                                      <p:cBhvr>
                                        <p:cTn id="75" dur="1000" fill="hold"/>
                                        <p:tgtEl>
                                          <p:spTgt spid="7"/>
                                        </p:tgtEl>
                                        <p:attrNameLst>
                                          <p:attrName>ppt_x</p:attrName>
                                          <p:attrName>ppt_y</p:attrName>
                                        </p:attrNameLst>
                                      </p:cBhvr>
                                      <p:rCtr x="11736" y="-12292"/>
                                    </p:animMotion>
                                  </p:childTnLst>
                                </p:cTn>
                              </p:par>
                              <p:par>
                                <p:cTn id="76" presetID="42" presetClass="path" presetSubtype="0" accel="50000" decel="50000" fill="hold" grpId="2" nodeType="withEffect">
                                  <p:stCondLst>
                                    <p:cond delay="0"/>
                                  </p:stCondLst>
                                  <p:childTnLst>
                                    <p:animMotion origin="layout" path="M -4.44444E-6 4.07407E-6 L -0.32725 -0.29121 " pathEditMode="relative" rAng="0" ptsTypes="AA">
                                      <p:cBhvr>
                                        <p:cTn id="77" dur="1000" fill="hold"/>
                                        <p:tgtEl>
                                          <p:spTgt spid="8"/>
                                        </p:tgtEl>
                                        <p:attrNameLst>
                                          <p:attrName>ppt_x</p:attrName>
                                          <p:attrName>ppt_y</p:attrName>
                                        </p:attrNameLst>
                                      </p:cBhvr>
                                      <p:rCtr x="-16372" y="-1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5" grpId="2"/>
      <p:bldP spid="6" grpId="0"/>
      <p:bldP spid="6" grpId="1"/>
      <p:bldP spid="6" grpId="2"/>
      <p:bldP spid="3074" grpId="0"/>
      <p:bldP spid="4" grpId="0"/>
      <p:bldP spid="4" grpId="1"/>
      <p:bldP spid="4" grpId="2"/>
      <p:bldP spid="7" grpId="0"/>
      <p:bldP spid="7" grpId="1"/>
      <p:bldP spid="7" grpId="2"/>
      <p:bldP spid="8" grpId="0"/>
      <p:bldP spid="8" grpId="1"/>
      <p:bldP spid="8"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18037" y="764725"/>
            <a:ext cx="1465243" cy="8336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5" name="Title 1"/>
          <p:cNvSpPr txBox="1">
            <a:spLocks/>
          </p:cNvSpPr>
          <p:nvPr/>
        </p:nvSpPr>
        <p:spPr>
          <a:xfrm>
            <a:off x="494264" y="1423558"/>
            <a:ext cx="4726237" cy="8025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vital to humankind</a:t>
            </a:r>
          </a:p>
        </p:txBody>
      </p:sp>
      <p:sp>
        <p:nvSpPr>
          <p:cNvPr id="6" name="Title 1">
            <a:extLst>
              <a:ext uri="{FF2B5EF4-FFF2-40B4-BE49-F238E27FC236}">
                <a16:creationId xmlns:a16="http://schemas.microsoft.com/office/drawing/2014/main" id="{41871F47-CD8B-40F4-8181-DCF25EAA035A}"/>
              </a:ext>
            </a:extLst>
          </p:cNvPr>
          <p:cNvSpPr txBox="1">
            <a:spLocks/>
          </p:cNvSpPr>
          <p:nvPr/>
        </p:nvSpPr>
        <p:spPr>
          <a:xfrm>
            <a:off x="3760803" y="3980402"/>
            <a:ext cx="4241933" cy="8025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inner sanctuaries</a:t>
            </a:r>
          </a:p>
        </p:txBody>
      </p:sp>
      <p:sp>
        <p:nvSpPr>
          <p:cNvPr id="7" name="Title 1">
            <a:extLst>
              <a:ext uri="{FF2B5EF4-FFF2-40B4-BE49-F238E27FC236}">
                <a16:creationId xmlns:a16="http://schemas.microsoft.com/office/drawing/2014/main" id="{76E0968D-02B4-412B-B6C9-9A8CDC5423EE}"/>
              </a:ext>
            </a:extLst>
          </p:cNvPr>
          <p:cNvSpPr txBox="1">
            <a:spLocks/>
          </p:cNvSpPr>
          <p:nvPr/>
        </p:nvSpPr>
        <p:spPr>
          <a:xfrm>
            <a:off x="2748680" y="5902112"/>
            <a:ext cx="4130843" cy="8025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lives that we live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believe not only that religious faith will be victorious, but that it is vital to humankind that it shall be. We may differ in form and particulars in our religious faith. Those are matters that are sacred to each of our inner sanctuaries. It is our privilege to decline to argue them. Their real demonstration is the lives that we live.”</a:t>
            </a:r>
          </a:p>
        </p:txBody>
      </p:sp>
      <p:sp>
        <p:nvSpPr>
          <p:cNvPr id="8" name="Rectangle 12">
            <a:extLst>
              <a:ext uri="{FF2B5EF4-FFF2-40B4-BE49-F238E27FC236}">
                <a16:creationId xmlns:a16="http://schemas.microsoft.com/office/drawing/2014/main" id="{9F70FC15-04F9-4A4F-A92D-BBE73266EBEB}"/>
              </a:ext>
            </a:extLst>
          </p:cNvPr>
          <p:cNvSpPr>
            <a:spLocks noChangeArrowheads="1"/>
          </p:cNvSpPr>
          <p:nvPr/>
        </p:nvSpPr>
        <p:spPr bwMode="auto">
          <a:xfrm>
            <a:off x="4045526" y="3872346"/>
            <a:ext cx="358832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127000">
                    <a:schemeClr val="tx1"/>
                  </a:glow>
                </a:effectLst>
                <a:latin typeface="Calibri" panose="020F0502020204030204" pitchFamily="34" charset="0"/>
              </a:rPr>
              <a:t>relationship</a:t>
            </a:r>
            <a:endParaRPr lang="en-US" altLang="en-US" sz="5400" b="1" i="1" dirty="0">
              <a:solidFill>
                <a:schemeClr val="bg1"/>
              </a:solidFill>
              <a:effectLst>
                <a:glow rad="127000">
                  <a:schemeClr val="tx1"/>
                </a:glow>
              </a:effectLst>
              <a:latin typeface="Calibri" panose="020F0502020204030204" pitchFamily="34" charset="0"/>
            </a:endParaRPr>
          </a:p>
        </p:txBody>
      </p:sp>
      <p:sp>
        <p:nvSpPr>
          <p:cNvPr id="10" name="Rectangle 9">
            <a:extLst>
              <a:ext uri="{FF2B5EF4-FFF2-40B4-BE49-F238E27FC236}">
                <a16:creationId xmlns:a16="http://schemas.microsoft.com/office/drawing/2014/main" id="{C80206F7-4F89-4646-A88F-145B35BC5932}"/>
              </a:ext>
            </a:extLst>
          </p:cNvPr>
          <p:cNvSpPr>
            <a:spLocks noChangeArrowheads="1"/>
          </p:cNvSpPr>
          <p:nvPr/>
        </p:nvSpPr>
        <p:spPr bwMode="auto">
          <a:xfrm>
            <a:off x="4336471" y="3629890"/>
            <a:ext cx="3075710" cy="148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8" presetClass="emph" presetSubtype="0" fill="hold" grpId="1" nodeType="withEffect">
                                  <p:stCondLst>
                                    <p:cond delay="0"/>
                                  </p:stCondLst>
                                  <p:childTnLst>
                                    <p:set>
                                      <p:cBhvr override="childStyle">
                                        <p:cTn id="27" dur="500" fill="hold"/>
                                        <p:tgtEl>
                                          <p:spTgt spid="3"/>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400"/>
                                  </p:stCondLst>
                                  <p:childTnLst>
                                    <p:set>
                                      <p:cBhvr override="childStyle">
                                        <p:cTn id="32" dur="500" fill="hold"/>
                                        <p:tgtEl>
                                          <p:spTgt spid="5"/>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40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18" presetClass="emph" presetSubtype="0" fill="hold" grpId="1" nodeType="withEffect">
                                  <p:stCondLst>
                                    <p:cond delay="400"/>
                                  </p:stCondLst>
                                  <p:childTnLst>
                                    <p:set>
                                      <p:cBhvr override="childStyle">
                                        <p:cTn id="39" dur="500" fill="hold"/>
                                        <p:tgtEl>
                                          <p:spTgt spid="6"/>
                                        </p:tgtEl>
                                        <p:attrNameLst>
                                          <p:attrName>style.textDecorationUnderline</p:attrName>
                                        </p:attrNameLst>
                                      </p:cBhvr>
                                      <p:to>
                                        <p:strVal val="true"/>
                                      </p:to>
                                    </p:set>
                                  </p:childTnLst>
                                </p:cTn>
                              </p:par>
                              <p:par>
                                <p:cTn id="40" presetID="22" presetClass="exit" presetSubtype="8" fill="hold" grpId="2" nodeType="withEffect">
                                  <p:stCondLst>
                                    <p:cond delay="0"/>
                                  </p:stCondLst>
                                  <p:childTnLst>
                                    <p:animEffect transition="out" filter="wipe(left)">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22" presetClass="exit" presetSubtype="8" fill="hold" grpId="2" nodeType="withEffect">
                                  <p:stCondLst>
                                    <p:cond delay="250"/>
                                  </p:stCondLst>
                                  <p:childTnLst>
                                    <p:animEffect transition="out" filter="wipe(left)">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51"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2"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750" fill="hold"/>
                                        <p:tgtEl>
                                          <p:spTgt spid="10"/>
                                        </p:tgtEl>
                                        <p:attrNameLst>
                                          <p:attrName>ppt_w</p:attrName>
                                        </p:attrNameLst>
                                      </p:cBhvr>
                                      <p:tavLst>
                                        <p:tav tm="0">
                                          <p:val>
                                            <p:fltVal val="0"/>
                                          </p:val>
                                        </p:tav>
                                        <p:tav tm="100000">
                                          <p:val>
                                            <p:strVal val="#ppt_w"/>
                                          </p:val>
                                        </p:tav>
                                      </p:tavLst>
                                    </p:anim>
                                    <p:anim calcmode="lin" valueType="num">
                                      <p:cBhvr>
                                        <p:cTn id="59" dur="750" fill="hold"/>
                                        <p:tgtEl>
                                          <p:spTgt spid="10"/>
                                        </p:tgtEl>
                                        <p:attrNameLst>
                                          <p:attrName>ppt_h</p:attrName>
                                        </p:attrNameLst>
                                      </p:cBhvr>
                                      <p:tavLst>
                                        <p:tav tm="0">
                                          <p:val>
                                            <p:fltVal val="0"/>
                                          </p:val>
                                        </p:tav>
                                        <p:tav tm="100000">
                                          <p:val>
                                            <p:strVal val="#ppt_h"/>
                                          </p:val>
                                        </p:tav>
                                      </p:tavLst>
                                    </p:anim>
                                    <p:animEffect transition="in" filter="fade">
                                      <p:cBhvr>
                                        <p:cTn id="60" dur="750"/>
                                        <p:tgtEl>
                                          <p:spTgt spid="10"/>
                                        </p:tgtEl>
                                      </p:cBhvr>
                                    </p:animEffect>
                                  </p:childTnLst>
                                </p:cTn>
                              </p:par>
                              <p:par>
                                <p:cTn id="61" presetID="0" presetClass="exit" presetSubtype="0" fill="hold" grpId="1" nodeType="withEffect">
                                  <p:stCondLst>
                                    <p:cond delay="650"/>
                                  </p:stCondLst>
                                  <p:childTnLst>
                                    <p:set>
                                      <p:cBhvr>
                                        <p:cTn id="62" dur="1" fill="hold">
                                          <p:stCondLst>
                                            <p:cond delay="999"/>
                                          </p:stCondLst>
                                        </p:cTn>
                                        <p:tgtEl>
                                          <p:spTgt spid="10"/>
                                        </p:tgtEl>
                                        <p:attrNameLst>
                                          <p:attrName>style.visibility</p:attrName>
                                        </p:attrNameLst>
                                      </p:cBhvr>
                                      <p:to>
                                        <p:strVal val="hidden"/>
                                      </p:to>
                                    </p:set>
                                    <p:animEffect transition="out" filter="dissolve">
                                      <p:cBhvr>
                                        <p:cTn id="63" dur="1000">
                                          <p:stCondLst>
                                            <p:cond delay="0"/>
                                          </p:stCondLst>
                                        </p:cTn>
                                        <p:tgtEl>
                                          <p:spTgt spid="10"/>
                                        </p:tgtEl>
                                      </p:cBhvr>
                                    </p:animEffect>
                                    <p:anim to="" calcmode="lin" valueType="num">
                                      <p:cBhvr>
                                        <p:cTn id="64"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66" presetID="42" presetClass="path" presetSubtype="0" accel="50000" decel="50000" fill="hold" grpId="2" nodeType="withEffect">
                                  <p:stCondLst>
                                    <p:cond delay="650"/>
                                  </p:stCondLst>
                                  <p:childTnLst>
                                    <p:animMotion origin="layout" path="M -1.11111E-6 1.48148E-6 L -0.14844 -0.17662 " pathEditMode="relative" rAng="0" ptsTypes="AA">
                                      <p:cBhvr>
                                        <p:cTn id="67" dur="1000" fill="hold"/>
                                        <p:tgtEl>
                                          <p:spTgt spid="10"/>
                                        </p:tgtEl>
                                        <p:attrNameLst>
                                          <p:attrName>ppt_x</p:attrName>
                                          <p:attrName>ppt_y</p:attrName>
                                        </p:attrNameLst>
                                      </p:cBhvr>
                                      <p:rCtr x="-7431" y="-8843"/>
                                    </p:animMotion>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par>
                                <p:cTn id="73" presetID="18" presetClass="emph" presetSubtype="0" fill="hold" grpId="1" nodeType="withEffect">
                                  <p:stCondLst>
                                    <p:cond delay="0"/>
                                  </p:stCondLst>
                                  <p:childTnLst>
                                    <p:set>
                                      <p:cBhvr override="childStyle">
                                        <p:cTn id="74"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5" grpId="2"/>
      <p:bldP spid="6" grpId="0"/>
      <p:bldP spid="6" grpId="1"/>
      <p:bldP spid="7" grpId="0"/>
      <p:bldP spid="7" grpId="1"/>
      <p:bldP spid="3074" grpId="0"/>
      <p:bldP spid="8" grpId="0"/>
      <p:bldP spid="10" grpId="0"/>
      <p:bldP spid="10" grpId="1"/>
      <p:bldP spid="10"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2047" y="247744"/>
            <a:ext cx="8696303"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Likewise exhort the young men to be sober-minded, in all things showing yourself to be a pattern of good works; in doctrine showing integrity, reverence, incorruptibility, sound speech that cannot be condemned, that one who is an opponent may   be ashamed, having nothing evil         to say of you.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Titus 2:6-8 </a:t>
            </a:r>
          </a:p>
        </p:txBody>
      </p:sp>
      <p:sp>
        <p:nvSpPr>
          <p:cNvPr id="3" name="Rectangle 2"/>
          <p:cNvSpPr txBox="1">
            <a:spLocks noChangeArrowheads="1"/>
          </p:cNvSpPr>
          <p:nvPr/>
        </p:nvSpPr>
        <p:spPr bwMode="auto">
          <a:xfrm>
            <a:off x="204441" y="768287"/>
            <a:ext cx="8696303" cy="553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sober-minded:</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 all things showing yourself</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 pattern of good works</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 doctrine </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4300" b="1" kern="0" dirty="0">
                <a:ln w="17780" cmpd="sng">
                  <a:solidFill>
                    <a:schemeClr val="tx1"/>
                  </a:solidFill>
                  <a:prstDash val="solid"/>
                  <a:miter lim="800000"/>
                </a:ln>
                <a:solidFill>
                  <a:srgbClr val="FFC000"/>
                </a:solidFill>
                <a:effectLst>
                  <a:glow rad="139700">
                    <a:schemeClr val="accent1">
                      <a:satMod val="175000"/>
                      <a:alpha val="75000"/>
                    </a:schemeClr>
                  </a:glow>
                  <a:outerShdw blurRad="50800" algn="tl" rotWithShape="0">
                    <a:srgbClr val="000000"/>
                  </a:outerShdw>
                </a:effectLst>
                <a:latin typeface="Calibri" panose="020F0502020204030204" pitchFamily="34" charset="0"/>
              </a:rPr>
              <a:t>•</a:t>
            </a:r>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showing integrity</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4300" b="1" kern="0" dirty="0">
                <a:ln w="17780" cmpd="sng">
                  <a:solidFill>
                    <a:schemeClr val="tx1"/>
                  </a:solidFill>
                  <a:prstDash val="solid"/>
                  <a:miter lim="800000"/>
                </a:ln>
                <a:solidFill>
                  <a:srgbClr val="FFC000"/>
                </a:solidFill>
                <a:effectLst>
                  <a:glow rad="139700">
                    <a:schemeClr val="accent1">
                      <a:satMod val="175000"/>
                      <a:alpha val="75000"/>
                    </a:schemeClr>
                  </a:glow>
                  <a:outerShdw blurRad="50800" algn="tl" rotWithShape="0">
                    <a:srgbClr val="000000"/>
                  </a:outerShdw>
                </a:effectLst>
                <a:latin typeface="Calibri" panose="020F0502020204030204" pitchFamily="34" charset="0"/>
              </a:rPr>
              <a:t>•</a:t>
            </a:r>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reverence</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4300" b="1" kern="0" dirty="0">
                <a:ln w="17780" cmpd="sng">
                  <a:solidFill>
                    <a:schemeClr val="tx1"/>
                  </a:solidFill>
                  <a:prstDash val="solid"/>
                  <a:miter lim="800000"/>
                </a:ln>
                <a:solidFill>
                  <a:srgbClr val="FFC000"/>
                </a:solidFill>
                <a:effectLst>
                  <a:glow rad="139700">
                    <a:schemeClr val="accent1">
                      <a:satMod val="175000"/>
                      <a:alpha val="75000"/>
                    </a:schemeClr>
                  </a:glow>
                  <a:outerShdw blurRad="50800" algn="tl" rotWithShape="0">
                    <a:srgbClr val="000000"/>
                  </a:outerShdw>
                </a:effectLst>
                <a:latin typeface="Calibri" panose="020F0502020204030204" pitchFamily="34" charset="0"/>
              </a:rPr>
              <a:t>•</a:t>
            </a:r>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incorruptibility</a:t>
            </a:r>
          </a:p>
          <a:p>
            <a:pPr algn="l"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4300" b="1" kern="0" dirty="0">
                <a:ln w="17780" cmpd="sng">
                  <a:solidFill>
                    <a:schemeClr val="tx1"/>
                  </a:solidFill>
                  <a:prstDash val="solid"/>
                  <a:miter lim="800000"/>
                </a:ln>
                <a:solidFill>
                  <a:srgbClr val="FFC000"/>
                </a:solidFill>
                <a:effectLst>
                  <a:glow rad="139700">
                    <a:schemeClr val="accent1">
                      <a:satMod val="175000"/>
                      <a:alpha val="75000"/>
                    </a:schemeClr>
                  </a:glow>
                  <a:outerShdw blurRad="50800" algn="tl" rotWithShape="0">
                    <a:srgbClr val="000000"/>
                  </a:outerShdw>
                </a:effectLst>
                <a:latin typeface="Calibri" panose="020F0502020204030204" pitchFamily="34" charset="0"/>
              </a:rPr>
              <a:t>•</a:t>
            </a:r>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sound speech</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CAE0F244-856D-4D80-836B-C819BCDCF793}"/>
              </a:ext>
            </a:extLst>
          </p:cNvPr>
          <p:cNvSpPr/>
          <p:nvPr/>
        </p:nvSpPr>
        <p:spPr>
          <a:xfrm rot="5400000">
            <a:off x="464563" y="1680460"/>
            <a:ext cx="329068" cy="304800"/>
          </a:xfrm>
          <a:prstGeom prst="bentUpArrow">
            <a:avLst>
              <a:gd name="adj1" fmla="val 25000"/>
              <a:gd name="adj2" fmla="val 32031"/>
              <a:gd name="adj3" fmla="val 35156"/>
            </a:avLst>
          </a:prstGeom>
          <a:solidFill>
            <a:srgbClr val="FFC000"/>
          </a:solidFill>
          <a:ln w="9525">
            <a:solidFill>
              <a:schemeClr val="bg1"/>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ffectLst>
                <a:glow rad="101600">
                  <a:schemeClr val="tx1"/>
                </a:glow>
              </a:effectLst>
            </a:endParaRPr>
          </a:p>
        </p:txBody>
      </p:sp>
      <p:sp>
        <p:nvSpPr>
          <p:cNvPr id="6" name="Arrow: Bent-Up 9">
            <a:extLst>
              <a:ext uri="{FF2B5EF4-FFF2-40B4-BE49-F238E27FC236}">
                <a16:creationId xmlns:a16="http://schemas.microsoft.com/office/drawing/2014/main" id="{CAE0F244-856D-4D80-836B-C819BCDCF793}"/>
              </a:ext>
            </a:extLst>
          </p:cNvPr>
          <p:cNvSpPr/>
          <p:nvPr/>
        </p:nvSpPr>
        <p:spPr>
          <a:xfrm rot="5400000">
            <a:off x="1582472" y="2357353"/>
            <a:ext cx="329068" cy="304800"/>
          </a:xfrm>
          <a:prstGeom prst="bentUpArrow">
            <a:avLst>
              <a:gd name="adj1" fmla="val 25000"/>
              <a:gd name="adj2" fmla="val 32031"/>
              <a:gd name="adj3" fmla="val 35156"/>
            </a:avLst>
          </a:prstGeom>
          <a:solidFill>
            <a:srgbClr val="FFC000"/>
          </a:solidFill>
          <a:ln w="9525">
            <a:solidFill>
              <a:schemeClr val="bg1"/>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ffectLst>
                <a:glow rad="101600">
                  <a:schemeClr val="tx1"/>
                </a:glow>
              </a:effectLst>
            </a:endParaRPr>
          </a:p>
        </p:txBody>
      </p:sp>
      <p:sp>
        <p:nvSpPr>
          <p:cNvPr id="7" name="Arrow: Bent-Up 9">
            <a:extLst>
              <a:ext uri="{FF2B5EF4-FFF2-40B4-BE49-F238E27FC236}">
                <a16:creationId xmlns:a16="http://schemas.microsoft.com/office/drawing/2014/main" id="{CAE0F244-856D-4D80-836B-C819BCDCF793}"/>
              </a:ext>
            </a:extLst>
          </p:cNvPr>
          <p:cNvSpPr/>
          <p:nvPr/>
        </p:nvSpPr>
        <p:spPr>
          <a:xfrm rot="5400000">
            <a:off x="2702868" y="3024000"/>
            <a:ext cx="329068" cy="304800"/>
          </a:xfrm>
          <a:prstGeom prst="bentUpArrow">
            <a:avLst>
              <a:gd name="adj1" fmla="val 25000"/>
              <a:gd name="adj2" fmla="val 32031"/>
              <a:gd name="adj3" fmla="val 35156"/>
            </a:avLst>
          </a:prstGeom>
          <a:solidFill>
            <a:srgbClr val="FFC000"/>
          </a:solidFill>
          <a:ln w="9525">
            <a:solidFill>
              <a:schemeClr val="bg1"/>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ffectLst>
                <a:glow rad="101600">
                  <a:schemeClr val="tx1"/>
                </a:glow>
              </a:effectLst>
            </a:endParaRPr>
          </a:p>
        </p:txBody>
      </p:sp>
      <p:sp>
        <p:nvSpPr>
          <p:cNvPr id="8" name="Rectangle 2"/>
          <p:cNvSpPr txBox="1">
            <a:spLocks noChangeArrowheads="1"/>
          </p:cNvSpPr>
          <p:nvPr/>
        </p:nvSpPr>
        <p:spPr bwMode="auto">
          <a:xfrm>
            <a:off x="8047158" y="276479"/>
            <a:ext cx="908199"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a:t>
            </a:r>
          </a:p>
        </p:txBody>
      </p:sp>
      <p:sp>
        <p:nvSpPr>
          <p:cNvPr id="9" name="Rectangle 2"/>
          <p:cNvSpPr txBox="1">
            <a:spLocks noChangeArrowheads="1"/>
          </p:cNvSpPr>
          <p:nvPr/>
        </p:nvSpPr>
        <p:spPr bwMode="auto">
          <a:xfrm>
            <a:off x="332481" y="933975"/>
            <a:ext cx="3627648" cy="9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sober-minded</a:t>
            </a:r>
          </a:p>
        </p:txBody>
      </p:sp>
      <p:sp>
        <p:nvSpPr>
          <p:cNvPr id="10" name="Rectangle 2"/>
          <p:cNvSpPr txBox="1">
            <a:spLocks noChangeArrowheads="1"/>
          </p:cNvSpPr>
          <p:nvPr/>
        </p:nvSpPr>
        <p:spPr bwMode="auto">
          <a:xfrm>
            <a:off x="3636626" y="1040880"/>
            <a:ext cx="5347183"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all things showing</a:t>
            </a:r>
          </a:p>
        </p:txBody>
      </p:sp>
      <p:sp>
        <p:nvSpPr>
          <p:cNvPr id="11" name="Rectangle 2"/>
          <p:cNvSpPr txBox="1">
            <a:spLocks noChangeArrowheads="1"/>
          </p:cNvSpPr>
          <p:nvPr/>
        </p:nvSpPr>
        <p:spPr bwMode="auto">
          <a:xfrm>
            <a:off x="597120" y="1695340"/>
            <a:ext cx="2595022"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yourself</a:t>
            </a:r>
          </a:p>
        </p:txBody>
      </p:sp>
      <p:sp>
        <p:nvSpPr>
          <p:cNvPr id="12" name="Rectangle 2"/>
          <p:cNvSpPr txBox="1">
            <a:spLocks noChangeArrowheads="1"/>
          </p:cNvSpPr>
          <p:nvPr/>
        </p:nvSpPr>
        <p:spPr bwMode="auto">
          <a:xfrm>
            <a:off x="4085113" y="1690577"/>
            <a:ext cx="4275116"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pattern of good</a:t>
            </a:r>
          </a:p>
        </p:txBody>
      </p:sp>
      <p:sp>
        <p:nvSpPr>
          <p:cNvPr id="13" name="Rectangle 2"/>
          <p:cNvSpPr txBox="1">
            <a:spLocks noChangeArrowheads="1"/>
          </p:cNvSpPr>
          <p:nvPr/>
        </p:nvSpPr>
        <p:spPr bwMode="auto">
          <a:xfrm>
            <a:off x="292154" y="2350964"/>
            <a:ext cx="1659708"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works</a:t>
            </a:r>
          </a:p>
        </p:txBody>
      </p:sp>
      <p:sp>
        <p:nvSpPr>
          <p:cNvPr id="14" name="Rectangle 2"/>
          <p:cNvSpPr txBox="1">
            <a:spLocks noChangeArrowheads="1"/>
          </p:cNvSpPr>
          <p:nvPr/>
        </p:nvSpPr>
        <p:spPr bwMode="auto">
          <a:xfrm>
            <a:off x="1856802" y="2353076"/>
            <a:ext cx="2912292"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 doctrine</a:t>
            </a:r>
          </a:p>
        </p:txBody>
      </p:sp>
      <p:sp>
        <p:nvSpPr>
          <p:cNvPr id="15" name="Rectangle 2"/>
          <p:cNvSpPr txBox="1">
            <a:spLocks noChangeArrowheads="1"/>
          </p:cNvSpPr>
          <p:nvPr/>
        </p:nvSpPr>
        <p:spPr bwMode="auto">
          <a:xfrm>
            <a:off x="4512235" y="2350695"/>
            <a:ext cx="4239490"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showing integrity</a:t>
            </a:r>
          </a:p>
        </p:txBody>
      </p:sp>
      <p:sp>
        <p:nvSpPr>
          <p:cNvPr id="16" name="Rectangle 2"/>
          <p:cNvSpPr txBox="1">
            <a:spLocks noChangeArrowheads="1"/>
          </p:cNvSpPr>
          <p:nvPr/>
        </p:nvSpPr>
        <p:spPr bwMode="auto">
          <a:xfrm>
            <a:off x="551941" y="3010015"/>
            <a:ext cx="2769788"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reverence</a:t>
            </a:r>
          </a:p>
        </p:txBody>
      </p:sp>
      <p:sp>
        <p:nvSpPr>
          <p:cNvPr id="17" name="Rectangle 2"/>
          <p:cNvSpPr txBox="1">
            <a:spLocks noChangeArrowheads="1"/>
          </p:cNvSpPr>
          <p:nvPr/>
        </p:nvSpPr>
        <p:spPr bwMode="auto">
          <a:xfrm>
            <a:off x="3180934" y="3005394"/>
            <a:ext cx="3684713"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incorruptibility</a:t>
            </a:r>
          </a:p>
        </p:txBody>
      </p:sp>
      <p:sp>
        <p:nvSpPr>
          <p:cNvPr id="18" name="Rectangle 2"/>
          <p:cNvSpPr txBox="1">
            <a:spLocks noChangeArrowheads="1"/>
          </p:cNvSpPr>
          <p:nvPr/>
        </p:nvSpPr>
        <p:spPr bwMode="auto">
          <a:xfrm>
            <a:off x="6841103" y="3005311"/>
            <a:ext cx="1683457"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sound</a:t>
            </a:r>
          </a:p>
        </p:txBody>
      </p:sp>
      <p:sp>
        <p:nvSpPr>
          <p:cNvPr id="19" name="Rectangle 2"/>
          <p:cNvSpPr txBox="1">
            <a:spLocks noChangeArrowheads="1"/>
          </p:cNvSpPr>
          <p:nvPr/>
        </p:nvSpPr>
        <p:spPr bwMode="auto">
          <a:xfrm>
            <a:off x="372898" y="3667079"/>
            <a:ext cx="2030957"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speech</a:t>
            </a:r>
          </a:p>
        </p:txBody>
      </p:sp>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42" presetClass="path" presetSubtype="0" accel="50000" decel="50000" fill="hold" grpId="1" nodeType="withEffect">
                                  <p:stCondLst>
                                    <p:cond delay="0"/>
                                  </p:stCondLst>
                                  <p:childTnLst>
                                    <p:animMotion origin="layout" path="M 2.5E-6 -2.59259E-6 L -0.8665 0.06945 " pathEditMode="relative" rAng="0" ptsTypes="AA">
                                      <p:cBhvr>
                                        <p:cTn id="48" dur="2000" fill="hold"/>
                                        <p:tgtEl>
                                          <p:spTgt spid="8"/>
                                        </p:tgtEl>
                                        <p:attrNameLst>
                                          <p:attrName>ppt_x</p:attrName>
                                          <p:attrName>ppt_y</p:attrName>
                                        </p:attrNameLst>
                                      </p:cBhvr>
                                      <p:rCtr x="-43333" y="3472"/>
                                    </p:animMotion>
                                  </p:childTnLst>
                                </p:cTn>
                              </p:par>
                              <p:par>
                                <p:cTn id="49" presetID="42" presetClass="path" presetSubtype="0" accel="50000" decel="50000" fill="hold" grpId="1" nodeType="withEffect">
                                  <p:stCondLst>
                                    <p:cond delay="0"/>
                                  </p:stCondLst>
                                  <p:childTnLst>
                                    <p:animMotion origin="layout" path="M -2.22222E-6 4.07407E-6 L 0.04653 -0.02639 " pathEditMode="relative" rAng="0" ptsTypes="AA">
                                      <p:cBhvr>
                                        <p:cTn id="50" dur="2000" fill="hold"/>
                                        <p:tgtEl>
                                          <p:spTgt spid="9"/>
                                        </p:tgtEl>
                                        <p:attrNameLst>
                                          <p:attrName>ppt_x</p:attrName>
                                          <p:attrName>ppt_y</p:attrName>
                                        </p:attrNameLst>
                                      </p:cBhvr>
                                      <p:rCtr x="2326" y="-1319"/>
                                    </p:animMotion>
                                  </p:childTnLst>
                                </p:cTn>
                              </p:par>
                              <p:par>
                                <p:cTn id="51" presetID="42" presetClass="path" presetSubtype="0" accel="50000" decel="50000" fill="hold" grpId="1" nodeType="withEffect">
                                  <p:stCondLst>
                                    <p:cond delay="0"/>
                                  </p:stCondLst>
                                  <p:childTnLst>
                                    <p:animMotion origin="layout" path="M -4.16667E-6 -4.44444E-6 L -0.33784 0.06922 " pathEditMode="relative" rAng="0" ptsTypes="AA">
                                      <p:cBhvr>
                                        <p:cTn id="52" dur="2000" fill="hold"/>
                                        <p:tgtEl>
                                          <p:spTgt spid="10"/>
                                        </p:tgtEl>
                                        <p:attrNameLst>
                                          <p:attrName>ppt_x</p:attrName>
                                          <p:attrName>ppt_y</p:attrName>
                                        </p:attrNameLst>
                                      </p:cBhvr>
                                      <p:rCtr x="-16892" y="3449"/>
                                    </p:animMotion>
                                  </p:childTnLst>
                                </p:cTn>
                              </p:par>
                              <p:par>
                                <p:cTn id="53" presetID="42" presetClass="path" presetSubtype="0" accel="50000" decel="50000" fill="hold" grpId="1" nodeType="withEffect">
                                  <p:stCondLst>
                                    <p:cond delay="0"/>
                                  </p:stCondLst>
                                  <p:childTnLst>
                                    <p:animMotion origin="layout" path="M 1.94444E-6 -4.81481E-6 L 0.51215 -0.02638 " pathEditMode="relative" rAng="0" ptsTypes="AA">
                                      <p:cBhvr>
                                        <p:cTn id="54" dur="2000" fill="hold"/>
                                        <p:tgtEl>
                                          <p:spTgt spid="11"/>
                                        </p:tgtEl>
                                        <p:attrNameLst>
                                          <p:attrName>ppt_x</p:attrName>
                                          <p:attrName>ppt_y</p:attrName>
                                        </p:attrNameLst>
                                      </p:cBhvr>
                                      <p:rCtr x="25608" y="-1319"/>
                                    </p:animMotion>
                                  </p:childTnLst>
                                </p:cTn>
                              </p:par>
                              <p:par>
                                <p:cTn id="55" presetID="42" presetClass="path" presetSubtype="0" accel="50000" decel="50000" fill="hold" grpId="1" nodeType="withEffect">
                                  <p:stCondLst>
                                    <p:cond delay="0"/>
                                  </p:stCondLst>
                                  <p:childTnLst>
                                    <p:animMotion origin="layout" path="M -1.94444E-6 -3.7037E-7 L -0.24219 0.06991 " pathEditMode="relative" rAng="0" ptsTypes="AA">
                                      <p:cBhvr>
                                        <p:cTn id="56" dur="2000" fill="hold"/>
                                        <p:tgtEl>
                                          <p:spTgt spid="12"/>
                                        </p:tgtEl>
                                        <p:attrNameLst>
                                          <p:attrName>ppt_x</p:attrName>
                                          <p:attrName>ppt_y</p:attrName>
                                        </p:attrNameLst>
                                      </p:cBhvr>
                                      <p:rCtr x="-12118" y="3495"/>
                                    </p:animMotion>
                                  </p:childTnLst>
                                </p:cTn>
                              </p:par>
                              <p:par>
                                <p:cTn id="57" presetID="42" presetClass="path" presetSubtype="0" accel="50000" decel="50000" fill="hold" grpId="1" nodeType="withEffect">
                                  <p:stCondLst>
                                    <p:cond delay="0"/>
                                  </p:stCondLst>
                                  <p:childTnLst>
                                    <p:animMotion origin="layout" path="M -3.05556E-6 3.33333E-6 L 0.61979 -0.02616 " pathEditMode="relative" rAng="0" ptsTypes="AA">
                                      <p:cBhvr>
                                        <p:cTn id="58" dur="2000" fill="hold"/>
                                        <p:tgtEl>
                                          <p:spTgt spid="13"/>
                                        </p:tgtEl>
                                        <p:attrNameLst>
                                          <p:attrName>ppt_x</p:attrName>
                                          <p:attrName>ppt_y</p:attrName>
                                        </p:attrNameLst>
                                      </p:cBhvr>
                                      <p:rCtr x="30990" y="-1319"/>
                                    </p:animMotion>
                                  </p:childTnLst>
                                </p:cTn>
                              </p:par>
                              <p:par>
                                <p:cTn id="59" presetID="42" presetClass="path" presetSubtype="0" accel="50000" decel="50000" fill="hold" grpId="1" nodeType="withEffect">
                                  <p:stCondLst>
                                    <p:cond delay="0"/>
                                  </p:stCondLst>
                                  <p:childTnLst>
                                    <p:animMotion origin="layout" path="M 3.61111E-6 1.85185E-6 L 0.11718 0.06921 " pathEditMode="relative" rAng="0" ptsTypes="AA">
                                      <p:cBhvr>
                                        <p:cTn id="60" dur="2000" fill="hold"/>
                                        <p:tgtEl>
                                          <p:spTgt spid="14"/>
                                        </p:tgtEl>
                                        <p:attrNameLst>
                                          <p:attrName>ppt_x</p:attrName>
                                          <p:attrName>ppt_y</p:attrName>
                                        </p:attrNameLst>
                                      </p:cBhvr>
                                      <p:rCtr x="5851" y="3449"/>
                                    </p:animMotion>
                                  </p:childTnLst>
                                </p:cTn>
                              </p:par>
                              <p:par>
                                <p:cTn id="61" presetID="42" presetClass="path" presetSubtype="0" accel="50000" decel="50000" fill="hold" grpId="1" nodeType="withEffect">
                                  <p:stCondLst>
                                    <p:cond delay="0"/>
                                  </p:stCondLst>
                                  <p:childTnLst>
                                    <p:animMotion origin="layout" path="M -3.61111E-6 3.33333E-6 L -0.02031 0.16435 " pathEditMode="relative" rAng="0" ptsTypes="AA">
                                      <p:cBhvr>
                                        <p:cTn id="62" dur="2000" fill="hold"/>
                                        <p:tgtEl>
                                          <p:spTgt spid="15"/>
                                        </p:tgtEl>
                                        <p:attrNameLst>
                                          <p:attrName>ppt_x</p:attrName>
                                          <p:attrName>ppt_y</p:attrName>
                                        </p:attrNameLst>
                                      </p:cBhvr>
                                      <p:rCtr x="-1024" y="8218"/>
                                    </p:animMotion>
                                  </p:childTnLst>
                                </p:cTn>
                              </p:par>
                              <p:par>
                                <p:cTn id="63" presetID="42" presetClass="path" presetSubtype="0" accel="50000" decel="50000" fill="hold" grpId="1" nodeType="withEffect">
                                  <p:stCondLst>
                                    <p:cond delay="0"/>
                                  </p:stCondLst>
                                  <p:childTnLst>
                                    <p:animMotion origin="layout" path="M 4.44444E-6 -1.48148E-6 L 0.40069 0.16458 " pathEditMode="relative" rAng="0" ptsTypes="AA">
                                      <p:cBhvr>
                                        <p:cTn id="64" dur="2000" fill="hold"/>
                                        <p:tgtEl>
                                          <p:spTgt spid="16"/>
                                        </p:tgtEl>
                                        <p:attrNameLst>
                                          <p:attrName>ppt_x</p:attrName>
                                          <p:attrName>ppt_y</p:attrName>
                                        </p:attrNameLst>
                                      </p:cBhvr>
                                      <p:rCtr x="20035" y="8218"/>
                                    </p:animMotion>
                                  </p:childTnLst>
                                </p:cTn>
                              </p:par>
                              <p:par>
                                <p:cTn id="65" presetID="42" presetClass="path" presetSubtype="0" accel="50000" decel="50000" fill="hold" grpId="1" nodeType="withEffect">
                                  <p:stCondLst>
                                    <p:cond delay="0"/>
                                  </p:stCondLst>
                                  <p:childTnLst>
                                    <p:animMotion origin="layout" path="M 4.44444E-6 2.96296E-6 L 0.12482 0.26088 " pathEditMode="relative" rAng="0" ptsTypes="AA">
                                      <p:cBhvr>
                                        <p:cTn id="66" dur="2000" fill="hold"/>
                                        <p:tgtEl>
                                          <p:spTgt spid="17"/>
                                        </p:tgtEl>
                                        <p:attrNameLst>
                                          <p:attrName>ppt_x</p:attrName>
                                          <p:attrName>ppt_y</p:attrName>
                                        </p:attrNameLst>
                                      </p:cBhvr>
                                      <p:rCtr x="6233" y="13032"/>
                                    </p:animMotion>
                                  </p:childTnLst>
                                </p:cTn>
                              </p:par>
                              <p:par>
                                <p:cTn id="67" presetID="42" presetClass="path" presetSubtype="0" accel="50000" decel="50000" fill="hold" grpId="1" nodeType="withEffect">
                                  <p:stCondLst>
                                    <p:cond delay="0"/>
                                  </p:stCondLst>
                                  <p:childTnLst>
                                    <p:animMotion origin="layout" path="M -4.16667E-6 2.96296E-6 L -0.2743 0.35671 " pathEditMode="relative" rAng="0" ptsTypes="AA">
                                      <p:cBhvr>
                                        <p:cTn id="68" dur="2000" fill="hold"/>
                                        <p:tgtEl>
                                          <p:spTgt spid="18"/>
                                        </p:tgtEl>
                                        <p:attrNameLst>
                                          <p:attrName>ppt_x</p:attrName>
                                          <p:attrName>ppt_y</p:attrName>
                                        </p:attrNameLst>
                                      </p:cBhvr>
                                      <p:rCtr x="-13715" y="17824"/>
                                    </p:animMotion>
                                  </p:childTnLst>
                                </p:cTn>
                              </p:par>
                              <p:par>
                                <p:cTn id="69" presetID="42" presetClass="path" presetSubtype="0" accel="50000" decel="50000" fill="hold" grpId="1" nodeType="withEffect">
                                  <p:stCondLst>
                                    <p:cond delay="0"/>
                                  </p:stCondLst>
                                  <p:childTnLst>
                                    <p:animMotion origin="layout" path="M 3.88889E-6 -4.81481E-6 L 0.5901 0.25996 " pathEditMode="relative" rAng="0" ptsTypes="AA">
                                      <p:cBhvr>
                                        <p:cTn id="70" dur="2000" fill="hold"/>
                                        <p:tgtEl>
                                          <p:spTgt spid="19"/>
                                        </p:tgtEl>
                                        <p:attrNameLst>
                                          <p:attrName>ppt_x</p:attrName>
                                          <p:attrName>ppt_y</p:attrName>
                                        </p:attrNameLst>
                                      </p:cBhvr>
                                      <p:rCtr x="29497" y="12986"/>
                                    </p:animMotion>
                                  </p:childTnLst>
                                </p:cTn>
                              </p:par>
                              <p:par>
                                <p:cTn id="71" presetID="10" presetClass="exit" presetSubtype="0" fill="hold" grpId="1" nodeType="withEffect">
                                  <p:stCondLst>
                                    <p:cond delay="0"/>
                                  </p:stCondLst>
                                  <p:childTnLst>
                                    <p:animEffect transition="out" filter="fade">
                                      <p:cBhvr>
                                        <p:cTn id="72" dur="1250"/>
                                        <p:tgtEl>
                                          <p:spTgt spid="4"/>
                                        </p:tgtEl>
                                      </p:cBhvr>
                                    </p:animEffect>
                                    <p:set>
                                      <p:cBhvr>
                                        <p:cTn id="73" dur="1" fill="hold">
                                          <p:stCondLst>
                                            <p:cond delay="1249"/>
                                          </p:stCondLst>
                                        </p:cTn>
                                        <p:tgtEl>
                                          <p:spTgt spid="4"/>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250"/>
                                        <p:tgtEl>
                                          <p:spTgt spid="3"/>
                                        </p:tgtEl>
                                      </p:cBhvr>
                                    </p:animEffect>
                                  </p:childTnLst>
                                </p:cTn>
                              </p:par>
                              <p:par>
                                <p:cTn id="78" presetID="10" presetClass="exit" presetSubtype="0" fill="hold" grpId="2"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8"/>
                                        </p:tgtEl>
                                      </p:cBhvr>
                                    </p:animEffect>
                                    <p:set>
                                      <p:cBhvr>
                                        <p:cTn id="110" dur="1" fill="hold">
                                          <p:stCondLst>
                                            <p:cond delay="499"/>
                                          </p:stCondLst>
                                        </p:cTn>
                                        <p:tgtEl>
                                          <p:spTgt spid="18"/>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9"/>
                                        </p:tgtEl>
                                      </p:cBhvr>
                                    </p:animEffect>
                                    <p:set>
                                      <p:cBhvr>
                                        <p:cTn id="113" dur="1" fill="hold">
                                          <p:stCondLst>
                                            <p:cond delay="499"/>
                                          </p:stCondLst>
                                        </p:cTn>
                                        <p:tgtEl>
                                          <p:spTgt spid="19"/>
                                        </p:tgtEl>
                                        <p:attrNameLst>
                                          <p:attrName>style.visibility</p:attrName>
                                        </p:attrNameLst>
                                      </p:cBhvr>
                                      <p:to>
                                        <p:strVal val="hidden"/>
                                      </p:to>
                                    </p:se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wipe(left)">
                                      <p:cBhvr>
                                        <p:cTn id="117" dur="500"/>
                                        <p:tgtEl>
                                          <p:spTgt spid="5"/>
                                        </p:tgtEl>
                                      </p:cBhvr>
                                    </p:animEffect>
                                  </p:childTnLst>
                                </p:cTn>
                              </p:par>
                              <p:par>
                                <p:cTn id="118" presetID="22" presetClass="entr" presetSubtype="8" fill="hold" grpId="0" nodeType="withEffect">
                                  <p:stCondLst>
                                    <p:cond delay="250"/>
                                  </p:stCondLst>
                                  <p:childTnLst>
                                    <p:set>
                                      <p:cBhvr>
                                        <p:cTn id="119" dur="1" fill="hold">
                                          <p:stCondLst>
                                            <p:cond delay="0"/>
                                          </p:stCondLst>
                                        </p:cTn>
                                        <p:tgtEl>
                                          <p:spTgt spid="6"/>
                                        </p:tgtEl>
                                        <p:attrNameLst>
                                          <p:attrName>style.visibility</p:attrName>
                                        </p:attrNameLst>
                                      </p:cBhvr>
                                      <p:to>
                                        <p:strVal val="visible"/>
                                      </p:to>
                                    </p:set>
                                    <p:animEffect transition="in" filter="wipe(left)">
                                      <p:cBhvr>
                                        <p:cTn id="120" dur="500"/>
                                        <p:tgtEl>
                                          <p:spTgt spid="6"/>
                                        </p:tgtEl>
                                      </p:cBhvr>
                                    </p:animEffect>
                                  </p:childTnLst>
                                </p:cTn>
                              </p:par>
                              <p:par>
                                <p:cTn id="121" presetID="22" presetClass="entr" presetSubtype="8" fill="hold" grpId="0" nodeType="withEffect">
                                  <p:stCondLst>
                                    <p:cond delay="50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5" grpId="0" animBg="1"/>
      <p:bldP spid="6" grpId="0" animBg="1"/>
      <p:bldP spid="7" grpId="0"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920" y="0"/>
            <a:ext cx="5642657" cy="685799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043" y="-877440"/>
            <a:ext cx="6475914" cy="8039066"/>
          </a:xfrm>
          <a:prstGeom prst="rect">
            <a:avLst/>
          </a:prstGeom>
        </p:spPr>
      </p:pic>
      <p:sp>
        <p:nvSpPr>
          <p:cNvPr id="6" name="Rectangle 2">
            <a:extLst>
              <a:ext uri="{FF2B5EF4-FFF2-40B4-BE49-F238E27FC236}">
                <a16:creationId xmlns:a16="http://schemas.microsoft.com/office/drawing/2014/main" id="{DCFB0DE3-D207-4CE0-BDEC-79A01F60B600}"/>
              </a:ext>
            </a:extLst>
          </p:cNvPr>
          <p:cNvSpPr txBox="1">
            <a:spLocks noChangeArrowheads="1"/>
          </p:cNvSpPr>
          <p:nvPr/>
        </p:nvSpPr>
        <p:spPr bwMode="auto">
          <a:xfrm>
            <a:off x="1298951" y="1565564"/>
            <a:ext cx="6542722" cy="386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be sober-minded:</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in all things showing yourself</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 pattern of good works</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in doctrine </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t>
            </a:r>
            <a:r>
              <a:rPr lang="en-US" altLang="en-US" sz="2400" b="1" kern="0" dirty="0">
                <a:ln w="3175" cmpd="sng">
                  <a:solidFill>
                    <a:schemeClr val="tx1"/>
                  </a:solidFill>
                  <a:prstDash val="solid"/>
                  <a:miter lim="800000"/>
                </a:ln>
                <a:solidFill>
                  <a:srgbClr val="FFC000"/>
                </a:solidFill>
                <a:effectLst>
                  <a:glow rad="139700">
                    <a:schemeClr val="accent1">
                      <a:satMod val="175000"/>
                      <a:alpha val="70000"/>
                    </a:schemeClr>
                  </a:glow>
                  <a:outerShdw blurRad="50800" algn="tl" rotWithShape="0">
                    <a:srgbClr val="000000"/>
                  </a:outerShdw>
                </a:effectLst>
                <a:latin typeface="Calibri" panose="020F0502020204030204" pitchFamily="34" charset="0"/>
              </a:rPr>
              <a:t>•</a:t>
            </a:r>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showing integrity</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t>
            </a:r>
            <a:r>
              <a:rPr lang="en-US" altLang="en-US" sz="2400" b="1" kern="0" dirty="0">
                <a:ln w="3175" cmpd="sng">
                  <a:solidFill>
                    <a:schemeClr val="tx1"/>
                  </a:solidFill>
                  <a:prstDash val="solid"/>
                  <a:miter lim="800000"/>
                </a:ln>
                <a:solidFill>
                  <a:srgbClr val="FFC000"/>
                </a:solidFill>
                <a:effectLst>
                  <a:glow rad="139700">
                    <a:schemeClr val="accent1">
                      <a:satMod val="175000"/>
                      <a:alpha val="70000"/>
                    </a:schemeClr>
                  </a:glow>
                  <a:outerShdw blurRad="50800" algn="tl" rotWithShape="0">
                    <a:srgbClr val="000000"/>
                  </a:outerShdw>
                </a:effectLst>
                <a:latin typeface="Calibri" panose="020F0502020204030204" pitchFamily="34" charset="0"/>
              </a:rPr>
              <a:t>•</a:t>
            </a:r>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reverence</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t>
            </a:r>
            <a:r>
              <a:rPr lang="en-US" altLang="en-US" sz="2400" b="1" kern="0" dirty="0">
                <a:ln w="3175" cmpd="sng">
                  <a:solidFill>
                    <a:schemeClr val="tx1"/>
                  </a:solidFill>
                  <a:prstDash val="solid"/>
                  <a:miter lim="800000"/>
                </a:ln>
                <a:solidFill>
                  <a:srgbClr val="FFC000"/>
                </a:solidFill>
                <a:effectLst>
                  <a:glow rad="139700">
                    <a:schemeClr val="accent1">
                      <a:satMod val="175000"/>
                      <a:alpha val="70000"/>
                    </a:schemeClr>
                  </a:glow>
                  <a:outerShdw blurRad="50800" algn="tl" rotWithShape="0">
                    <a:srgbClr val="000000"/>
                  </a:outerShdw>
                </a:effectLst>
                <a:latin typeface="Calibri" panose="020F0502020204030204" pitchFamily="34" charset="0"/>
              </a:rPr>
              <a:t>•</a:t>
            </a:r>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incorruptibility</a:t>
            </a:r>
          </a:p>
          <a:p>
            <a:pPr algn="l"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t>
            </a:r>
            <a:r>
              <a:rPr lang="en-US" altLang="en-US" sz="2400" b="1" kern="0" dirty="0">
                <a:ln w="3175" cmpd="sng">
                  <a:solidFill>
                    <a:schemeClr val="tx1"/>
                  </a:solidFill>
                  <a:prstDash val="solid"/>
                  <a:miter lim="800000"/>
                </a:ln>
                <a:solidFill>
                  <a:srgbClr val="FFC000"/>
                </a:solidFill>
                <a:effectLst>
                  <a:glow rad="139700">
                    <a:schemeClr val="accent1">
                      <a:satMod val="175000"/>
                      <a:alpha val="70000"/>
                    </a:schemeClr>
                  </a:glow>
                  <a:outerShdw blurRad="50800" algn="tl" rotWithShape="0">
                    <a:srgbClr val="000000"/>
                  </a:outerShdw>
                </a:effectLst>
                <a:latin typeface="Calibri" panose="020F0502020204030204" pitchFamily="34" charset="0"/>
              </a:rPr>
              <a:t>•</a:t>
            </a:r>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sound speech</a:t>
            </a:r>
            <a:endParaRPr lang="en-US" altLang="en-US" sz="16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7" name="Arrow: Bent-Up 9">
            <a:extLst>
              <a:ext uri="{FF2B5EF4-FFF2-40B4-BE49-F238E27FC236}">
                <a16:creationId xmlns:a16="http://schemas.microsoft.com/office/drawing/2014/main" id="{308B309A-6965-40BC-837C-F9A55B9B1ACD}"/>
              </a:ext>
            </a:extLst>
          </p:cNvPr>
          <p:cNvSpPr/>
          <p:nvPr/>
        </p:nvSpPr>
        <p:spPr>
          <a:xfrm rot="5400000">
            <a:off x="1530565" y="2509833"/>
            <a:ext cx="134960" cy="125407"/>
          </a:xfrm>
          <a:prstGeom prst="bentUpArrow">
            <a:avLst>
              <a:gd name="adj1" fmla="val 25000"/>
              <a:gd name="adj2" fmla="val 32031"/>
              <a:gd name="adj3" fmla="val 35156"/>
            </a:avLst>
          </a:prstGeom>
          <a:solidFill>
            <a:srgbClr val="FFC000"/>
          </a:solidFill>
          <a:ln w="9525">
            <a:solidFill>
              <a:schemeClr val="bg1"/>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C000"/>
              </a:solidFill>
              <a:effectLst>
                <a:glow rad="63500">
                  <a:schemeClr val="tx1"/>
                </a:glow>
              </a:effectLst>
            </a:endParaRPr>
          </a:p>
        </p:txBody>
      </p:sp>
      <p:sp>
        <p:nvSpPr>
          <p:cNvPr id="8" name="Arrow: Bent-Up 9">
            <a:extLst>
              <a:ext uri="{FF2B5EF4-FFF2-40B4-BE49-F238E27FC236}">
                <a16:creationId xmlns:a16="http://schemas.microsoft.com/office/drawing/2014/main" id="{9CBE9B60-46D9-4B0F-B60F-FEA643B8E1D5}"/>
              </a:ext>
            </a:extLst>
          </p:cNvPr>
          <p:cNvSpPr/>
          <p:nvPr/>
        </p:nvSpPr>
        <p:spPr>
          <a:xfrm rot="5400000">
            <a:off x="2144214" y="2890004"/>
            <a:ext cx="134960" cy="125407"/>
          </a:xfrm>
          <a:prstGeom prst="bentUpArrow">
            <a:avLst>
              <a:gd name="adj1" fmla="val 25000"/>
              <a:gd name="adj2" fmla="val 32031"/>
              <a:gd name="adj3" fmla="val 35156"/>
            </a:avLst>
          </a:prstGeom>
          <a:solidFill>
            <a:srgbClr val="FFC000"/>
          </a:solidFill>
          <a:ln w="9525">
            <a:solidFill>
              <a:schemeClr val="bg1"/>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C000"/>
              </a:solidFill>
              <a:effectLst>
                <a:glow rad="63500">
                  <a:schemeClr val="tx1"/>
                </a:glow>
              </a:effectLst>
            </a:endParaRPr>
          </a:p>
        </p:txBody>
      </p:sp>
      <p:sp>
        <p:nvSpPr>
          <p:cNvPr id="9" name="Arrow: Bent-Up 9">
            <a:extLst>
              <a:ext uri="{FF2B5EF4-FFF2-40B4-BE49-F238E27FC236}">
                <a16:creationId xmlns:a16="http://schemas.microsoft.com/office/drawing/2014/main" id="{EF7CF66C-D2EB-41BD-93A0-17CB2E54E4CF}"/>
              </a:ext>
            </a:extLst>
          </p:cNvPr>
          <p:cNvSpPr/>
          <p:nvPr/>
        </p:nvSpPr>
        <p:spPr>
          <a:xfrm rot="5400000">
            <a:off x="3977122" y="3242607"/>
            <a:ext cx="134959" cy="125407"/>
          </a:xfrm>
          <a:prstGeom prst="bentUpArrow">
            <a:avLst>
              <a:gd name="adj1" fmla="val 25000"/>
              <a:gd name="adj2" fmla="val 32031"/>
              <a:gd name="adj3" fmla="val 35156"/>
            </a:avLst>
          </a:prstGeom>
          <a:solidFill>
            <a:srgbClr val="FFC000"/>
          </a:solidFill>
          <a:ln w="9525">
            <a:solidFill>
              <a:schemeClr val="bg1"/>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C000"/>
              </a:solidFill>
              <a:effectLst>
                <a:glow rad="63500">
                  <a:schemeClr val="tx1"/>
                </a:glow>
              </a:effectLst>
            </a:endParaRPr>
          </a:p>
        </p:txBody>
      </p:sp>
    </p:spTree>
    <p:extLst>
      <p:ext uri="{BB962C8B-B14F-4D97-AF65-F5344CB8AC3E}">
        <p14:creationId xmlns:p14="http://schemas.microsoft.com/office/powerpoint/2010/main" val="34921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3"/>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185149" cy="6858000"/>
          </a:xfrm>
          <a:prstGeom prst="rect">
            <a:avLst/>
          </a:prstGeom>
        </p:spPr>
      </p:pic>
    </p:spTree>
    <p:extLst>
      <p:ext uri="{BB962C8B-B14F-4D97-AF65-F5344CB8AC3E}">
        <p14:creationId xmlns:p14="http://schemas.microsoft.com/office/powerpoint/2010/main" val="349213502"/>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06" y="0"/>
            <a:ext cx="9704717"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254" y="0"/>
            <a:ext cx="12649665" cy="6858000"/>
          </a:xfrm>
          <a:prstGeom prst="rect">
            <a:avLst/>
          </a:prstGeom>
        </p:spPr>
      </p:pic>
    </p:spTree>
    <p:extLst>
      <p:ext uri="{BB962C8B-B14F-4D97-AF65-F5344CB8AC3E}">
        <p14:creationId xmlns:p14="http://schemas.microsoft.com/office/powerpoint/2010/main" val="35043755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5" y="1316736"/>
            <a:ext cx="8909331" cy="4474464"/>
          </a:xfrm>
          <a:prstGeom prst="rect">
            <a:avLst/>
          </a:prstGeom>
        </p:spPr>
      </p:pic>
    </p:spTree>
    <p:extLst>
      <p:ext uri="{BB962C8B-B14F-4D97-AF65-F5344CB8AC3E}">
        <p14:creationId xmlns:p14="http://schemas.microsoft.com/office/powerpoint/2010/main" val="3452529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888" y="0"/>
            <a:ext cx="10533888" cy="7900416"/>
          </a:xfrm>
          <a:prstGeom prst="rect">
            <a:avLst/>
          </a:prstGeom>
        </p:spPr>
      </p:pic>
    </p:spTree>
    <p:extLst>
      <p:ext uri="{BB962C8B-B14F-4D97-AF65-F5344CB8AC3E}">
        <p14:creationId xmlns:p14="http://schemas.microsoft.com/office/powerpoint/2010/main" val="34525293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213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529375"/>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1310414"/>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Arrow: Down 2">
            <a:extLst>
              <a:ext uri="{FF2B5EF4-FFF2-40B4-BE49-F238E27FC236}">
                <a16:creationId xmlns:a16="http://schemas.microsoft.com/office/drawing/2014/main" id="{7F6B7FB6-5E7F-441B-8DE9-FF2A3DFB4517}"/>
              </a:ext>
            </a:extLst>
          </p:cNvPr>
          <p:cNvSpPr/>
          <p:nvPr/>
        </p:nvSpPr>
        <p:spPr>
          <a:xfrm>
            <a:off x="4006834" y="5251017"/>
            <a:ext cx="266314" cy="629587"/>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1350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21350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2222" cy="6858000"/>
          </a:xfrm>
          <a:prstGeom prst="rect">
            <a:avLst/>
          </a:prstGeom>
        </p:spPr>
      </p:pic>
    </p:spTree>
    <p:extLst>
      <p:ext uri="{BB962C8B-B14F-4D97-AF65-F5344CB8AC3E}">
        <p14:creationId xmlns:p14="http://schemas.microsoft.com/office/powerpoint/2010/main" val="40787652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073153"/>
          </a:xfrm>
          <a:prstGeom prst="rect">
            <a:avLst/>
          </a:prstGeom>
        </p:spPr>
      </p:pic>
      <p:sp>
        <p:nvSpPr>
          <p:cNvPr id="3" name="TextBox 2">
            <a:extLst>
              <a:ext uri="{FF2B5EF4-FFF2-40B4-BE49-F238E27FC236}">
                <a16:creationId xmlns:a16="http://schemas.microsoft.com/office/drawing/2014/main" id="{A5353D8F-B97A-4BED-8987-61B0B8D627CA}"/>
              </a:ext>
            </a:extLst>
          </p:cNvPr>
          <p:cNvSpPr txBox="1"/>
          <p:nvPr/>
        </p:nvSpPr>
        <p:spPr>
          <a:xfrm>
            <a:off x="5022166" y="5584874"/>
            <a:ext cx="2405576" cy="769441"/>
          </a:xfrm>
          <a:prstGeom prst="rect">
            <a:avLst/>
          </a:prstGeom>
          <a:noFill/>
        </p:spPr>
        <p:txBody>
          <a:bodyPr wrap="square" rtlCol="0">
            <a:spAutoFit/>
          </a:bodyPr>
          <a:lstStyle/>
          <a:p>
            <a:pPr algn="ctr"/>
            <a:r>
              <a:rPr lang="en-US" sz="4400" b="1" dirty="0">
                <a:solidFill>
                  <a:srgbClr val="FF0000"/>
                </a:solidFill>
                <a:effectLst>
                  <a:glow rad="127000">
                    <a:schemeClr val="tx1"/>
                  </a:glow>
                </a:effectLst>
              </a:rPr>
              <a:t>Nevada</a:t>
            </a:r>
          </a:p>
        </p:txBody>
      </p:sp>
      <p:sp>
        <p:nvSpPr>
          <p:cNvPr id="4" name="TextBox 3">
            <a:extLst>
              <a:ext uri="{FF2B5EF4-FFF2-40B4-BE49-F238E27FC236}">
                <a16:creationId xmlns:a16="http://schemas.microsoft.com/office/drawing/2014/main" id="{D93FB1F0-092F-4BDA-BDC6-1353280DEF2C}"/>
              </a:ext>
            </a:extLst>
          </p:cNvPr>
          <p:cNvSpPr txBox="1"/>
          <p:nvPr/>
        </p:nvSpPr>
        <p:spPr>
          <a:xfrm>
            <a:off x="2389163" y="140677"/>
            <a:ext cx="2405576" cy="769441"/>
          </a:xfrm>
          <a:prstGeom prst="rect">
            <a:avLst/>
          </a:prstGeom>
          <a:noFill/>
        </p:spPr>
        <p:txBody>
          <a:bodyPr wrap="square" rtlCol="0">
            <a:spAutoFit/>
          </a:bodyPr>
          <a:lstStyle/>
          <a:p>
            <a:pPr algn="ctr"/>
            <a:r>
              <a:rPr lang="en-US" sz="4400" b="1" dirty="0">
                <a:solidFill>
                  <a:srgbClr val="FF0000"/>
                </a:solidFill>
                <a:effectLst>
                  <a:glow rad="127000">
                    <a:schemeClr val="tx1"/>
                  </a:glow>
                </a:effectLst>
              </a:rPr>
              <a:t>Arizona</a:t>
            </a:r>
          </a:p>
        </p:txBody>
      </p:sp>
    </p:spTree>
    <p:extLst>
      <p:ext uri="{BB962C8B-B14F-4D97-AF65-F5344CB8AC3E}">
        <p14:creationId xmlns:p14="http://schemas.microsoft.com/office/powerpoint/2010/main" val="349213502"/>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52937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358662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529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21350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19A81-67C4-4443-A062-245600BEE435}"/>
              </a:ext>
            </a:extLst>
          </p:cNvPr>
          <p:cNvPicPr>
            <a:picLocks noChangeAspect="1"/>
          </p:cNvPicPr>
          <p:nvPr/>
        </p:nvPicPr>
        <p:blipFill rotWithShape="1">
          <a:blip r:embed="rId2">
            <a:extLst>
              <a:ext uri="{28A0092B-C50C-407E-A947-70E740481C1C}">
                <a14:useLocalDpi xmlns:a14="http://schemas.microsoft.com/office/drawing/2010/main" val="0"/>
              </a:ext>
            </a:extLst>
          </a:blip>
          <a:srcRect l="38536" t="13544" r="8781" b="16211"/>
          <a:stretch/>
        </p:blipFill>
        <p:spPr>
          <a:xfrm>
            <a:off x="0" y="-1"/>
            <a:ext cx="9144000" cy="6858001"/>
          </a:xfrm>
          <a:prstGeom prst="rect">
            <a:avLst/>
          </a:prstGeom>
        </p:spPr>
      </p:pic>
    </p:spTree>
    <p:extLst>
      <p:ext uri="{BB962C8B-B14F-4D97-AF65-F5344CB8AC3E}">
        <p14:creationId xmlns:p14="http://schemas.microsoft.com/office/powerpoint/2010/main" val="980845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977" y="0"/>
            <a:ext cx="5024176"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06" y="0"/>
            <a:ext cx="5143500" cy="6858000"/>
          </a:xfrm>
          <a:prstGeom prst="rect">
            <a:avLst/>
          </a:prstGeom>
        </p:spPr>
      </p:pic>
    </p:spTree>
    <p:extLst>
      <p:ext uri="{BB962C8B-B14F-4D97-AF65-F5344CB8AC3E}">
        <p14:creationId xmlns:p14="http://schemas.microsoft.com/office/powerpoint/2010/main" val="17559437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nodeType="clickEffect">
                                  <p:stCondLst>
                                    <p:cond delay="0"/>
                                  </p:stCondLst>
                                  <p:childTnLst>
                                    <p:animEffect transition="out" filter="wipe(righ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xit" presetSubtype="8" fill="hold" nodeType="withEffect">
                                  <p:stCondLst>
                                    <p:cond delay="0"/>
                                  </p:stCondLst>
                                  <p:childTnLst>
                                    <p:animEffect transition="out" filter="wipe(left)">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07214-FB53-4C47-82BC-BE003A5E7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15" y="973601"/>
            <a:ext cx="9146183" cy="4910797"/>
          </a:xfrm>
          <a:prstGeom prst="rect">
            <a:avLst/>
          </a:prstGeom>
        </p:spPr>
      </p:pic>
      <p:pic>
        <p:nvPicPr>
          <p:cNvPr id="6" name="Picture 5">
            <a:extLst>
              <a:ext uri="{FF2B5EF4-FFF2-40B4-BE49-F238E27FC236}">
                <a16:creationId xmlns:a16="http://schemas.microsoft.com/office/drawing/2014/main" id="{9C914B45-31C4-47C7-B87D-A3D59394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19977">
            <a:off x="2576062" y="1997186"/>
            <a:ext cx="3267227" cy="2450420"/>
          </a:xfrm>
          <a:prstGeom prst="rect">
            <a:avLst/>
          </a:prstGeom>
        </p:spPr>
      </p:pic>
    </p:spTree>
    <p:extLst>
      <p:ext uri="{BB962C8B-B14F-4D97-AF65-F5344CB8AC3E}">
        <p14:creationId xmlns:p14="http://schemas.microsoft.com/office/powerpoint/2010/main" val="22716519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nodeType="afterEffect">
                                  <p:stCondLst>
                                    <p:cond delay="0"/>
                                  </p:stCondLst>
                                  <p:childTnLst>
                                    <p:set>
                                      <p:cBhvr>
                                        <p:cTn id="6" dur="1" fill="hold">
                                          <p:stCondLst>
                                            <p:cond delay="999"/>
                                          </p:stCondLst>
                                        </p:cTn>
                                        <p:tgtEl>
                                          <p:spTgt spid="6"/>
                                        </p:tgtEl>
                                        <p:attrNameLst>
                                          <p:attrName>style.visibility</p:attrName>
                                        </p:attrNameLst>
                                      </p:cBhvr>
                                      <p:to>
                                        <p:strVal val="hidden"/>
                                      </p:to>
                                    </p:set>
                                    <p:animEffect transition="out" filter="dissolve">
                                      <p:cBhvr>
                                        <p:cTn id="7" dur="1000">
                                          <p:stCondLst>
                                            <p:cond delay="0"/>
                                          </p:stCondLst>
                                        </p:cTn>
                                        <p:tgtEl>
                                          <p:spTgt spid="6"/>
                                        </p:tgtEl>
                                      </p:cBhvr>
                                    </p:animEffect>
                                    <p:anim to="" calcmode="lin" valueType="num">
                                      <p:cBhvr>
                                        <p:cTn id="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99634"/>
            <a:ext cx="9144000" cy="4658366"/>
          </a:xfrm>
          <a:prstGeom prst="rect">
            <a:avLst/>
          </a:prstGeom>
        </p:spPr>
      </p:pic>
    </p:spTree>
    <p:extLst>
      <p:ext uri="{BB962C8B-B14F-4D97-AF65-F5344CB8AC3E}">
        <p14:creationId xmlns:p14="http://schemas.microsoft.com/office/powerpoint/2010/main" val="163227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276785"/>
      </p:ext>
    </p:extLst>
  </p:cSld>
  <p:clrMapOvr>
    <a:masterClrMapping/>
  </p:clrMapOvr>
  <p:transition spd="slow">
    <p:strips/>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00" y="-518886"/>
            <a:ext cx="11881758" cy="7921172"/>
          </a:xfrm>
          <a:prstGeom prst="rect">
            <a:avLst/>
          </a:prstGeom>
        </p:spPr>
      </p:pic>
    </p:spTree>
    <p:extLst>
      <p:ext uri="{BB962C8B-B14F-4D97-AF65-F5344CB8AC3E}">
        <p14:creationId xmlns:p14="http://schemas.microsoft.com/office/powerpoint/2010/main" val="17559437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722492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25"/>
            <a:ext cx="9144001" cy="6860125"/>
          </a:xfrm>
          <a:prstGeom prst="rect">
            <a:avLst/>
          </a:prstGeom>
        </p:spPr>
      </p:pic>
    </p:spTree>
    <p:extLst>
      <p:ext uri="{BB962C8B-B14F-4D97-AF65-F5344CB8AC3E}">
        <p14:creationId xmlns:p14="http://schemas.microsoft.com/office/powerpoint/2010/main" val="539554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58"/>
            <a:ext cx="9144000" cy="6974858"/>
          </a:xfrm>
          <a:prstGeom prst="rect">
            <a:avLst/>
          </a:prstGeom>
        </p:spPr>
      </p:pic>
    </p:spTree>
    <p:extLst>
      <p:ext uri="{BB962C8B-B14F-4D97-AF65-F5344CB8AC3E}">
        <p14:creationId xmlns:p14="http://schemas.microsoft.com/office/powerpoint/2010/main" val="326722492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52C535-082B-4770-93F8-AC1EAE92A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36" y="0"/>
            <a:ext cx="10414861" cy="6858000"/>
          </a:xfrm>
          <a:prstGeom prst="rect">
            <a:avLst/>
          </a:prstGeom>
        </p:spPr>
      </p:pic>
    </p:spTree>
    <p:extLst>
      <p:ext uri="{BB962C8B-B14F-4D97-AF65-F5344CB8AC3E}">
        <p14:creationId xmlns:p14="http://schemas.microsoft.com/office/powerpoint/2010/main" val="14761883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E18AD3-8471-475F-8966-21C869982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DAE72001-9F3F-4474-A02B-297AB7D38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55" y="987249"/>
            <a:ext cx="9146183" cy="4910797"/>
          </a:xfrm>
          <a:prstGeom prst="rect">
            <a:avLst/>
          </a:prstGeom>
        </p:spPr>
      </p:pic>
      <p:pic>
        <p:nvPicPr>
          <p:cNvPr id="4" name="Picture 3">
            <a:extLst>
              <a:ext uri="{FF2B5EF4-FFF2-40B4-BE49-F238E27FC236}">
                <a16:creationId xmlns:a16="http://schemas.microsoft.com/office/drawing/2014/main" id="{7009C1A9-73BD-4869-BE65-599AEE2708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3D9EA083-8433-443C-8319-2123E8841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920" y="0"/>
            <a:ext cx="5642657" cy="6857999"/>
          </a:xfrm>
          <a:prstGeom prst="rect">
            <a:avLst/>
          </a:prstGeom>
        </p:spPr>
      </p:pic>
      <p:pic>
        <p:nvPicPr>
          <p:cNvPr id="6" name="Picture 5">
            <a:extLst>
              <a:ext uri="{FF2B5EF4-FFF2-40B4-BE49-F238E27FC236}">
                <a16:creationId xmlns:a16="http://schemas.microsoft.com/office/drawing/2014/main" id="{F1040BDE-00F7-4ECC-B01C-DB55026BA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043" y="-877440"/>
            <a:ext cx="6475914" cy="8039066"/>
          </a:xfrm>
          <a:prstGeom prst="rect">
            <a:avLst/>
          </a:prstGeom>
        </p:spPr>
      </p:pic>
      <p:pic>
        <p:nvPicPr>
          <p:cNvPr id="13" name="Picture 12">
            <a:extLst>
              <a:ext uri="{FF2B5EF4-FFF2-40B4-BE49-F238E27FC236}">
                <a16:creationId xmlns:a16="http://schemas.microsoft.com/office/drawing/2014/main" id="{AAAAA80C-F5BD-45B1-8306-E99B3D77A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0185149" cy="6858000"/>
          </a:xfrm>
          <a:prstGeom prst="rect">
            <a:avLst/>
          </a:prstGeom>
        </p:spPr>
      </p:pic>
      <p:pic>
        <p:nvPicPr>
          <p:cNvPr id="14" name="Picture 13">
            <a:extLst>
              <a:ext uri="{FF2B5EF4-FFF2-40B4-BE49-F238E27FC236}">
                <a16:creationId xmlns:a16="http://schemas.microsoft.com/office/drawing/2014/main" id="{266E6439-6A10-4443-988F-BE1632A9D8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306" y="0"/>
            <a:ext cx="9704717" cy="6858000"/>
          </a:xfrm>
          <a:prstGeom prst="rect">
            <a:avLst/>
          </a:prstGeom>
        </p:spPr>
      </p:pic>
      <p:pic>
        <p:nvPicPr>
          <p:cNvPr id="15" name="Picture 14">
            <a:extLst>
              <a:ext uri="{FF2B5EF4-FFF2-40B4-BE49-F238E27FC236}">
                <a16:creationId xmlns:a16="http://schemas.microsoft.com/office/drawing/2014/main" id="{FFA7ED86-835A-45E7-962C-D849C2C4D4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5254" y="0"/>
            <a:ext cx="12649665" cy="6858000"/>
          </a:xfrm>
          <a:prstGeom prst="rect">
            <a:avLst/>
          </a:prstGeom>
        </p:spPr>
      </p:pic>
      <p:pic>
        <p:nvPicPr>
          <p:cNvPr id="16" name="Picture 15">
            <a:extLst>
              <a:ext uri="{FF2B5EF4-FFF2-40B4-BE49-F238E27FC236}">
                <a16:creationId xmlns:a16="http://schemas.microsoft.com/office/drawing/2014/main" id="{445DA82E-6F1F-44A2-BD58-A700F77DAB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AC170E56-2147-4E2F-A442-4B82FF71AE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a:extLst>
              <a:ext uri="{FF2B5EF4-FFF2-40B4-BE49-F238E27FC236}">
                <a16:creationId xmlns:a16="http://schemas.microsoft.com/office/drawing/2014/main" id="{A682EEF1-7B0A-4557-95F4-1F2D7E30ED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pic>
        <p:nvPicPr>
          <p:cNvPr id="19" name="Picture 18">
            <a:extLst>
              <a:ext uri="{FF2B5EF4-FFF2-40B4-BE49-F238E27FC236}">
                <a16:creationId xmlns:a16="http://schemas.microsoft.com/office/drawing/2014/main" id="{602D3792-DC79-4013-90EB-C5425309BA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55" y="1316736"/>
            <a:ext cx="8909331" cy="4474464"/>
          </a:xfrm>
          <a:prstGeom prst="rect">
            <a:avLst/>
          </a:prstGeom>
        </p:spPr>
      </p:pic>
      <p:pic>
        <p:nvPicPr>
          <p:cNvPr id="20" name="Picture 19">
            <a:extLst>
              <a:ext uri="{FF2B5EF4-FFF2-40B4-BE49-F238E27FC236}">
                <a16:creationId xmlns:a16="http://schemas.microsoft.com/office/drawing/2014/main" id="{8FEE6D4F-DBE4-4905-8214-3B6C177D1C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9888" y="0"/>
            <a:ext cx="10533888" cy="7900416"/>
          </a:xfrm>
          <a:prstGeom prst="rect">
            <a:avLst/>
          </a:prstGeom>
        </p:spPr>
      </p:pic>
      <p:pic>
        <p:nvPicPr>
          <p:cNvPr id="21" name="Picture 20">
            <a:extLst>
              <a:ext uri="{FF2B5EF4-FFF2-40B4-BE49-F238E27FC236}">
                <a16:creationId xmlns:a16="http://schemas.microsoft.com/office/drawing/2014/main" id="{EC02A8FE-3686-4469-9DFE-CE8F1C6F87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275E28BB-C6D3-4D22-B980-E8074111F3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2">
            <a:extLst>
              <a:ext uri="{FF2B5EF4-FFF2-40B4-BE49-F238E27FC236}">
                <a16:creationId xmlns:a16="http://schemas.microsoft.com/office/drawing/2014/main" id="{77845B6C-815E-4B49-8F0C-F95DE0FE0B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3">
            <a:extLst>
              <a:ext uri="{FF2B5EF4-FFF2-40B4-BE49-F238E27FC236}">
                <a16:creationId xmlns:a16="http://schemas.microsoft.com/office/drawing/2014/main" id="{C4A8C58F-E5BA-45DE-881E-7B3FCC1CCE8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5">
            <a:extLst>
              <a:ext uri="{FF2B5EF4-FFF2-40B4-BE49-F238E27FC236}">
                <a16:creationId xmlns:a16="http://schemas.microsoft.com/office/drawing/2014/main" id="{7AB4F435-8696-4B10-A0A6-4E120016B2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72222" cy="6858000"/>
          </a:xfrm>
          <a:prstGeom prst="rect">
            <a:avLst/>
          </a:prstGeom>
        </p:spPr>
      </p:pic>
      <p:pic>
        <p:nvPicPr>
          <p:cNvPr id="27" name="Picture 26">
            <a:extLst>
              <a:ext uri="{FF2B5EF4-FFF2-40B4-BE49-F238E27FC236}">
                <a16:creationId xmlns:a16="http://schemas.microsoft.com/office/drawing/2014/main" id="{660BE162-37A3-46D7-B27A-2686E2FA518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
            <a:ext cx="9144000" cy="7073153"/>
          </a:xfrm>
          <a:prstGeom prst="rect">
            <a:avLst/>
          </a:prstGeom>
        </p:spPr>
      </p:pic>
      <p:pic>
        <p:nvPicPr>
          <p:cNvPr id="28" name="Picture 27">
            <a:extLst>
              <a:ext uri="{FF2B5EF4-FFF2-40B4-BE49-F238E27FC236}">
                <a16:creationId xmlns:a16="http://schemas.microsoft.com/office/drawing/2014/main" id="{6128D409-2CE1-4D3B-B7FA-37C3DB31B2E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8">
            <a:extLst>
              <a:ext uri="{FF2B5EF4-FFF2-40B4-BE49-F238E27FC236}">
                <a16:creationId xmlns:a16="http://schemas.microsoft.com/office/drawing/2014/main" id="{7E47FB59-5924-44B3-9376-7B221DE209F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 name="Picture 29">
            <a:extLst>
              <a:ext uri="{FF2B5EF4-FFF2-40B4-BE49-F238E27FC236}">
                <a16:creationId xmlns:a16="http://schemas.microsoft.com/office/drawing/2014/main" id="{8722554B-0231-4516-A8BC-E90E2C2980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1" name="Picture 30">
            <a:extLst>
              <a:ext uri="{FF2B5EF4-FFF2-40B4-BE49-F238E27FC236}">
                <a16:creationId xmlns:a16="http://schemas.microsoft.com/office/drawing/2014/main" id="{DA5B43C4-F47B-485E-8779-46BC2D05B876}"/>
              </a:ext>
            </a:extLst>
          </p:cNvPr>
          <p:cNvPicPr>
            <a:picLocks noChangeAspect="1"/>
          </p:cNvPicPr>
          <p:nvPr/>
        </p:nvPicPr>
        <p:blipFill rotWithShape="1">
          <a:blip r:embed="rId24">
            <a:extLst>
              <a:ext uri="{28A0092B-C50C-407E-A947-70E740481C1C}">
                <a14:useLocalDpi xmlns:a14="http://schemas.microsoft.com/office/drawing/2010/main" val="0"/>
              </a:ext>
            </a:extLst>
          </a:blip>
          <a:srcRect l="38536" t="13544" r="8781" b="16211"/>
          <a:stretch/>
        </p:blipFill>
        <p:spPr>
          <a:xfrm>
            <a:off x="0" y="-1"/>
            <a:ext cx="9144000" cy="6858001"/>
          </a:xfrm>
          <a:prstGeom prst="rect">
            <a:avLst/>
          </a:prstGeom>
        </p:spPr>
      </p:pic>
      <p:pic>
        <p:nvPicPr>
          <p:cNvPr id="32" name="Picture 31">
            <a:extLst>
              <a:ext uri="{FF2B5EF4-FFF2-40B4-BE49-F238E27FC236}">
                <a16:creationId xmlns:a16="http://schemas.microsoft.com/office/drawing/2014/main" id="{915E1C7D-1605-4841-BE47-3694F93148A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3" name="Picture 32">
            <a:extLst>
              <a:ext uri="{FF2B5EF4-FFF2-40B4-BE49-F238E27FC236}">
                <a16:creationId xmlns:a16="http://schemas.microsoft.com/office/drawing/2014/main" id="{AE11B237-DBE7-4ED9-97F1-E0C6408B264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4" name="Picture 33">
            <a:extLst>
              <a:ext uri="{FF2B5EF4-FFF2-40B4-BE49-F238E27FC236}">
                <a16:creationId xmlns:a16="http://schemas.microsoft.com/office/drawing/2014/main" id="{8C71DC61-4F9E-477E-8E16-37FF49BC3A2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34977" y="0"/>
            <a:ext cx="5024176" cy="6858000"/>
          </a:xfrm>
          <a:prstGeom prst="rect">
            <a:avLst/>
          </a:prstGeom>
        </p:spPr>
      </p:pic>
      <p:pic>
        <p:nvPicPr>
          <p:cNvPr id="35" name="Picture 34">
            <a:extLst>
              <a:ext uri="{FF2B5EF4-FFF2-40B4-BE49-F238E27FC236}">
                <a16:creationId xmlns:a16="http://schemas.microsoft.com/office/drawing/2014/main" id="{6A90A095-7330-4106-8418-98B88485A34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3406" y="0"/>
            <a:ext cx="5143500" cy="6858000"/>
          </a:xfrm>
          <a:prstGeom prst="rect">
            <a:avLst/>
          </a:prstGeom>
        </p:spPr>
      </p:pic>
      <p:pic>
        <p:nvPicPr>
          <p:cNvPr id="36" name="Picture 35">
            <a:extLst>
              <a:ext uri="{FF2B5EF4-FFF2-40B4-BE49-F238E27FC236}">
                <a16:creationId xmlns:a16="http://schemas.microsoft.com/office/drawing/2014/main" id="{8C228D18-3F50-4438-AED8-BAE1D6C4A48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7" name="Picture 36">
            <a:extLst>
              <a:ext uri="{FF2B5EF4-FFF2-40B4-BE49-F238E27FC236}">
                <a16:creationId xmlns:a16="http://schemas.microsoft.com/office/drawing/2014/main" id="{D1357D11-2799-454A-B538-1922D42DEE0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0" y="2199634"/>
            <a:ext cx="9144000" cy="4658366"/>
          </a:xfrm>
          <a:prstGeom prst="rect">
            <a:avLst/>
          </a:prstGeom>
        </p:spPr>
      </p:pic>
      <p:pic>
        <p:nvPicPr>
          <p:cNvPr id="38" name="Picture 37">
            <a:extLst>
              <a:ext uri="{FF2B5EF4-FFF2-40B4-BE49-F238E27FC236}">
                <a16:creationId xmlns:a16="http://schemas.microsoft.com/office/drawing/2014/main" id="{1604253A-AA8A-4D94-BDAE-595FEBF93B8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9" name="Picture 38">
            <a:extLst>
              <a:ext uri="{FF2B5EF4-FFF2-40B4-BE49-F238E27FC236}">
                <a16:creationId xmlns:a16="http://schemas.microsoft.com/office/drawing/2014/main" id="{79C1EFE1-E9B7-4044-A823-B5170E6F426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0" name="Picture 39">
            <a:extLst>
              <a:ext uri="{FF2B5EF4-FFF2-40B4-BE49-F238E27FC236}">
                <a16:creationId xmlns:a16="http://schemas.microsoft.com/office/drawing/2014/main" id="{DF6DD650-9CF1-49D5-A719-72733117CC8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30400" y="-518886"/>
            <a:ext cx="11881758" cy="7921172"/>
          </a:xfrm>
          <a:prstGeom prst="rect">
            <a:avLst/>
          </a:prstGeom>
        </p:spPr>
      </p:pic>
      <p:pic>
        <p:nvPicPr>
          <p:cNvPr id="41" name="Picture 40">
            <a:extLst>
              <a:ext uri="{FF2B5EF4-FFF2-40B4-BE49-F238E27FC236}">
                <a16:creationId xmlns:a16="http://schemas.microsoft.com/office/drawing/2014/main" id="{E431BBE6-1F23-4BA4-AB4C-C8970FFFC2F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2" name="Picture 41">
            <a:extLst>
              <a:ext uri="{FF2B5EF4-FFF2-40B4-BE49-F238E27FC236}">
                <a16:creationId xmlns:a16="http://schemas.microsoft.com/office/drawing/2014/main" id="{00C2A801-5C0F-4238-9232-96613FA573A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 y="-2125"/>
            <a:ext cx="9144001" cy="6860125"/>
          </a:xfrm>
          <a:prstGeom prst="rect">
            <a:avLst/>
          </a:prstGeom>
        </p:spPr>
      </p:pic>
      <p:pic>
        <p:nvPicPr>
          <p:cNvPr id="43" name="Picture 42">
            <a:extLst>
              <a:ext uri="{FF2B5EF4-FFF2-40B4-BE49-F238E27FC236}">
                <a16:creationId xmlns:a16="http://schemas.microsoft.com/office/drawing/2014/main" id="{77158F85-9172-4C52-A4B4-D60D32DDCB7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0"/>
            <a:ext cx="9144000" cy="6974858"/>
          </a:xfrm>
          <a:prstGeom prst="rect">
            <a:avLst/>
          </a:prstGeom>
        </p:spPr>
      </p:pic>
      <p:pic>
        <p:nvPicPr>
          <p:cNvPr id="46" name="Picture 45">
            <a:extLst>
              <a:ext uri="{FF2B5EF4-FFF2-40B4-BE49-F238E27FC236}">
                <a16:creationId xmlns:a16="http://schemas.microsoft.com/office/drawing/2014/main" id="{8033A722-8C8D-4BF6-B2A7-8BC368F7EA5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9144652" cy="6858000"/>
          </a:xfrm>
          <a:prstGeom prst="rect">
            <a:avLst/>
          </a:prstGeom>
        </p:spPr>
      </p:pic>
      <p:pic>
        <p:nvPicPr>
          <p:cNvPr id="47" name="Picture 46">
            <a:extLst>
              <a:ext uri="{FF2B5EF4-FFF2-40B4-BE49-F238E27FC236}">
                <a16:creationId xmlns:a16="http://schemas.microsoft.com/office/drawing/2014/main" id="{3722D3C0-888E-413D-9063-E4FEA8538C3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275264" y="0"/>
            <a:ext cx="4893469" cy="6858000"/>
          </a:xfrm>
          <a:prstGeom prst="rect">
            <a:avLst/>
          </a:prstGeom>
        </p:spPr>
      </p:pic>
      <p:pic>
        <p:nvPicPr>
          <p:cNvPr id="48" name="Picture 47">
            <a:extLst>
              <a:ext uri="{FF2B5EF4-FFF2-40B4-BE49-F238E27FC236}">
                <a16:creationId xmlns:a16="http://schemas.microsoft.com/office/drawing/2014/main" id="{236B13E2-CEFA-45EB-B6E7-20AF4751FDB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275264" y="0"/>
            <a:ext cx="4757548" cy="6858000"/>
          </a:xfrm>
          <a:prstGeom prst="rect">
            <a:avLst/>
          </a:prstGeom>
        </p:spPr>
      </p:pic>
    </p:spTree>
    <p:extLst>
      <p:ext uri="{BB962C8B-B14F-4D97-AF65-F5344CB8AC3E}">
        <p14:creationId xmlns:p14="http://schemas.microsoft.com/office/powerpoint/2010/main" val="351437481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ppt_w"/>
                                          </p:val>
                                        </p:tav>
                                        <p:tav tm="100000">
                                          <p:val>
                                            <p:strVal val="#ppt_w"/>
                                          </p:val>
                                        </p:tav>
                                      </p:tavLst>
                                    </p:anim>
                                    <p:anim calcmode="lin" valueType="num">
                                      <p:cBhvr>
                                        <p:cTn id="15" dur="500" fill="hold"/>
                                        <p:tgtEl>
                                          <p:spTgt spid="4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0CE4F-E1FA-4C8D-86F6-88DCDE66E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413164" cy="1059873"/>
          </a:xfrm>
          <a:prstGeom prst="rect">
            <a:avLst/>
          </a:prstGeom>
        </p:spPr>
      </p:pic>
      <p:pic>
        <p:nvPicPr>
          <p:cNvPr id="5" name="Picture 4">
            <a:extLst>
              <a:ext uri="{FF2B5EF4-FFF2-40B4-BE49-F238E27FC236}">
                <a16:creationId xmlns:a16="http://schemas.microsoft.com/office/drawing/2014/main" id="{9E854C39-1C17-4CA1-B26B-C684A18D5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468" y="0"/>
            <a:ext cx="1128532" cy="1371600"/>
          </a:xfrm>
          <a:prstGeom prst="rect">
            <a:avLst/>
          </a:prstGeom>
        </p:spPr>
      </p:pic>
      <p:pic>
        <p:nvPicPr>
          <p:cNvPr id="6" name="Picture 5">
            <a:extLst>
              <a:ext uri="{FF2B5EF4-FFF2-40B4-BE49-F238E27FC236}">
                <a16:creationId xmlns:a16="http://schemas.microsoft.com/office/drawing/2014/main" id="{9E5A74A9-D16E-4FB1-AB14-16B6C9AA9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0345" y="-1"/>
            <a:ext cx="1107664" cy="1375031"/>
          </a:xfrm>
          <a:prstGeom prst="rect">
            <a:avLst/>
          </a:prstGeom>
        </p:spPr>
      </p:pic>
      <p:pic>
        <p:nvPicPr>
          <p:cNvPr id="7" name="Picture 6">
            <a:extLst>
              <a:ext uri="{FF2B5EF4-FFF2-40B4-BE49-F238E27FC236}">
                <a16:creationId xmlns:a16="http://schemas.microsoft.com/office/drawing/2014/main" id="{74B97CDA-7B1A-4AED-AAAA-D448E30A7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7271" y="0"/>
            <a:ext cx="1413164" cy="1059873"/>
          </a:xfrm>
          <a:prstGeom prst="rect">
            <a:avLst/>
          </a:prstGeom>
        </p:spPr>
      </p:pic>
      <p:pic>
        <p:nvPicPr>
          <p:cNvPr id="8" name="Picture 7">
            <a:extLst>
              <a:ext uri="{FF2B5EF4-FFF2-40B4-BE49-F238E27FC236}">
                <a16:creationId xmlns:a16="http://schemas.microsoft.com/office/drawing/2014/main" id="{564C32FD-07AF-4C30-9E59-3FFB425207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8006" y="0"/>
            <a:ext cx="1277280" cy="685801"/>
          </a:xfrm>
          <a:prstGeom prst="rect">
            <a:avLst/>
          </a:prstGeom>
        </p:spPr>
      </p:pic>
      <p:pic>
        <p:nvPicPr>
          <p:cNvPr id="9" name="Picture 8">
            <a:extLst>
              <a:ext uri="{FF2B5EF4-FFF2-40B4-BE49-F238E27FC236}">
                <a16:creationId xmlns:a16="http://schemas.microsoft.com/office/drawing/2014/main" id="{E4E476C9-DFFE-475B-A536-A1F11E510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2272" y="1357382"/>
            <a:ext cx="1471727" cy="990963"/>
          </a:xfrm>
          <a:prstGeom prst="rect">
            <a:avLst/>
          </a:prstGeom>
        </p:spPr>
      </p:pic>
      <p:pic>
        <p:nvPicPr>
          <p:cNvPr id="10" name="Picture 9">
            <a:extLst>
              <a:ext uri="{FF2B5EF4-FFF2-40B4-BE49-F238E27FC236}">
                <a16:creationId xmlns:a16="http://schemas.microsoft.com/office/drawing/2014/main" id="{9E7C29DD-29E9-4080-B8B2-147C129706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7672" y="1364674"/>
            <a:ext cx="1371599" cy="969264"/>
          </a:xfrm>
          <a:prstGeom prst="rect">
            <a:avLst/>
          </a:prstGeom>
        </p:spPr>
      </p:pic>
      <p:pic>
        <p:nvPicPr>
          <p:cNvPr id="11" name="Picture 10">
            <a:extLst>
              <a:ext uri="{FF2B5EF4-FFF2-40B4-BE49-F238E27FC236}">
                <a16:creationId xmlns:a16="http://schemas.microsoft.com/office/drawing/2014/main" id="{9E4F5889-6F8B-49D3-A7F9-A0CEC1FDF1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8293" y="0"/>
            <a:ext cx="1443790" cy="782749"/>
          </a:xfrm>
          <a:prstGeom prst="rect">
            <a:avLst/>
          </a:prstGeom>
        </p:spPr>
      </p:pic>
      <p:pic>
        <p:nvPicPr>
          <p:cNvPr id="12" name="Picture 11">
            <a:extLst>
              <a:ext uri="{FF2B5EF4-FFF2-40B4-BE49-F238E27FC236}">
                <a16:creationId xmlns:a16="http://schemas.microsoft.com/office/drawing/2014/main" id="{FE1775A7-6BDC-4DDA-AB00-54081F60D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4384964"/>
            <a:ext cx="1620981" cy="1267689"/>
          </a:xfrm>
          <a:prstGeom prst="rect">
            <a:avLst/>
          </a:prstGeom>
        </p:spPr>
      </p:pic>
      <p:pic>
        <p:nvPicPr>
          <p:cNvPr id="13" name="Picture 12">
            <a:extLst>
              <a:ext uri="{FF2B5EF4-FFF2-40B4-BE49-F238E27FC236}">
                <a16:creationId xmlns:a16="http://schemas.microsoft.com/office/drawing/2014/main" id="{380DE0E7-EA5F-475C-B0A6-9A04C46CB9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590309"/>
            <a:ext cx="1641764" cy="1267691"/>
          </a:xfrm>
          <a:prstGeom prst="rect">
            <a:avLst/>
          </a:prstGeom>
        </p:spPr>
      </p:pic>
      <p:pic>
        <p:nvPicPr>
          <p:cNvPr id="14" name="Picture 13">
            <a:extLst>
              <a:ext uri="{FF2B5EF4-FFF2-40B4-BE49-F238E27FC236}">
                <a16:creationId xmlns:a16="http://schemas.microsoft.com/office/drawing/2014/main" id="{BBF0F5DE-0ACB-44DA-8C63-417AB9D88F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53748" y="783772"/>
            <a:ext cx="1487380" cy="743690"/>
          </a:xfrm>
          <a:prstGeom prst="rect">
            <a:avLst/>
          </a:prstGeom>
        </p:spPr>
      </p:pic>
      <p:pic>
        <p:nvPicPr>
          <p:cNvPr id="15" name="Picture 14">
            <a:extLst>
              <a:ext uri="{FF2B5EF4-FFF2-40B4-BE49-F238E27FC236}">
                <a16:creationId xmlns:a16="http://schemas.microsoft.com/office/drawing/2014/main" id="{529CF08F-0417-416F-9EC1-B319F9FBE3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2168" y="1606054"/>
            <a:ext cx="999604" cy="540327"/>
          </a:xfrm>
          <a:prstGeom prst="rect">
            <a:avLst/>
          </a:prstGeom>
        </p:spPr>
      </p:pic>
      <p:pic>
        <p:nvPicPr>
          <p:cNvPr id="16" name="Picture 15">
            <a:extLst>
              <a:ext uri="{FF2B5EF4-FFF2-40B4-BE49-F238E27FC236}">
                <a16:creationId xmlns:a16="http://schemas.microsoft.com/office/drawing/2014/main" id="{FCAF149E-6ED9-4A94-94F7-40F18306A6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119745"/>
            <a:ext cx="1496291" cy="1122219"/>
          </a:xfrm>
          <a:prstGeom prst="rect">
            <a:avLst/>
          </a:prstGeom>
        </p:spPr>
      </p:pic>
      <p:pic>
        <p:nvPicPr>
          <p:cNvPr id="17" name="Picture 16">
            <a:extLst>
              <a:ext uri="{FF2B5EF4-FFF2-40B4-BE49-F238E27FC236}">
                <a16:creationId xmlns:a16="http://schemas.microsoft.com/office/drawing/2014/main" id="{EB952FFF-DE08-432F-B9B8-AE55353076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1039091"/>
            <a:ext cx="1475508" cy="1106631"/>
          </a:xfrm>
          <a:prstGeom prst="rect">
            <a:avLst/>
          </a:prstGeom>
        </p:spPr>
      </p:pic>
      <p:pic>
        <p:nvPicPr>
          <p:cNvPr id="18" name="Picture 17">
            <a:extLst>
              <a:ext uri="{FF2B5EF4-FFF2-40B4-BE49-F238E27FC236}">
                <a16:creationId xmlns:a16="http://schemas.microsoft.com/office/drawing/2014/main" id="{AFC6ECF0-F6D5-4C87-80D0-8EE6CB9BA8E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4018" y="-1"/>
            <a:ext cx="1385455" cy="1039091"/>
          </a:xfrm>
          <a:prstGeom prst="rect">
            <a:avLst/>
          </a:prstGeom>
        </p:spPr>
      </p:pic>
      <p:pic>
        <p:nvPicPr>
          <p:cNvPr id="19" name="Picture 18">
            <a:extLst>
              <a:ext uri="{FF2B5EF4-FFF2-40B4-BE49-F238E27FC236}">
                <a16:creationId xmlns:a16="http://schemas.microsoft.com/office/drawing/2014/main" id="{7064E3C9-C444-409C-8196-912D372FC88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75509" y="1048157"/>
            <a:ext cx="1475509" cy="1106632"/>
          </a:xfrm>
          <a:prstGeom prst="rect">
            <a:avLst/>
          </a:prstGeom>
        </p:spPr>
      </p:pic>
      <p:pic>
        <p:nvPicPr>
          <p:cNvPr id="20" name="Picture 19">
            <a:extLst>
              <a:ext uri="{FF2B5EF4-FFF2-40B4-BE49-F238E27FC236}">
                <a16:creationId xmlns:a16="http://schemas.microsoft.com/office/drawing/2014/main" id="{72A41024-8946-496F-98CD-40A98439DAE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19400" y="665019"/>
            <a:ext cx="1274618" cy="955964"/>
          </a:xfrm>
          <a:prstGeom prst="rect">
            <a:avLst/>
          </a:prstGeom>
        </p:spPr>
      </p:pic>
      <p:pic>
        <p:nvPicPr>
          <p:cNvPr id="21" name="Picture 20">
            <a:extLst>
              <a:ext uri="{FF2B5EF4-FFF2-40B4-BE49-F238E27FC236}">
                <a16:creationId xmlns:a16="http://schemas.microsoft.com/office/drawing/2014/main" id="{65CDAA95-FE20-4466-8076-F10BD021DDE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83035" y="2140529"/>
            <a:ext cx="1260165" cy="852053"/>
          </a:xfrm>
          <a:prstGeom prst="rect">
            <a:avLst/>
          </a:prstGeom>
        </p:spPr>
      </p:pic>
      <p:pic>
        <p:nvPicPr>
          <p:cNvPr id="22" name="Picture 21">
            <a:extLst>
              <a:ext uri="{FF2B5EF4-FFF2-40B4-BE49-F238E27FC236}">
                <a16:creationId xmlns:a16="http://schemas.microsoft.com/office/drawing/2014/main" id="{D2AA5A35-63D7-4861-A161-9CD6AB7C735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73236" y="1018309"/>
            <a:ext cx="1450775" cy="1122217"/>
          </a:xfrm>
          <a:prstGeom prst="rect">
            <a:avLst/>
          </a:prstGeom>
        </p:spPr>
      </p:pic>
      <p:pic>
        <p:nvPicPr>
          <p:cNvPr id="23" name="Picture 22">
            <a:extLst>
              <a:ext uri="{FF2B5EF4-FFF2-40B4-BE49-F238E27FC236}">
                <a16:creationId xmlns:a16="http://schemas.microsoft.com/office/drawing/2014/main" id="{9C882A5A-C630-4BB6-AB0C-E00C23A39F9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6037" y="4301838"/>
            <a:ext cx="1717963" cy="1288472"/>
          </a:xfrm>
          <a:prstGeom prst="rect">
            <a:avLst/>
          </a:prstGeom>
        </p:spPr>
      </p:pic>
      <p:pic>
        <p:nvPicPr>
          <p:cNvPr id="24" name="Picture 23">
            <a:extLst>
              <a:ext uri="{FF2B5EF4-FFF2-40B4-BE49-F238E27FC236}">
                <a16:creationId xmlns:a16="http://schemas.microsoft.com/office/drawing/2014/main" id="{3C7C742B-6313-4840-B81F-C60352EDCDD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3745" y="5590309"/>
            <a:ext cx="1690256" cy="1267691"/>
          </a:xfrm>
          <a:prstGeom prst="rect">
            <a:avLst/>
          </a:prstGeom>
        </p:spPr>
      </p:pic>
      <p:pic>
        <p:nvPicPr>
          <p:cNvPr id="25" name="Picture 24">
            <a:extLst>
              <a:ext uri="{FF2B5EF4-FFF2-40B4-BE49-F238E27FC236}">
                <a16:creationId xmlns:a16="http://schemas.microsoft.com/office/drawing/2014/main" id="{C61E9940-6902-4688-A69F-F834AA472CA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743199" y="2135331"/>
            <a:ext cx="1122219" cy="841664"/>
          </a:xfrm>
          <a:prstGeom prst="rect">
            <a:avLst/>
          </a:prstGeom>
        </p:spPr>
      </p:pic>
      <p:pic>
        <p:nvPicPr>
          <p:cNvPr id="26" name="Picture 25">
            <a:extLst>
              <a:ext uri="{FF2B5EF4-FFF2-40B4-BE49-F238E27FC236}">
                <a16:creationId xmlns:a16="http://schemas.microsoft.com/office/drawing/2014/main" id="{6890FF8A-502C-437A-9FDF-AFD78B5F59B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844637" y="2109356"/>
            <a:ext cx="1641764" cy="1231322"/>
          </a:xfrm>
          <a:prstGeom prst="rect">
            <a:avLst/>
          </a:prstGeom>
        </p:spPr>
      </p:pic>
      <p:pic>
        <p:nvPicPr>
          <p:cNvPr id="27" name="Picture 26">
            <a:extLst>
              <a:ext uri="{FF2B5EF4-FFF2-40B4-BE49-F238E27FC236}">
                <a16:creationId xmlns:a16="http://schemas.microsoft.com/office/drawing/2014/main" id="{2866457A-2F00-4DBB-BEFD-717EAC052360}"/>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38536" t="13544" r="8781" b="16211"/>
          <a:stretch/>
        </p:blipFill>
        <p:spPr>
          <a:xfrm>
            <a:off x="6442364" y="2332759"/>
            <a:ext cx="1496291" cy="1122219"/>
          </a:xfrm>
          <a:prstGeom prst="rect">
            <a:avLst/>
          </a:prstGeom>
        </p:spPr>
      </p:pic>
      <p:pic>
        <p:nvPicPr>
          <p:cNvPr id="28" name="Picture 27">
            <a:extLst>
              <a:ext uri="{FF2B5EF4-FFF2-40B4-BE49-F238E27FC236}">
                <a16:creationId xmlns:a16="http://schemas.microsoft.com/office/drawing/2014/main" id="{D0267923-0736-4067-8952-C0B6A6E15BF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10003" y="3677056"/>
            <a:ext cx="1911929" cy="1433947"/>
          </a:xfrm>
          <a:prstGeom prst="rect">
            <a:avLst/>
          </a:prstGeom>
        </p:spPr>
      </p:pic>
      <p:pic>
        <p:nvPicPr>
          <p:cNvPr id="29" name="Picture 28">
            <a:extLst>
              <a:ext uri="{FF2B5EF4-FFF2-40B4-BE49-F238E27FC236}">
                <a16:creationId xmlns:a16="http://schemas.microsoft.com/office/drawing/2014/main" id="{D5890DA1-8723-40F2-BF29-6B8BAC22020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92758" y="3974841"/>
            <a:ext cx="1517074" cy="1153202"/>
          </a:xfrm>
          <a:prstGeom prst="rect">
            <a:avLst/>
          </a:prstGeom>
        </p:spPr>
      </p:pic>
      <p:pic>
        <p:nvPicPr>
          <p:cNvPr id="30" name="Picture 29">
            <a:extLst>
              <a:ext uri="{FF2B5EF4-FFF2-40B4-BE49-F238E27FC236}">
                <a16:creationId xmlns:a16="http://schemas.microsoft.com/office/drawing/2014/main" id="{234B87B3-1C2E-4A84-B5D0-15AE8860D59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496291" y="2971799"/>
            <a:ext cx="1598602" cy="2182092"/>
          </a:xfrm>
          <a:prstGeom prst="rect">
            <a:avLst/>
          </a:prstGeom>
        </p:spPr>
      </p:pic>
      <p:pic>
        <p:nvPicPr>
          <p:cNvPr id="31" name="Picture 30">
            <a:extLst>
              <a:ext uri="{FF2B5EF4-FFF2-40B4-BE49-F238E27FC236}">
                <a16:creationId xmlns:a16="http://schemas.microsoft.com/office/drawing/2014/main" id="{23CCA057-C55A-4EDB-AC6E-8EA763F103AF}"/>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092762" y="2979265"/>
            <a:ext cx="795689" cy="997527"/>
          </a:xfrm>
          <a:prstGeom prst="rect">
            <a:avLst/>
          </a:prstGeom>
        </p:spPr>
      </p:pic>
      <p:pic>
        <p:nvPicPr>
          <p:cNvPr id="32" name="Picture 31">
            <a:extLst>
              <a:ext uri="{FF2B5EF4-FFF2-40B4-BE49-F238E27FC236}">
                <a16:creationId xmlns:a16="http://schemas.microsoft.com/office/drawing/2014/main" id="{7B85B341-3AA5-49ED-AF96-AFE48F93B12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65617" y="2867890"/>
            <a:ext cx="1108364" cy="831273"/>
          </a:xfrm>
          <a:prstGeom prst="rect">
            <a:avLst/>
          </a:prstGeom>
        </p:spPr>
      </p:pic>
      <p:pic>
        <p:nvPicPr>
          <p:cNvPr id="33" name="Picture 32">
            <a:extLst>
              <a:ext uri="{FF2B5EF4-FFF2-40B4-BE49-F238E27FC236}">
                <a16:creationId xmlns:a16="http://schemas.microsoft.com/office/drawing/2014/main" id="{9FC87CB2-A17B-4BAE-A71F-28EA7E504D8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096536" y="4431014"/>
            <a:ext cx="1330035" cy="677580"/>
          </a:xfrm>
          <a:prstGeom prst="rect">
            <a:avLst/>
          </a:prstGeom>
        </p:spPr>
      </p:pic>
      <p:pic>
        <p:nvPicPr>
          <p:cNvPr id="34" name="Picture 33">
            <a:extLst>
              <a:ext uri="{FF2B5EF4-FFF2-40B4-BE49-F238E27FC236}">
                <a16:creationId xmlns:a16="http://schemas.microsoft.com/office/drawing/2014/main" id="{A01DCC4E-ED03-4EE0-8E66-F0D82002F8D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620983" y="5127915"/>
            <a:ext cx="2306781" cy="1730085"/>
          </a:xfrm>
          <a:prstGeom prst="rect">
            <a:avLst/>
          </a:prstGeom>
        </p:spPr>
      </p:pic>
      <p:pic>
        <p:nvPicPr>
          <p:cNvPr id="35" name="Picture 34">
            <a:extLst>
              <a:ext uri="{FF2B5EF4-FFF2-40B4-BE49-F238E27FC236}">
                <a16:creationId xmlns:a16="http://schemas.microsoft.com/office/drawing/2014/main" id="{B117D6CD-65AF-46A2-9248-B61BA403983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0" y="3243426"/>
            <a:ext cx="1517073" cy="1137805"/>
          </a:xfrm>
          <a:prstGeom prst="rect">
            <a:avLst/>
          </a:prstGeom>
        </p:spPr>
      </p:pic>
      <p:pic>
        <p:nvPicPr>
          <p:cNvPr id="36" name="Picture 35">
            <a:extLst>
              <a:ext uri="{FF2B5EF4-FFF2-40B4-BE49-F238E27FC236}">
                <a16:creationId xmlns:a16="http://schemas.microsoft.com/office/drawing/2014/main" id="{8AD2FC44-1951-42CC-BF29-AC64906A85A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883286" y="3290627"/>
            <a:ext cx="584102" cy="389401"/>
          </a:xfrm>
          <a:prstGeom prst="rect">
            <a:avLst/>
          </a:prstGeom>
        </p:spPr>
      </p:pic>
      <p:pic>
        <p:nvPicPr>
          <p:cNvPr id="37" name="Picture 36">
            <a:extLst>
              <a:ext uri="{FF2B5EF4-FFF2-40B4-BE49-F238E27FC236}">
                <a16:creationId xmlns:a16="http://schemas.microsoft.com/office/drawing/2014/main" id="{BADC5AAC-2F6C-4B32-A387-86361A35891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525491" y="3449783"/>
            <a:ext cx="1309255" cy="981941"/>
          </a:xfrm>
          <a:prstGeom prst="rect">
            <a:avLst/>
          </a:prstGeom>
        </p:spPr>
      </p:pic>
      <p:pic>
        <p:nvPicPr>
          <p:cNvPr id="38" name="Picture 37">
            <a:extLst>
              <a:ext uri="{FF2B5EF4-FFF2-40B4-BE49-F238E27FC236}">
                <a16:creationId xmlns:a16="http://schemas.microsoft.com/office/drawing/2014/main" id="{CA7CFE43-B9D9-4F12-B681-2E54FDBC80C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834746" y="2342848"/>
            <a:ext cx="1309254" cy="982244"/>
          </a:xfrm>
          <a:prstGeom prst="rect">
            <a:avLst/>
          </a:prstGeom>
        </p:spPr>
      </p:pic>
      <p:pic>
        <p:nvPicPr>
          <p:cNvPr id="39" name="Picture 38">
            <a:extLst>
              <a:ext uri="{FF2B5EF4-FFF2-40B4-BE49-F238E27FC236}">
                <a16:creationId xmlns:a16="http://schemas.microsoft.com/office/drawing/2014/main" id="{BD2E1D41-844C-4BC1-A35A-DAF9EB0CC52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834744" y="3323947"/>
            <a:ext cx="1309255" cy="998673"/>
          </a:xfrm>
          <a:prstGeom prst="rect">
            <a:avLst/>
          </a:prstGeom>
        </p:spPr>
      </p:pic>
      <p:pic>
        <p:nvPicPr>
          <p:cNvPr id="40" name="Picture 39">
            <a:extLst>
              <a:ext uri="{FF2B5EF4-FFF2-40B4-BE49-F238E27FC236}">
                <a16:creationId xmlns:a16="http://schemas.microsoft.com/office/drawing/2014/main" id="{98ABC656-275F-4C57-ABD0-F4E7AA81DC0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133109" y="5108230"/>
            <a:ext cx="2328216" cy="1746038"/>
          </a:xfrm>
          <a:prstGeom prst="rect">
            <a:avLst/>
          </a:prstGeom>
        </p:spPr>
      </p:pic>
      <p:pic>
        <p:nvPicPr>
          <p:cNvPr id="41" name="Picture 40">
            <a:extLst>
              <a:ext uri="{FF2B5EF4-FFF2-40B4-BE49-F238E27FC236}">
                <a16:creationId xmlns:a16="http://schemas.microsoft.com/office/drawing/2014/main" id="{9B8A529A-7AD7-4665-BB57-0BE6ED0DC8E8}"/>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892458" y="5091545"/>
            <a:ext cx="1260439" cy="1766455"/>
          </a:xfrm>
          <a:prstGeom prst="rect">
            <a:avLst/>
          </a:prstGeom>
        </p:spPr>
      </p:pic>
      <p:pic>
        <p:nvPicPr>
          <p:cNvPr id="42" name="Picture 41">
            <a:extLst>
              <a:ext uri="{FF2B5EF4-FFF2-40B4-BE49-F238E27FC236}">
                <a16:creationId xmlns:a16="http://schemas.microsoft.com/office/drawing/2014/main" id="{C94B1212-60BA-4087-9E9F-1126DB8EFED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441746" y="1454726"/>
            <a:ext cx="1009176" cy="1454727"/>
          </a:xfrm>
          <a:prstGeom prst="rect">
            <a:avLst/>
          </a:prstGeom>
        </p:spPr>
      </p:pic>
      <p:pic>
        <p:nvPicPr>
          <p:cNvPr id="43" name="Picture 42">
            <a:extLst>
              <a:ext uri="{FF2B5EF4-FFF2-40B4-BE49-F238E27FC236}">
                <a16:creationId xmlns:a16="http://schemas.microsoft.com/office/drawing/2014/main" id="{6007B7F7-2DD7-451E-8ACA-9F50CCCEBFB7}"/>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835763" y="3286083"/>
            <a:ext cx="1047522" cy="689774"/>
          </a:xfrm>
          <a:prstGeom prst="rect">
            <a:avLst/>
          </a:prstGeom>
        </p:spPr>
      </p:pic>
    </p:spTree>
    <p:extLst>
      <p:ext uri="{BB962C8B-B14F-4D97-AF65-F5344CB8AC3E}">
        <p14:creationId xmlns:p14="http://schemas.microsoft.com/office/powerpoint/2010/main" val="2443722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79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2435" y="2060408"/>
            <a:ext cx="8443677" cy="25051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study of the Bible is a       post-graduate course in the richest library of human experience.”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12">
            <a:extLst>
              <a:ext uri="{FF2B5EF4-FFF2-40B4-BE49-F238E27FC236}">
                <a16:creationId xmlns:a16="http://schemas.microsoft.com/office/drawing/2014/main" id="{5576FA24-C207-49ED-B603-377CB49370D0}"/>
              </a:ext>
            </a:extLst>
          </p:cNvPr>
          <p:cNvSpPr>
            <a:spLocks noChangeArrowheads="1"/>
          </p:cNvSpPr>
          <p:nvPr/>
        </p:nvSpPr>
        <p:spPr bwMode="auto">
          <a:xfrm>
            <a:off x="-21515" y="2836727"/>
            <a:ext cx="426540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upper-education</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41779" y="3876186"/>
            <a:ext cx="3114818" cy="122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23½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July 28, 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108735777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9132 -0.11227 " pathEditMode="relative" rAng="0" ptsTypes="AA">
                                      <p:cBhvr>
                                        <p:cTn id="49" dur="1000" fill="hold"/>
                                        <p:tgtEl>
                                          <p:spTgt spid="6"/>
                                        </p:tgtEl>
                                        <p:attrNameLst>
                                          <p:attrName>ppt_x</p:attrName>
                                          <p:attrName>ppt_y</p:attrName>
                                        </p:attrNameLst>
                                      </p:cBhvr>
                                      <p:rCtr x="-9566" y="-5625"/>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01880" y="5291961"/>
            <a:ext cx="8763990"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31. Herbert Hoover (1929-1933)</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2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72270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92E6E6-81DB-474E-BAEB-360ADCDDCE92}"/>
              </a:ext>
            </a:extLst>
          </p:cNvPr>
          <p:cNvSpPr txBox="1">
            <a:spLocks/>
          </p:cNvSpPr>
          <p:nvPr/>
        </p:nvSpPr>
        <p:spPr>
          <a:xfrm>
            <a:off x="6175321" y="303814"/>
            <a:ext cx="1460938" cy="746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wash</a:t>
            </a:r>
          </a:p>
        </p:txBody>
      </p:sp>
      <p:sp>
        <p:nvSpPr>
          <p:cNvPr id="4" name="Title 1">
            <a:extLst>
              <a:ext uri="{FF2B5EF4-FFF2-40B4-BE49-F238E27FC236}">
                <a16:creationId xmlns:a16="http://schemas.microsoft.com/office/drawing/2014/main" id="{ED8F7627-006B-418D-975D-307E38F67504}"/>
              </a:ext>
            </a:extLst>
          </p:cNvPr>
          <p:cNvSpPr txBox="1">
            <a:spLocks/>
          </p:cNvSpPr>
          <p:nvPr/>
        </p:nvSpPr>
        <p:spPr>
          <a:xfrm>
            <a:off x="5703750" y="2561157"/>
            <a:ext cx="1650124" cy="620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charity</a:t>
            </a:r>
          </a:p>
        </p:txBody>
      </p:sp>
      <p:sp>
        <p:nvSpPr>
          <p:cNvPr id="5" name="Title 1">
            <a:extLst>
              <a:ext uri="{FF2B5EF4-FFF2-40B4-BE49-F238E27FC236}">
                <a16:creationId xmlns:a16="http://schemas.microsoft.com/office/drawing/2014/main" id="{8F8E47F8-A45B-4009-B55F-1AF3CB9CD43E}"/>
              </a:ext>
            </a:extLst>
          </p:cNvPr>
          <p:cNvSpPr txBox="1">
            <a:spLocks/>
          </p:cNvSpPr>
          <p:nvPr/>
        </p:nvSpPr>
        <p:spPr>
          <a:xfrm>
            <a:off x="3647089" y="3105314"/>
            <a:ext cx="2017986" cy="630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patience</a:t>
            </a:r>
          </a:p>
        </p:txBody>
      </p:sp>
      <p:sp>
        <p:nvSpPr>
          <p:cNvPr id="6" name="Title 1">
            <a:extLst>
              <a:ext uri="{FF2B5EF4-FFF2-40B4-BE49-F238E27FC236}">
                <a16:creationId xmlns:a16="http://schemas.microsoft.com/office/drawing/2014/main" id="{5D6BEABF-205B-48D7-BF25-0B238B3F4FE0}"/>
              </a:ext>
            </a:extLst>
          </p:cNvPr>
          <p:cNvSpPr txBox="1">
            <a:spLocks/>
          </p:cNvSpPr>
          <p:nvPr/>
        </p:nvSpPr>
        <p:spPr>
          <a:xfrm>
            <a:off x="6268928" y="3616952"/>
            <a:ext cx="1355834" cy="7041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quiet</a:t>
            </a:r>
          </a:p>
        </p:txBody>
      </p:sp>
      <p:sp>
        <p:nvSpPr>
          <p:cNvPr id="7" name="Title 1">
            <a:extLst>
              <a:ext uri="{FF2B5EF4-FFF2-40B4-BE49-F238E27FC236}">
                <a16:creationId xmlns:a16="http://schemas.microsoft.com/office/drawing/2014/main" id="{8D0006D3-00C3-4D46-A221-03934DDDA4AF}"/>
              </a:ext>
            </a:extLst>
          </p:cNvPr>
          <p:cNvSpPr txBox="1">
            <a:spLocks/>
          </p:cNvSpPr>
          <p:nvPr/>
        </p:nvSpPr>
        <p:spPr>
          <a:xfrm>
            <a:off x="1978325" y="4200769"/>
            <a:ext cx="2007476" cy="6411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rejoicing</a:t>
            </a:r>
          </a:p>
        </p:txBody>
      </p:sp>
      <p:sp>
        <p:nvSpPr>
          <p:cNvPr id="3074" name="Rectangle 2"/>
          <p:cNvSpPr>
            <a:spLocks noGrp="1" noChangeArrowheads="1"/>
          </p:cNvSpPr>
          <p:nvPr>
            <p:ph type="title"/>
          </p:nvPr>
        </p:nvSpPr>
        <p:spPr>
          <a:xfrm>
            <a:off x="347472" y="274638"/>
            <a:ext cx="844296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go fishing is the chance to wash one's soul with pure air, with the rush of the brook, or with the shimmer of sun on blue water. It brings meekness and inspiration from the decency of nature, charity toward tackle-makers, patience toward fish, a mockery of profits and egos, a quieting of hate, a rejoicing that you do not have to decide a darned thing until next week. And it is discipline in the equality of men - for all men are equal before fish.”</a:t>
            </a:r>
            <a:endParaRPr lang="en-US" altLang="en-US" sz="2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9E5E11E8-CBE0-486E-A810-A126E033CC05}"/>
              </a:ext>
            </a:extLst>
          </p:cNvPr>
          <p:cNvSpPr txBox="1">
            <a:spLocks/>
          </p:cNvSpPr>
          <p:nvPr/>
        </p:nvSpPr>
        <p:spPr>
          <a:xfrm>
            <a:off x="3636579" y="2953410"/>
            <a:ext cx="1944413" cy="840827"/>
          </a:xfrm>
          <a:prstGeom prst="rect">
            <a:avLst/>
          </a:prstGeom>
        </p:spPr>
        <p:txBody>
          <a:bodyPr vert="horz" lIns="91440" tIns="45720" rIns="91440" bIns="45720" rtlCol="0" anchor="ctr">
            <a:prstTxWarp prst="textStop">
              <a:avLst/>
            </a:prstTxWarp>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endurance</a:t>
            </a:r>
          </a:p>
        </p:txBody>
      </p:sp>
      <p:sp>
        <p:nvSpPr>
          <p:cNvPr id="9" name="Title 1">
            <a:extLst>
              <a:ext uri="{FF2B5EF4-FFF2-40B4-BE49-F238E27FC236}">
                <a16:creationId xmlns:a16="http://schemas.microsoft.com/office/drawing/2014/main" id="{73A68B60-84F9-4FF5-9CF6-C08D948943A0}"/>
              </a:ext>
            </a:extLst>
          </p:cNvPr>
          <p:cNvSpPr txBox="1">
            <a:spLocks/>
          </p:cNvSpPr>
          <p:nvPr/>
        </p:nvSpPr>
        <p:spPr>
          <a:xfrm>
            <a:off x="5843751" y="2385848"/>
            <a:ext cx="1366345" cy="866871"/>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love</a:t>
            </a:r>
          </a:p>
        </p:txBody>
      </p:sp>
      <p:sp>
        <p:nvSpPr>
          <p:cNvPr id="10" name="Title 1">
            <a:extLst>
              <a:ext uri="{FF2B5EF4-FFF2-40B4-BE49-F238E27FC236}">
                <a16:creationId xmlns:a16="http://schemas.microsoft.com/office/drawing/2014/main" id="{AB67C8E4-7FA3-43E0-BC08-649C65CC1B59}"/>
              </a:ext>
            </a:extLst>
          </p:cNvPr>
          <p:cNvSpPr txBox="1">
            <a:spLocks/>
          </p:cNvSpPr>
          <p:nvPr/>
        </p:nvSpPr>
        <p:spPr>
          <a:xfrm>
            <a:off x="6148552" y="3715407"/>
            <a:ext cx="1897583" cy="740980"/>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peace</a:t>
            </a: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stCondLst>
                                            <p:cond delay="0"/>
                                          </p:stCondLst>
                                        </p:cTn>
                                        <p:tgtEl>
                                          <p:spTgt spid="9"/>
                                        </p:tgtEl>
                                      </p:cBhvr>
                                    </p:animEffect>
                                    <p:anim to="" calcmode="lin" valueType="num">
                                      <p:cBhvr>
                                        <p:cTn id="4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stCondLst>
                                            <p:cond delay="0"/>
                                          </p:stCondLst>
                                        </p:cTn>
                                        <p:tgtEl>
                                          <p:spTgt spid="10"/>
                                        </p:tgtEl>
                                      </p:cBhvr>
                                    </p:animEffect>
                                    <p:anim to="" calcmode="lin" valueType="num">
                                      <p:cBhvr>
                                        <p:cTn id="5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par>
                                <p:cTn id="61" presetID="18" presetClass="emph" presetSubtype="0" fill="hold" grpId="1" nodeType="withEffect">
                                  <p:stCondLst>
                                    <p:cond delay="0"/>
                                  </p:stCondLst>
                                  <p:childTnLst>
                                    <p:set>
                                      <p:cBhvr override="childStyle">
                                        <p:cTn id="62"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3074"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16014"/>
            <a:ext cx="8229600" cy="56019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“Lots of people committed crimes during the year who would not have done so if they had been fishing. The increase of crime is among those deprived of the regenerations that impregnate  the mind and character of           the fisherman.”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BBBB5DAA-B640-428C-9C85-D136BBF1D0CD}"/>
              </a:ext>
            </a:extLst>
          </p:cNvPr>
          <p:cNvSpPr txBox="1">
            <a:spLocks/>
          </p:cNvSpPr>
          <p:nvPr/>
        </p:nvSpPr>
        <p:spPr>
          <a:xfrm>
            <a:off x="3408218" y="419792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spirit</a:t>
            </a: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stCondLst>
                                            <p:cond delay="0"/>
                                          </p:stCondLst>
                                        </p:cTn>
                                        <p:tgtEl>
                                          <p:spTgt spid="3"/>
                                        </p:tgtEl>
                                      </p:cBhvr>
                                    </p:animEffect>
                                    <p:anim to="" calcmode="lin" valueType="num">
                                      <p:cBhvr>
                                        <p:cTn id="1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31648" y="3272458"/>
            <a:ext cx="8668512" cy="23164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“Next to prayer, Fishing is the    most personal relationship of man.”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358855D-BFF0-4A05-83DF-73BE670E43C1}"/>
              </a:ext>
            </a:extLst>
          </p:cNvPr>
          <p:cNvSpPr txBox="1">
            <a:spLocks noChangeArrowheads="1"/>
          </p:cNvSpPr>
          <p:nvPr/>
        </p:nvSpPr>
        <p:spPr bwMode="auto">
          <a:xfrm>
            <a:off x="3042919" y="3712063"/>
            <a:ext cx="1860791"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prayer</a:t>
            </a:r>
          </a:p>
        </p:txBody>
      </p:sp>
      <p:sp>
        <p:nvSpPr>
          <p:cNvPr id="6" name="Rectangle 2" hidden="1">
            <a:extLst>
              <a:ext uri="{FF2B5EF4-FFF2-40B4-BE49-F238E27FC236}">
                <a16:creationId xmlns:a16="http://schemas.microsoft.com/office/drawing/2014/main" id="{2F7C13E8-C28B-452A-B2EA-EF1AE01A5F7A}"/>
              </a:ext>
            </a:extLst>
          </p:cNvPr>
          <p:cNvSpPr txBox="1">
            <a:spLocks noChangeArrowheads="1"/>
          </p:cNvSpPr>
          <p:nvPr/>
        </p:nvSpPr>
        <p:spPr bwMode="auto">
          <a:xfrm>
            <a:off x="2688114" y="351306"/>
            <a:ext cx="1860791"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prayer</a:t>
            </a: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3" presetClass="emph" presetSubtype="2" fill="hold" grpId="2" nodeType="withEffect">
                                  <p:stCondLst>
                                    <p:cond delay="0"/>
                                  </p:stCondLst>
                                  <p:childTnLst>
                                    <p:animClr clrSpc="rgb" dir="cw">
                                      <p:cBhvr override="childStyle">
                                        <p:cTn id="21" dur="2000" fill="hold"/>
                                        <p:tgtEl>
                                          <p:spTgt spid="5"/>
                                        </p:tgtEl>
                                        <p:attrNameLst>
                                          <p:attrName>style.color</p:attrName>
                                        </p:attrNameLst>
                                      </p:cBhvr>
                                      <p:to>
                                        <a:srgbClr val="FFC000"/>
                                      </p:to>
                                    </p:animClr>
                                  </p:childTnLst>
                                </p:cTn>
                              </p:par>
                              <p:par>
                                <p:cTn id="22" presetID="42" presetClass="path" presetSubtype="0" accel="50000" decel="50000" fill="hold" grpId="1" nodeType="withEffect">
                                  <p:stCondLst>
                                    <p:cond delay="0"/>
                                  </p:stCondLst>
                                  <p:childTnLst>
                                    <p:animMotion origin="layout" path="M 1.38889E-6 3.7037E-6 L -0.03854 -0.48959 " pathEditMode="relative" rAng="0" ptsTypes="AA">
                                      <p:cBhvr>
                                        <p:cTn id="23" dur="2000" fill="hold"/>
                                        <p:tgtEl>
                                          <p:spTgt spid="5"/>
                                        </p:tgtEl>
                                        <p:attrNameLst>
                                          <p:attrName>ppt_x</p:attrName>
                                          <p:attrName>ppt_y</p:attrName>
                                        </p:attrNameLst>
                                      </p:cBhvr>
                                      <p:rCtr x="-1927" y="-24491"/>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CE7BE5-70B9-42CC-AAF5-0C00F6EA3B2D}"/>
              </a:ext>
            </a:extLst>
          </p:cNvPr>
          <p:cNvSpPr txBox="1">
            <a:spLocks/>
          </p:cNvSpPr>
          <p:nvPr/>
        </p:nvSpPr>
        <p:spPr>
          <a:xfrm>
            <a:off x="2709486" y="274970"/>
            <a:ext cx="36335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prayer of faith</a:t>
            </a:r>
          </a:p>
        </p:txBody>
      </p:sp>
      <p:sp>
        <p:nvSpPr>
          <p:cNvPr id="4" name="Rectangle 2"/>
          <p:cNvSpPr>
            <a:spLocks noGrp="1" noChangeArrowheads="1"/>
          </p:cNvSpPr>
          <p:nvPr>
            <p:ph type="title"/>
          </p:nvPr>
        </p:nvSpPr>
        <p:spPr>
          <a:xfrm>
            <a:off x="414528" y="274638"/>
            <a:ext cx="8375904"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the prayer of faith will save the sick, and the Lord will raise him up. And if he has committed sins, he will be forgiven. Confess your trespasses to one another, and pray for one another, that you may be healed. The effective, fervent prayer of a righteous man avails much.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5:15-16 </a:t>
            </a:r>
          </a:p>
        </p:txBody>
      </p:sp>
      <p:sp>
        <p:nvSpPr>
          <p:cNvPr id="3" name="Rectangle 2">
            <a:extLst>
              <a:ext uri="{FF2B5EF4-FFF2-40B4-BE49-F238E27FC236}">
                <a16:creationId xmlns:a16="http://schemas.microsoft.com/office/drawing/2014/main" id="{E7E74A99-00B2-47E9-A006-AA6CAEFA875B}"/>
              </a:ext>
            </a:extLst>
          </p:cNvPr>
          <p:cNvSpPr txBox="1">
            <a:spLocks noChangeArrowheads="1"/>
          </p:cNvSpPr>
          <p:nvPr/>
        </p:nvSpPr>
        <p:spPr bwMode="auto">
          <a:xfrm>
            <a:off x="2688114" y="351306"/>
            <a:ext cx="1860791" cy="7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prayer</a:t>
            </a:r>
          </a:p>
        </p:txBody>
      </p:sp>
      <p:sp>
        <p:nvSpPr>
          <p:cNvPr id="6" name="Rectangle 5">
            <a:extLst>
              <a:ext uri="{FF2B5EF4-FFF2-40B4-BE49-F238E27FC236}">
                <a16:creationId xmlns:a16="http://schemas.microsoft.com/office/drawing/2014/main" id="{DEF8D389-DF38-49DE-BF37-B0C7009CEEA1}"/>
              </a:ext>
            </a:extLst>
          </p:cNvPr>
          <p:cNvSpPr>
            <a:spLocks noChangeArrowheads="1"/>
          </p:cNvSpPr>
          <p:nvPr/>
        </p:nvSpPr>
        <p:spPr bwMode="auto">
          <a:xfrm>
            <a:off x="4339805" y="2548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of</a:t>
            </a:r>
          </a:p>
        </p:txBody>
      </p:sp>
    </p:spTree>
    <p:extLst>
      <p:ext uri="{BB962C8B-B14F-4D97-AF65-F5344CB8AC3E}">
        <p14:creationId xmlns:p14="http://schemas.microsoft.com/office/powerpoint/2010/main" val="28058929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par>
                          <p:cTn id="20" fill="hold">
                            <p:stCondLst>
                              <p:cond delay="500"/>
                            </p:stCondLst>
                            <p:childTnLst>
                              <p:par>
                                <p:cTn id="21" presetID="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stCondLst>
                                            <p:cond delay="0"/>
                                          </p:stCondLst>
                                        </p:cTn>
                                        <p:tgtEl>
                                          <p:spTgt spid="6"/>
                                        </p:tgtEl>
                                      </p:cBhvr>
                                    </p:animEffect>
                                    <p:anim to="" calcmode="lin" valueType="num">
                                      <p:cBhvr>
                                        <p:cTn id="2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3"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5339" y="1875804"/>
            <a:ext cx="8229600" cy="16399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 what is ahead by loving what has come before.”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5912" y="602885"/>
            <a:ext cx="8471564" cy="55986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we do not have a High Priest who cannot sympathize with our weaknesses, but was in all points tempted as we are, yet without sin. Let us therefore come boldly to  the throne of grace, that we may obtain mercy and find grace to help in time of need.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Hebrews 4:15-16</a:t>
            </a:r>
          </a:p>
        </p:txBody>
      </p:sp>
    </p:spTree>
    <p:extLst>
      <p:ext uri="{BB962C8B-B14F-4D97-AF65-F5344CB8AC3E}">
        <p14:creationId xmlns:p14="http://schemas.microsoft.com/office/powerpoint/2010/main" val="19165554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66800" y="2517966"/>
            <a:ext cx="7174992" cy="21149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“Children add to the wonder of being alive.”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FD0B666-85D9-4F02-95D5-7C9F45BE4E09}"/>
              </a:ext>
            </a:extLst>
          </p:cNvPr>
          <p:cNvSpPr txBox="1">
            <a:spLocks noChangeArrowheads="1"/>
          </p:cNvSpPr>
          <p:nvPr/>
        </p:nvSpPr>
        <p:spPr bwMode="auto">
          <a:xfrm>
            <a:off x="436180" y="3032969"/>
            <a:ext cx="8229600" cy="259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Children are the most wholesome part of the race, the sweetest,     for they are the freshest from    the hand of God.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14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800" decel="100000"/>
                                        <p:tgtEl>
                                          <p:spTgt spid="3"/>
                                        </p:tgtEl>
                                      </p:cBhvr>
                                    </p:animEffect>
                                    <p:anim calcmode="lin" valueType="num">
                                      <p:cBhvr>
                                        <p:cTn id="14" dur="800" decel="100000" fill="hold"/>
                                        <p:tgtEl>
                                          <p:spTgt spid="3"/>
                                        </p:tgtEl>
                                        <p:attrNameLst>
                                          <p:attrName>style.rotation</p:attrName>
                                        </p:attrNameLst>
                                      </p:cBhvr>
                                      <p:tavLst>
                                        <p:tav tm="0">
                                          <p:val>
                                            <p:fltVal val="-90"/>
                                          </p:val>
                                        </p:tav>
                                        <p:tav tm="100000">
                                          <p:val>
                                            <p:fltVal val="0"/>
                                          </p:val>
                                        </p:tav>
                                      </p:tavLst>
                                    </p:anim>
                                    <p:anim calcmode="lin" valueType="num">
                                      <p:cBhvr>
                                        <p:cTn id="15" dur="800" decel="100000" fill="hold"/>
                                        <p:tgtEl>
                                          <p:spTgt spid="3"/>
                                        </p:tgtEl>
                                        <p:attrNameLst>
                                          <p:attrName>ppt_x</p:attrName>
                                        </p:attrNameLst>
                                      </p:cBhvr>
                                      <p:tavLst>
                                        <p:tav tm="0">
                                          <p:val>
                                            <p:strVal val="#ppt_x+0.4"/>
                                          </p:val>
                                        </p:tav>
                                        <p:tav tm="100000">
                                          <p:val>
                                            <p:strVal val="#ppt_x-0.05"/>
                                          </p:val>
                                        </p:tav>
                                      </p:tavLst>
                                    </p:anim>
                                    <p:anim calcmode="lin" valueType="num">
                                      <p:cBhvr>
                                        <p:cTn id="16" dur="800" decel="100000" fill="hold"/>
                                        <p:tgtEl>
                                          <p:spTgt spid="3"/>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9" presetID="6" presetClass="emph" presetSubtype="0" fill="hold" grpId="2" nodeType="withEffect">
                                  <p:stCondLst>
                                    <p:cond delay="0"/>
                                  </p:stCondLst>
                                  <p:childTnLst>
                                    <p:animScale>
                                      <p:cBhvr>
                                        <p:cTn id="20" dur="2000" fill="hold"/>
                                        <p:tgtEl>
                                          <p:spTgt spid="3074"/>
                                        </p:tgtEl>
                                      </p:cBhvr>
                                      <p:by x="75000" y="75000"/>
                                    </p:animScale>
                                  </p:childTnLst>
                                </p:cTn>
                              </p:par>
                              <p:par>
                                <p:cTn id="21" presetID="42" presetClass="path" presetSubtype="0" accel="28000" decel="72000" fill="hold" grpId="1" nodeType="withEffect">
                                  <p:stCondLst>
                                    <p:cond delay="0"/>
                                  </p:stCondLst>
                                  <p:childTnLst>
                                    <p:animMotion origin="layout" path="M 2.22222E-6 3.7037E-6 L -0.00903 -0.24236 " pathEditMode="relative" rAng="0" ptsTypes="AA">
                                      <p:cBhvr>
                                        <p:cTn id="22" dur="2000" fill="hold"/>
                                        <p:tgtEl>
                                          <p:spTgt spid="3074"/>
                                        </p:tgtEl>
                                        <p:attrNameLst>
                                          <p:attrName>ppt_x</p:attrName>
                                          <p:attrName>ppt_y</p:attrName>
                                        </p:attrNameLst>
                                      </p:cBhvr>
                                      <p:rCtr x="-451"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0624" y="1213422"/>
            <a:ext cx="8229600" cy="43583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we could have but one generation of properly born, trained, educated, and healthy children, a thousand other problems of government       would vanish.”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A287CF-BD6C-4913-8ACF-0C946888201B}"/>
              </a:ext>
            </a:extLst>
          </p:cNvPr>
          <p:cNvSpPr txBox="1">
            <a:spLocks/>
          </p:cNvSpPr>
          <p:nvPr/>
        </p:nvSpPr>
        <p:spPr>
          <a:xfrm>
            <a:off x="1165383" y="4935787"/>
            <a:ext cx="63920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necessity of American life</a:t>
            </a:r>
          </a:p>
        </p:txBody>
      </p:sp>
      <p:sp>
        <p:nvSpPr>
          <p:cNvPr id="3074" name="Rectangle 2"/>
          <p:cNvSpPr>
            <a:spLocks noGrp="1" noChangeArrowheads="1"/>
          </p:cNvSpPr>
          <p:nvPr>
            <p:ph type="title"/>
          </p:nvPr>
        </p:nvSpPr>
        <p:spPr>
          <a:xfrm>
            <a:off x="445008" y="1432878"/>
            <a:ext cx="8229600" cy="45533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whole inspiration of our civilization springs from the teachings of Christ and the lessons of the prophets. To read the Bible for these fundamentals is a necessity of American life.”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A3DFC5A0-A1FA-48EA-801D-5D25B134B1F3}"/>
              </a:ext>
            </a:extLst>
          </p:cNvPr>
          <p:cNvSpPr>
            <a:spLocks noChangeArrowheads="1"/>
          </p:cNvSpPr>
          <p:nvPr/>
        </p:nvSpPr>
        <p:spPr bwMode="auto">
          <a:xfrm>
            <a:off x="3122990" y="2977122"/>
            <a:ext cx="2083526" cy="79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8" fill="hold">
                            <p:stCondLst>
                              <p:cond delay="7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8" presetClass="emph" presetSubtype="0" fill="hold" grpId="1" nodeType="withEffect">
                                  <p:stCondLst>
                                    <p:cond delay="0"/>
                                  </p:stCondLst>
                                  <p:childTnLst>
                                    <p:set>
                                      <p:cBhvr override="childStyle">
                                        <p:cTn id="28"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4"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0144" y="2249742"/>
            <a:ext cx="8375904" cy="2651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Train up a child in the way he should go, And when he is old he will not depart from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22:6 </a:t>
            </a:r>
          </a:p>
        </p:txBody>
      </p:sp>
    </p:spTree>
    <p:extLst>
      <p:ext uri="{BB962C8B-B14F-4D97-AF65-F5344CB8AC3E}">
        <p14:creationId xmlns:p14="http://schemas.microsoft.com/office/powerpoint/2010/main" val="280589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9392" y="2261934"/>
            <a:ext cx="8229600" cy="26392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“National character cannot be built by law. It is the sum of the moral fiber of its individuals.”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B77AF-88F5-4294-9ABB-CBB071CEDE86}"/>
              </a:ext>
            </a:extLst>
          </p:cNvPr>
          <p:cNvSpPr txBox="1">
            <a:spLocks/>
          </p:cNvSpPr>
          <p:nvPr/>
        </p:nvSpPr>
        <p:spPr>
          <a:xfrm>
            <a:off x="567394" y="2246831"/>
            <a:ext cx="2984938" cy="837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betterment</a:t>
            </a:r>
          </a:p>
        </p:txBody>
      </p:sp>
      <p:sp>
        <p:nvSpPr>
          <p:cNvPr id="4" name="Title 1">
            <a:extLst>
              <a:ext uri="{FF2B5EF4-FFF2-40B4-BE49-F238E27FC236}">
                <a16:creationId xmlns:a16="http://schemas.microsoft.com/office/drawing/2014/main" id="{6E7FF91E-678D-4E0E-9C7A-1A93AE826C9A}"/>
              </a:ext>
            </a:extLst>
          </p:cNvPr>
          <p:cNvSpPr txBox="1">
            <a:spLocks/>
          </p:cNvSpPr>
          <p:nvPr/>
        </p:nvSpPr>
        <p:spPr>
          <a:xfrm>
            <a:off x="853720" y="4220396"/>
            <a:ext cx="57176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individual character</a:t>
            </a:r>
          </a:p>
        </p:txBody>
      </p:sp>
      <p:sp>
        <p:nvSpPr>
          <p:cNvPr id="3074" name="Rectangle 2"/>
          <p:cNvSpPr>
            <a:spLocks noGrp="1" noChangeArrowheads="1"/>
          </p:cNvSpPr>
          <p:nvPr>
            <p:ph type="title"/>
          </p:nvPr>
        </p:nvSpPr>
        <p:spPr>
          <a:xfrm>
            <a:off x="419591" y="1581042"/>
            <a:ext cx="8229600" cy="41632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structure of human betterment cannot be built upon foundations of materialism or business, but upon the bedrock   of individual character in free  men and women.”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3232" y="2066862"/>
            <a:ext cx="7601712" cy="29074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imperative need of this nation at all times is the leadership of Uncommon    Men or Women.”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83B060-B72D-4F01-BEE0-69FAB5A5E141}"/>
              </a:ext>
            </a:extLst>
          </p:cNvPr>
          <p:cNvSpPr txBox="1">
            <a:spLocks/>
          </p:cNvSpPr>
          <p:nvPr/>
        </p:nvSpPr>
        <p:spPr>
          <a:xfrm>
            <a:off x="4343400" y="770022"/>
            <a:ext cx="2538663" cy="6772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emergency</a:t>
            </a:r>
          </a:p>
        </p:txBody>
      </p:sp>
      <p:sp>
        <p:nvSpPr>
          <p:cNvPr id="5" name="Title 1">
            <a:extLst>
              <a:ext uri="{FF2B5EF4-FFF2-40B4-BE49-F238E27FC236}">
                <a16:creationId xmlns:a16="http://schemas.microsoft.com/office/drawing/2014/main" id="{ABB6D2F9-2618-4498-8E17-F9A8A0ECECBB}"/>
              </a:ext>
            </a:extLst>
          </p:cNvPr>
          <p:cNvSpPr txBox="1">
            <a:spLocks/>
          </p:cNvSpPr>
          <p:nvPr/>
        </p:nvSpPr>
        <p:spPr>
          <a:xfrm>
            <a:off x="4066673" y="3661611"/>
            <a:ext cx="2538663" cy="6772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emergency</a:t>
            </a:r>
          </a:p>
        </p:txBody>
      </p:sp>
      <p:sp>
        <p:nvSpPr>
          <p:cNvPr id="6" name="Title 1">
            <a:extLst>
              <a:ext uri="{FF2B5EF4-FFF2-40B4-BE49-F238E27FC236}">
                <a16:creationId xmlns:a16="http://schemas.microsoft.com/office/drawing/2014/main" id="{5D26C2D2-CF53-4C44-8F4D-B3F4E05F7289}"/>
              </a:ext>
            </a:extLst>
          </p:cNvPr>
          <p:cNvSpPr txBox="1">
            <a:spLocks/>
          </p:cNvSpPr>
          <p:nvPr/>
        </p:nvSpPr>
        <p:spPr>
          <a:xfrm>
            <a:off x="2604838" y="5978256"/>
            <a:ext cx="3043989" cy="6772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demagoguery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collectivist revolution rides            in on a Trojan horse of "emergency".    It was the tactic of Lenin, Hitler, and Mussolini. In the collectivist sweep over a dozen minor countries of Europe, it was the cry of men striving to get on horseback. And "emergency" became the justification of the subsequent steps. This technique of creating emergency is the greatest achievement that demagoguery attains.”</a:t>
            </a:r>
          </a:p>
        </p:txBody>
      </p:sp>
      <p:sp>
        <p:nvSpPr>
          <p:cNvPr id="3" name="Rectangle 12">
            <a:extLst>
              <a:ext uri="{FF2B5EF4-FFF2-40B4-BE49-F238E27FC236}">
                <a16:creationId xmlns:a16="http://schemas.microsoft.com/office/drawing/2014/main" id="{895592DE-48E3-4C2B-8C85-9B472D19A854}"/>
              </a:ext>
            </a:extLst>
          </p:cNvPr>
          <p:cNvSpPr>
            <a:spLocks noChangeArrowheads="1"/>
          </p:cNvSpPr>
          <p:nvPr/>
        </p:nvSpPr>
        <p:spPr bwMode="auto">
          <a:xfrm>
            <a:off x="703847" y="5502006"/>
            <a:ext cx="7736305" cy="115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lnSpc>
                <a:spcPts val="4500"/>
              </a:lnSpc>
            </a:pPr>
            <a:r>
              <a:rPr lang="en-US" altLang="en-US" sz="4400" b="1" dirty="0">
                <a:solidFill>
                  <a:schemeClr val="bg1"/>
                </a:solidFill>
                <a:effectLst>
                  <a:glow rad="127000">
                    <a:srgbClr val="FF0000"/>
                  </a:glow>
                </a:effectLst>
                <a:latin typeface="Calibri" panose="020F0502020204030204" pitchFamily="34" charset="0"/>
              </a:rPr>
              <a:t>exciting desires and prejudices of ordinary people</a:t>
            </a:r>
          </a:p>
        </p:txBody>
      </p:sp>
      <p:sp>
        <p:nvSpPr>
          <p:cNvPr id="7" name="Rectangle 2">
            <a:extLst>
              <a:ext uri="{FF2B5EF4-FFF2-40B4-BE49-F238E27FC236}">
                <a16:creationId xmlns:a16="http://schemas.microsoft.com/office/drawing/2014/main" id="{76829258-071A-4B03-9A54-939456E29CB5}"/>
              </a:ext>
            </a:extLst>
          </p:cNvPr>
          <p:cNvSpPr txBox="1">
            <a:spLocks noChangeArrowheads="1"/>
          </p:cNvSpPr>
          <p:nvPr/>
        </p:nvSpPr>
        <p:spPr bwMode="auto">
          <a:xfrm>
            <a:off x="4318960" y="715055"/>
            <a:ext cx="2582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emergency</a:t>
            </a:r>
            <a:endParaRPr lang="en-US" altLang="en-US" sz="38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C1FB0D1-512B-48C8-B21E-A7756852ACD7}"/>
              </a:ext>
            </a:extLst>
          </p:cNvPr>
          <p:cNvSpPr txBox="1">
            <a:spLocks noChangeArrowheads="1"/>
          </p:cNvSpPr>
          <p:nvPr/>
        </p:nvSpPr>
        <p:spPr bwMode="auto">
          <a:xfrm>
            <a:off x="4042036" y="3614752"/>
            <a:ext cx="2582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emergency</a:t>
            </a:r>
            <a:endParaRPr lang="en-US" altLang="en-US" sz="38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par>
                                <p:cTn id="13" presetID="18" presetClass="emph" presetSubtype="0" fill="hold" grpId="1" nodeType="withEffect">
                                  <p:stCondLst>
                                    <p:cond delay="0"/>
                                  </p:stCondLst>
                                  <p:childTnLst>
                                    <p:set>
                                      <p:cBhvr override="childStyle">
                                        <p:cTn id="14" dur="750" fill="hold"/>
                                        <p:tgtEl>
                                          <p:spTgt spid="4"/>
                                        </p:tgtEl>
                                        <p:attrNameLst>
                                          <p:attrName>style.textDecorationUnderline</p:attrName>
                                        </p:attrNameLst>
                                      </p:cBhvr>
                                      <p:to>
                                        <p:strVal val="true"/>
                                      </p:to>
                                    </p:set>
                                  </p:childTnLst>
                                </p:cTn>
                              </p:par>
                              <p:par>
                                <p:cTn id="15" presetID="22" presetClass="entr" presetSubtype="8"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childTnLst>
                          </p:cTn>
                        </p:par>
                        <p:par>
                          <p:cTn id="18" fill="hold">
                            <p:stCondLst>
                              <p:cond delay="750"/>
                            </p:stCondLst>
                            <p:childTnLst>
                              <p:par>
                                <p:cTn id="19" presetID="26" presetClass="emph" presetSubtype="0" fill="hold" grpId="3" nodeType="after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18" presetClass="emph" presetSubtype="0" fill="hold" grpId="1" nodeType="withEffect">
                                  <p:stCondLst>
                                    <p:cond delay="0"/>
                                  </p:stCondLst>
                                  <p:childTnLst>
                                    <p:set>
                                      <p:cBhvr override="childStyle">
                                        <p:cTn id="27" dur="75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750"/>
                                        <p:tgtEl>
                                          <p:spTgt spid="8"/>
                                        </p:tgtEl>
                                      </p:cBhvr>
                                    </p:animEffect>
                                  </p:childTnLst>
                                </p:cTn>
                              </p:par>
                            </p:childTnLst>
                          </p:cTn>
                        </p:par>
                        <p:par>
                          <p:cTn id="31" fill="hold">
                            <p:stCondLst>
                              <p:cond delay="2000"/>
                            </p:stCondLst>
                            <p:childTnLst>
                              <p:par>
                                <p:cTn id="32" presetID="26" presetClass="emph" presetSubtype="0" fill="hold" grpId="2" nodeType="after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22" presetClass="exit" presetSubtype="8" fill="hold" grpId="2" nodeType="withEffect">
                                  <p:stCondLst>
                                    <p:cond delay="400"/>
                                  </p:stCondLst>
                                  <p:childTnLst>
                                    <p:animEffect transition="out" filter="wipe(left)">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2" presetClass="exit" presetSubtype="8" fill="hold" grpId="2" nodeType="withEffect">
                                  <p:stCondLst>
                                    <p:cond delay="400"/>
                                  </p:stCondLst>
                                  <p:childTnLst>
                                    <p:animEffect transition="out" filter="wipe(left)">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par>
                          <p:cTn id="41" fill="hold">
                            <p:stCondLst>
                              <p:cond delay="29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750"/>
                                        <p:tgtEl>
                                          <p:spTgt spid="6"/>
                                        </p:tgtEl>
                                      </p:cBhvr>
                                    </p:animEffect>
                                  </p:childTnLst>
                                </p:cTn>
                              </p:par>
                              <p:par>
                                <p:cTn id="45" presetID="18" presetClass="emph" presetSubtype="0" fill="hold" grpId="1" nodeType="withEffect">
                                  <p:stCondLst>
                                    <p:cond delay="0"/>
                                  </p:stCondLst>
                                  <p:childTnLst>
                                    <p:set>
                                      <p:cBhvr override="childStyle">
                                        <p:cTn id="46" dur="750" fill="hold"/>
                                        <p:tgtEl>
                                          <p:spTgt spid="6"/>
                                        </p:tgtEl>
                                        <p:attrNameLst>
                                          <p:attrName>style.textDecorationUnderline</p:attrName>
                                        </p:attrNameLst>
                                      </p:cBhvr>
                                      <p:to>
                                        <p:strVal val="true"/>
                                      </p:to>
                                    </p:set>
                                  </p:childTnLst>
                                </p:cTn>
                              </p:par>
                              <p:par>
                                <p:cTn id="47" presetID="22" presetClass="exit" presetSubtype="8" fill="hold" grpId="1" nodeType="withEffect">
                                  <p:stCondLst>
                                    <p:cond delay="400"/>
                                  </p:stCondLst>
                                  <p:childTnLst>
                                    <p:animEffect transition="out" filter="wipe(left)">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22" presetClass="exit" presetSubtype="8" fill="hold" grpId="2" nodeType="withEffect">
                                  <p:stCondLst>
                                    <p:cond delay="400"/>
                                  </p:stCondLst>
                                  <p:childTnLst>
                                    <p:animEffect transition="out" filter="wipe(left)">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9" presetClass="entr" presetSubtype="0" accel="10000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58"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59"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
                                          </p:val>
                                        </p:tav>
                                        <p:tav tm="100000">
                                          <p:val>
                                            <p:strVal val="#ppt_y"/>
                                          </p:val>
                                        </p:tav>
                                      </p:tavLst>
                                    </p:anim>
                                  </p:childTnLst>
                                </p:cTn>
                              </p:par>
                              <p:par>
                                <p:cTn id="61" presetID="22" presetClass="exit" presetSubtype="8" fill="hold" grpId="2" nodeType="withEffect">
                                  <p:stCondLst>
                                    <p:cond delay="250"/>
                                  </p:stCondLst>
                                  <p:childTnLst>
                                    <p:animEffect transition="out" filter="wipe(left)">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 grpId="0"/>
      <p:bldP spid="7" grpId="1"/>
      <p:bldP spid="7" grpId="2"/>
      <p:bldP spid="7" grpId="3"/>
      <p:bldP spid="8" grpId="0"/>
      <p:bldP spid="8" grpId="1"/>
      <p:bldP spid="8" grpId="2"/>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14528" y="274638"/>
            <a:ext cx="8375904"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there were also false prophets among the people, even as there will be false teachers among you, who will secretly bring in destructive heresies, even denying the Lord who bought them, and bring on themselves swift destruction. And many will follow their destructive ways, because of whom the way of truth will be blasphemed.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2:1-2 </a:t>
            </a:r>
          </a:p>
        </p:txBody>
      </p:sp>
    </p:spTree>
    <p:extLst>
      <p:ext uri="{BB962C8B-B14F-4D97-AF65-F5344CB8AC3E}">
        <p14:creationId xmlns:p14="http://schemas.microsoft.com/office/powerpoint/2010/main" val="280589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0624" y="1189038"/>
            <a:ext cx="8229600" cy="44924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a paradox that every  dictator has climbed to power    on the ladder of free speech. Immediately on attaining power each dictator has suppressed all free speech except his own.”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92C630-4B46-4DDF-8876-3AD1C6FB45E7}"/>
              </a:ext>
            </a:extLst>
          </p:cNvPr>
          <p:cNvSpPr txBox="1">
            <a:spLocks/>
          </p:cNvSpPr>
          <p:nvPr/>
        </p:nvSpPr>
        <p:spPr>
          <a:xfrm>
            <a:off x="4257675" y="5204548"/>
            <a:ext cx="23691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Bible</a:t>
            </a:r>
          </a:p>
        </p:txBody>
      </p:sp>
      <p:sp>
        <p:nvSpPr>
          <p:cNvPr id="4" name="Title 1">
            <a:extLst>
              <a:ext uri="{FF2B5EF4-FFF2-40B4-BE49-F238E27FC236}">
                <a16:creationId xmlns:a16="http://schemas.microsoft.com/office/drawing/2014/main" id="{1BE07A48-4D26-4DDA-A994-B4F36E2C71DB}"/>
              </a:ext>
            </a:extLst>
          </p:cNvPr>
          <p:cNvSpPr txBox="1">
            <a:spLocks/>
          </p:cNvSpPr>
          <p:nvPr/>
        </p:nvSpPr>
        <p:spPr>
          <a:xfrm>
            <a:off x="3803288" y="5846566"/>
            <a:ext cx="42117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Constitution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“Menaced by collectivist trends, we must seek revival of our strength   in the spiritual foundations which are the bedrock of our republic. Democracy is the outgrowth of    the religious conviction of the sacredness of every human life.    On the religious side, its highest embodiment is the Bible; on the political side, the Constitution.”</a:t>
            </a:r>
          </a:p>
        </p:txBody>
      </p:sp>
      <p:sp>
        <p:nvSpPr>
          <p:cNvPr id="6" name="Rectangle 2">
            <a:extLst>
              <a:ext uri="{FF2B5EF4-FFF2-40B4-BE49-F238E27FC236}">
                <a16:creationId xmlns:a16="http://schemas.microsoft.com/office/drawing/2014/main" id="{AE47551B-3653-45AA-99CC-C80548EE6B28}"/>
              </a:ext>
            </a:extLst>
          </p:cNvPr>
          <p:cNvSpPr txBox="1">
            <a:spLocks noChangeArrowheads="1"/>
          </p:cNvSpPr>
          <p:nvPr/>
        </p:nvSpPr>
        <p:spPr bwMode="auto">
          <a:xfrm>
            <a:off x="4757372" y="5929678"/>
            <a:ext cx="3165230"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Constitution</a:t>
            </a:r>
          </a:p>
        </p:txBody>
      </p:sp>
      <p:sp>
        <p:nvSpPr>
          <p:cNvPr id="7" name="Rectangle 2">
            <a:extLst>
              <a:ext uri="{FF2B5EF4-FFF2-40B4-BE49-F238E27FC236}">
                <a16:creationId xmlns:a16="http://schemas.microsoft.com/office/drawing/2014/main" id="{134D6C04-07AC-48FE-8C44-2778A2A44254}"/>
              </a:ext>
            </a:extLst>
          </p:cNvPr>
          <p:cNvSpPr txBox="1">
            <a:spLocks noChangeArrowheads="1"/>
          </p:cNvSpPr>
          <p:nvPr/>
        </p:nvSpPr>
        <p:spPr bwMode="auto">
          <a:xfrm>
            <a:off x="5118039" y="5289672"/>
            <a:ext cx="1512277"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Bible</a:t>
            </a:r>
          </a:p>
        </p:txBody>
      </p:sp>
      <p:sp>
        <p:nvSpPr>
          <p:cNvPr id="5" name="Rectangle 4">
            <a:extLst>
              <a:ext uri="{FF2B5EF4-FFF2-40B4-BE49-F238E27FC236}">
                <a16:creationId xmlns:a16="http://schemas.microsoft.com/office/drawing/2014/main" id="{88F7D099-2F4E-4458-9948-F30682978FB7}"/>
              </a:ext>
            </a:extLst>
          </p:cNvPr>
          <p:cNvSpPr>
            <a:spLocks noChangeArrowheads="1"/>
          </p:cNvSpPr>
          <p:nvPr/>
        </p:nvSpPr>
        <p:spPr bwMode="auto">
          <a:xfrm>
            <a:off x="5094142" y="5249789"/>
            <a:ext cx="1565564" cy="80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Bible</a:t>
            </a:r>
            <a:endParaRPr lang="en-US" sz="42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860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par>
                          <p:cTn id="20" fill="hold">
                            <p:stCondLst>
                              <p:cond delay="900"/>
                            </p:stCondLst>
                            <p:childTnLst>
                              <p:par>
                                <p:cTn id="21" presetID="0" presetClass="entr" presetSubtype="0" fill="hold" grpId="0" nodeType="after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6" fill="hold">
                            <p:stCondLst>
                              <p:cond delay="16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8" presetClass="emph" presetSubtype="0" fill="hold" grpId="2" nodeType="withEffect">
                                  <p:stCondLst>
                                    <p:cond delay="0"/>
                                  </p:stCondLst>
                                  <p:childTnLst>
                                    <p:animRot by="-5400000">
                                      <p:cBhvr>
                                        <p:cTn id="39" dur="2000" fill="hold"/>
                                        <p:tgtEl>
                                          <p:spTgt spid="6"/>
                                        </p:tgtEl>
                                        <p:attrNameLst>
                                          <p:attrName>r</p:attrName>
                                        </p:attrNameLst>
                                      </p:cBhvr>
                                    </p:animRot>
                                  </p:childTnLst>
                                </p:cTn>
                              </p:par>
                              <p:par>
                                <p:cTn id="40" presetID="42" presetClass="path" presetSubtype="0" accel="50000" decel="50000" fill="hold" grpId="1" nodeType="withEffect">
                                  <p:stCondLst>
                                    <p:cond delay="0"/>
                                  </p:stCondLst>
                                  <p:childTnLst>
                                    <p:animMotion origin="layout" path="M -2.77778E-6 -2.59259E-6 L -0.1276 -0.24907 " pathEditMode="relative" rAng="0" ptsTypes="AA">
                                      <p:cBhvr>
                                        <p:cTn id="41" dur="2000" fill="hold"/>
                                        <p:tgtEl>
                                          <p:spTgt spid="6"/>
                                        </p:tgtEl>
                                        <p:attrNameLst>
                                          <p:attrName>ppt_x</p:attrName>
                                          <p:attrName>ppt_y</p:attrName>
                                        </p:attrNameLst>
                                      </p:cBhvr>
                                      <p:rCtr x="-6389" y="-12454"/>
                                    </p:animMotion>
                                  </p:childTnLst>
                                </p:cTn>
                              </p:par>
                              <p:par>
                                <p:cTn id="42" presetID="42" presetClass="path" presetSubtype="0" accel="50000" decel="50000" fill="hold" grpId="1" nodeType="withEffect">
                                  <p:stCondLst>
                                    <p:cond delay="0"/>
                                  </p:stCondLst>
                                  <p:childTnLst>
                                    <p:animMotion origin="layout" path="M -1.11111E-6 4.44444E-6 L -0.07517 -0.21737 " pathEditMode="relative" rAng="0" ptsTypes="AA">
                                      <p:cBhvr>
                                        <p:cTn id="43" dur="2000" fill="hold"/>
                                        <p:tgtEl>
                                          <p:spTgt spid="7"/>
                                        </p:tgtEl>
                                        <p:attrNameLst>
                                          <p:attrName>ppt_x</p:attrName>
                                          <p:attrName>ppt_y</p:attrName>
                                        </p:attrNameLst>
                                      </p:cBhvr>
                                      <p:rCtr x="-3767" y="-10880"/>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iterate type="lt">
                                    <p:tmPct val="0"/>
                                  </p:iterate>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250"/>
                                        <p:tgtEl>
                                          <p:spTgt spid="3"/>
                                        </p:tgtEl>
                                      </p:cBhvr>
                                    </p:animEffect>
                                    <p:set>
                                      <p:cBhvr>
                                        <p:cTn id="52" dur="1" fill="hold">
                                          <p:stCondLst>
                                            <p:cond delay="249"/>
                                          </p:stCondLst>
                                        </p:cTn>
                                        <p:tgtEl>
                                          <p:spTgt spid="3"/>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250"/>
                                        <p:tgtEl>
                                          <p:spTgt spid="4"/>
                                        </p:tgtEl>
                                      </p:cBhvr>
                                    </p:animEffect>
                                    <p:set>
                                      <p:cBhvr>
                                        <p:cTn id="55" dur="1" fill="hold">
                                          <p:stCondLst>
                                            <p:cond delay="249"/>
                                          </p:stCondLst>
                                        </p:cTn>
                                        <p:tgtEl>
                                          <p:spTgt spid="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0" presetClass="exit" presetSubtype="0" accel="100000" fill="hold" grpId="3" nodeType="clickEffect">
                                  <p:stCondLst>
                                    <p:cond delay="0"/>
                                  </p:stCondLst>
                                  <p:childTnLst>
                                    <p:anim calcmode="lin" valueType="num">
                                      <p:cBhvr>
                                        <p:cTn id="59" dur="1000"/>
                                        <p:tgtEl>
                                          <p:spTgt spid="6"/>
                                        </p:tgtEl>
                                        <p:attrNameLst>
                                          <p:attrName>ppt_w</p:attrName>
                                        </p:attrNameLst>
                                      </p:cBhvr>
                                      <p:tavLst>
                                        <p:tav tm="0">
                                          <p:val>
                                            <p:strVal val="ppt_w"/>
                                          </p:val>
                                        </p:tav>
                                        <p:tav tm="100000">
                                          <p:val>
                                            <p:strVal val="ppt_w+.3"/>
                                          </p:val>
                                        </p:tav>
                                      </p:tavLst>
                                    </p:anim>
                                    <p:anim calcmode="lin" valueType="num">
                                      <p:cBhvr>
                                        <p:cTn id="60" dur="1000"/>
                                        <p:tgtEl>
                                          <p:spTgt spid="6"/>
                                        </p:tgtEl>
                                        <p:attrNameLst>
                                          <p:attrName>ppt_h</p:attrName>
                                        </p:attrNameLst>
                                      </p:cBhvr>
                                      <p:tavLst>
                                        <p:tav tm="0">
                                          <p:val>
                                            <p:strVal val="ppt_h"/>
                                          </p:val>
                                        </p:tav>
                                        <p:tav tm="100000">
                                          <p:val>
                                            <p:strVal val="ppt_h"/>
                                          </p:val>
                                        </p:tav>
                                      </p:tavLst>
                                    </p:anim>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par>
                                <p:cTn id="63" presetID="50" presetClass="exit" presetSubtype="0" accel="100000" fill="hold" grpId="2" nodeType="withEffect">
                                  <p:stCondLst>
                                    <p:cond delay="0"/>
                                  </p:stCondLst>
                                  <p:childTnLst>
                                    <p:anim calcmode="lin" valueType="num">
                                      <p:cBhvr>
                                        <p:cTn id="64" dur="1000"/>
                                        <p:tgtEl>
                                          <p:spTgt spid="7"/>
                                        </p:tgtEl>
                                        <p:attrNameLst>
                                          <p:attrName>ppt_w</p:attrName>
                                        </p:attrNameLst>
                                      </p:cBhvr>
                                      <p:tavLst>
                                        <p:tav tm="0">
                                          <p:val>
                                            <p:strVal val="ppt_w"/>
                                          </p:val>
                                        </p:tav>
                                        <p:tav tm="100000">
                                          <p:val>
                                            <p:strVal val="ppt_w+.3"/>
                                          </p:val>
                                        </p:tav>
                                      </p:tavLst>
                                    </p:anim>
                                    <p:anim calcmode="lin" valueType="num">
                                      <p:cBhvr>
                                        <p:cTn id="65" dur="1000"/>
                                        <p:tgtEl>
                                          <p:spTgt spid="7"/>
                                        </p:tgtEl>
                                        <p:attrNameLst>
                                          <p:attrName>ppt_h</p:attrName>
                                        </p:attrNameLst>
                                      </p:cBhvr>
                                      <p:tavLst>
                                        <p:tav tm="0">
                                          <p:val>
                                            <p:strVal val="ppt_h"/>
                                          </p:val>
                                        </p:tav>
                                        <p:tav tm="100000">
                                          <p:val>
                                            <p:strVal val="ppt_h"/>
                                          </p:val>
                                        </p:tav>
                                      </p:tavLst>
                                    </p:anim>
                                    <p:animEffect transition="out" filter="fade">
                                      <p:cBhvr>
                                        <p:cTn id="66" dur="1000"/>
                                        <p:tgtEl>
                                          <p:spTgt spid="7"/>
                                        </p:tgtEl>
                                      </p:cBhvr>
                                    </p:animEffect>
                                    <p:set>
                                      <p:cBhvr>
                                        <p:cTn id="6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6" grpId="0"/>
      <p:bldP spid="6" grpId="1"/>
      <p:bldP spid="6" grpId="2"/>
      <p:bldP spid="6" grpId="3"/>
      <p:bldP spid="7" grpId="0"/>
      <p:bldP spid="7" grpId="1"/>
      <p:bldP spid="7" grpId="2"/>
      <p:bldP spid="5" grpId="0"/>
      <p:bldP spid="5" grpId="1"/>
      <p:bldP spid="5" grpId="2"/>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9AF025-21EC-4CB4-9755-414B8505F352}"/>
              </a:ext>
            </a:extLst>
          </p:cNvPr>
          <p:cNvSpPr txBox="1">
            <a:spLocks/>
          </p:cNvSpPr>
          <p:nvPr/>
        </p:nvSpPr>
        <p:spPr>
          <a:xfrm>
            <a:off x="393427" y="1127783"/>
            <a:ext cx="1661532" cy="6840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science</a:t>
            </a:r>
          </a:p>
        </p:txBody>
      </p:sp>
      <p:sp>
        <p:nvSpPr>
          <p:cNvPr id="4" name="Title 1">
            <a:extLst>
              <a:ext uri="{FF2B5EF4-FFF2-40B4-BE49-F238E27FC236}">
                <a16:creationId xmlns:a16="http://schemas.microsoft.com/office/drawing/2014/main" id="{68E1BAE7-034A-4F5F-A7EE-4BEE2BBCF8A8}"/>
              </a:ext>
            </a:extLst>
          </p:cNvPr>
          <p:cNvSpPr txBox="1">
            <a:spLocks/>
          </p:cNvSpPr>
          <p:nvPr/>
        </p:nvSpPr>
        <p:spPr>
          <a:xfrm>
            <a:off x="573475" y="3079038"/>
            <a:ext cx="3033132" cy="6840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increased leisure</a:t>
            </a:r>
          </a:p>
        </p:txBody>
      </p:sp>
      <p:sp>
        <p:nvSpPr>
          <p:cNvPr id="5" name="Title 1">
            <a:extLst>
              <a:ext uri="{FF2B5EF4-FFF2-40B4-BE49-F238E27FC236}">
                <a16:creationId xmlns:a16="http://schemas.microsoft.com/office/drawing/2014/main" id="{505E3AF5-E333-4D0E-A780-58B1927480D9}"/>
              </a:ext>
            </a:extLst>
          </p:cNvPr>
          <p:cNvSpPr txBox="1">
            <a:spLocks/>
          </p:cNvSpPr>
          <p:nvPr/>
        </p:nvSpPr>
        <p:spPr>
          <a:xfrm>
            <a:off x="3923601" y="5518226"/>
            <a:ext cx="2152186" cy="6840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increased</a:t>
            </a:r>
          </a:p>
        </p:txBody>
      </p:sp>
      <p:sp>
        <p:nvSpPr>
          <p:cNvPr id="6" name="Title 1">
            <a:extLst>
              <a:ext uri="{FF2B5EF4-FFF2-40B4-BE49-F238E27FC236}">
                <a16:creationId xmlns:a16="http://schemas.microsoft.com/office/drawing/2014/main" id="{69BA5908-1ADE-4D72-A89F-11478779E3CC}"/>
              </a:ext>
            </a:extLst>
          </p:cNvPr>
          <p:cNvSpPr txBox="1">
            <a:spLocks/>
          </p:cNvSpPr>
          <p:nvPr/>
        </p:nvSpPr>
        <p:spPr>
          <a:xfrm>
            <a:off x="1828799" y="6006814"/>
            <a:ext cx="1471961" cy="6840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people</a:t>
            </a:r>
          </a:p>
        </p:txBody>
      </p:sp>
      <p:sp>
        <p:nvSpPr>
          <p:cNvPr id="7" name="Title 1">
            <a:extLst>
              <a:ext uri="{FF2B5EF4-FFF2-40B4-BE49-F238E27FC236}">
                <a16:creationId xmlns:a16="http://schemas.microsoft.com/office/drawing/2014/main" id="{0552C1ED-C2E1-47C7-8AC6-D564EEAD4B5D}"/>
              </a:ext>
            </a:extLst>
          </p:cNvPr>
          <p:cNvSpPr txBox="1">
            <a:spLocks/>
          </p:cNvSpPr>
          <p:nvPr/>
        </p:nvSpPr>
        <p:spPr>
          <a:xfrm>
            <a:off x="5004456" y="6006816"/>
            <a:ext cx="2029522" cy="6840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devilment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“Man is still by instinct a predatory animal given to devilish aggression. The discoveries of science have immensely increased productivity of material things. They have increased the standards of living and comfort. They have eliminated infinite drudgery. They have increased leisure. But that gives more time for devilment. The work of science has eliminated much disease and suffering. It has increased the length of life. That, together with increase in productivity, has resulted in vastly increased populations. Also it increased the number of people engaged in devilment.”</a:t>
            </a:r>
            <a:endParaRPr lang="en-US" altLang="en-US" sz="2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6A52590C-BE3A-4C4E-BA96-8855CEB65490}"/>
              </a:ext>
            </a:extLst>
          </p:cNvPr>
          <p:cNvSpPr>
            <a:spLocks noChangeArrowheads="1"/>
          </p:cNvSpPr>
          <p:nvPr/>
        </p:nvSpPr>
        <p:spPr bwMode="auto">
          <a:xfrm>
            <a:off x="4622007" y="5947317"/>
            <a:ext cx="600307" cy="78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17860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childTnLst>
                          </p:cTn>
                        </p:par>
                        <p:par>
                          <p:cTn id="34" fill="hold">
                            <p:stCondLst>
                              <p:cond delay="1000"/>
                            </p:stCondLst>
                            <p:childTnLst>
                              <p:par>
                                <p:cTn id="35" presetID="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stCondLst>
                                            <p:cond delay="0"/>
                                          </p:stCondLst>
                                        </p:cTn>
                                        <p:tgtEl>
                                          <p:spTgt spid="8"/>
                                        </p:tgtEl>
                                      </p:cBhvr>
                                    </p:animEffect>
                                    <p:anim to="" calcmode="lin" valueType="num">
                                      <p:cBhvr>
                                        <p:cTn id="3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8" presetClass="emph" presetSubtype="0" fill="hold" grpId="1" nodeType="withEffect">
                                  <p:stCondLst>
                                    <p:cond delay="0"/>
                                  </p:stCondLst>
                                  <p:childTnLst>
                                    <p:set>
                                      <p:cBhvr override="childStyle">
                                        <p:cTn id="45"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3074"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3568" y="1932750"/>
            <a:ext cx="8375904" cy="26636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heart is deceitful above all things, And desperately wicked; Who can know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Jeremiah 17:9 </a:t>
            </a:r>
          </a:p>
        </p:txBody>
      </p:sp>
    </p:spTree>
    <p:extLst>
      <p:ext uri="{BB962C8B-B14F-4D97-AF65-F5344CB8AC3E}">
        <p14:creationId xmlns:p14="http://schemas.microsoft.com/office/powerpoint/2010/main" val="2685393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2000" r="-2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77952" y="2389950"/>
            <a:ext cx="8375904" cy="25539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earth is the LORD'S, and all    its fullness, The world and those who dwell therein.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24:1 </a:t>
            </a:r>
          </a:p>
        </p:txBody>
      </p:sp>
    </p:spTree>
    <p:extLst>
      <p:ext uri="{BB962C8B-B14F-4D97-AF65-F5344CB8AC3E}">
        <p14:creationId xmlns:p14="http://schemas.microsoft.com/office/powerpoint/2010/main" val="135603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0624" y="433134"/>
            <a:ext cx="8229600" cy="5931090"/>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on numerous occasions, as you know, expressed my sympathy in the establishment of a National Home for the Jews in Palestine and, despite the set-backs caused by the disorders there during the last few years, I have been heartened by the progress which has been made and by the remarkable accomplishments of the Jewish settlers in that country.”</a:t>
            </a:r>
            <a:endPar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7860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247435-6A3B-4566-A42F-C4AF852AC6E3}"/>
              </a:ext>
            </a:extLst>
          </p:cNvPr>
          <p:cNvSpPr txBox="1">
            <a:spLocks/>
          </p:cNvSpPr>
          <p:nvPr/>
        </p:nvSpPr>
        <p:spPr>
          <a:xfrm>
            <a:off x="351755" y="4811078"/>
            <a:ext cx="83880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moral and spiritual cooperation of God-fearing free</a:t>
            </a:r>
          </a:p>
        </p:txBody>
      </p:sp>
      <p:sp>
        <p:nvSpPr>
          <p:cNvPr id="3074" name="Rectangle 2"/>
          <p:cNvSpPr>
            <a:spLocks noGrp="1" noChangeArrowheads="1"/>
          </p:cNvSpPr>
          <p:nvPr>
            <p:ph type="title"/>
          </p:nvPr>
        </p:nvSpPr>
        <p:spPr>
          <a:xfrm>
            <a:off x="97536" y="299022"/>
            <a:ext cx="8900160" cy="6278562"/>
          </a:xfrm>
        </p:spPr>
        <p:txBody>
          <a:bodyPr>
            <a:scene3d>
              <a:camera prst="orthographicFront"/>
              <a:lightRig rig="flat" dir="t"/>
            </a:scene3d>
            <a:sp3d extrusionH="57150" prstMaterial="plastic">
              <a:bevelT w="38100" h="38100"/>
            </a:sp3d>
          </a:bodyPr>
          <a:lstStyle/>
          <a:p>
            <a:pPr eaLnBrk="1" hangingPunct="1"/>
            <a:r>
              <a:rPr lang="en-US" altLang="en-US" sz="3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“What the world needs today is a definite, spiritual mobilization of the nations who believe in God against this tide of Red agnosticism. It needs a moral mobilization against the hideous ideas of the police state and human slavery. I suggest that the United Nations should be reorganized without the Communist nations in it. It is a proposal based solely upon moral, spiritual and defense foundations. It is a proposal to redeem the concept of the United Nations to the high purpose for which it was created. It is a proposal for moral and spiritual cooperation of God-fearing free nations. And in rejecting an atheistic other world, I am confident that the Almighty God will be with us.”</a:t>
            </a:r>
          </a:p>
        </p:txBody>
      </p:sp>
      <p:sp>
        <p:nvSpPr>
          <p:cNvPr id="5" name="Rectangle 2">
            <a:extLst>
              <a:ext uri="{FF2B5EF4-FFF2-40B4-BE49-F238E27FC236}">
                <a16:creationId xmlns:a16="http://schemas.microsoft.com/office/drawing/2014/main" id="{EAC8976B-48E0-4DBC-BC1F-DD090AF11909}"/>
              </a:ext>
            </a:extLst>
          </p:cNvPr>
          <p:cNvSpPr txBox="1">
            <a:spLocks noChangeArrowheads="1"/>
          </p:cNvSpPr>
          <p:nvPr/>
        </p:nvSpPr>
        <p:spPr bwMode="auto">
          <a:xfrm>
            <a:off x="3188378" y="1239869"/>
            <a:ext cx="2459069"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agnosticism</a:t>
            </a:r>
          </a:p>
        </p:txBody>
      </p:sp>
      <p:sp>
        <p:nvSpPr>
          <p:cNvPr id="6" name="Rectangle 2">
            <a:extLst>
              <a:ext uri="{FF2B5EF4-FFF2-40B4-BE49-F238E27FC236}">
                <a16:creationId xmlns:a16="http://schemas.microsoft.com/office/drawing/2014/main" id="{F028532E-FA0B-4094-A275-0996848B978D}"/>
              </a:ext>
            </a:extLst>
          </p:cNvPr>
          <p:cNvSpPr txBox="1">
            <a:spLocks noChangeArrowheads="1"/>
          </p:cNvSpPr>
          <p:nvPr/>
        </p:nvSpPr>
        <p:spPr bwMode="auto">
          <a:xfrm>
            <a:off x="404082" y="2620949"/>
            <a:ext cx="3165230"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nonbelief</a:t>
            </a:r>
          </a:p>
        </p:txBody>
      </p:sp>
      <p:sp>
        <p:nvSpPr>
          <p:cNvPr id="7" name="Rectangle 2">
            <a:extLst>
              <a:ext uri="{FF2B5EF4-FFF2-40B4-BE49-F238E27FC236}">
                <a16:creationId xmlns:a16="http://schemas.microsoft.com/office/drawing/2014/main" id="{72C4A875-752C-4C77-97E7-BBBA86A5C0A5}"/>
              </a:ext>
            </a:extLst>
          </p:cNvPr>
          <p:cNvSpPr txBox="1">
            <a:spLocks noChangeArrowheads="1"/>
          </p:cNvSpPr>
          <p:nvPr/>
        </p:nvSpPr>
        <p:spPr bwMode="auto">
          <a:xfrm>
            <a:off x="5696519" y="5156331"/>
            <a:ext cx="3165230"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skepticism</a:t>
            </a:r>
          </a:p>
        </p:txBody>
      </p:sp>
      <p:sp>
        <p:nvSpPr>
          <p:cNvPr id="8" name="Rectangle 2">
            <a:extLst>
              <a:ext uri="{FF2B5EF4-FFF2-40B4-BE49-F238E27FC236}">
                <a16:creationId xmlns:a16="http://schemas.microsoft.com/office/drawing/2014/main" id="{3A682504-1615-4E15-980A-E0CB836E8FCD}"/>
              </a:ext>
            </a:extLst>
          </p:cNvPr>
          <p:cNvSpPr txBox="1">
            <a:spLocks noChangeArrowheads="1"/>
          </p:cNvSpPr>
          <p:nvPr/>
        </p:nvSpPr>
        <p:spPr bwMode="auto">
          <a:xfrm>
            <a:off x="1720264" y="4214218"/>
            <a:ext cx="3165230"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reservation</a:t>
            </a:r>
          </a:p>
        </p:txBody>
      </p:sp>
      <p:sp>
        <p:nvSpPr>
          <p:cNvPr id="9" name="Rectangle 2">
            <a:extLst>
              <a:ext uri="{FF2B5EF4-FFF2-40B4-BE49-F238E27FC236}">
                <a16:creationId xmlns:a16="http://schemas.microsoft.com/office/drawing/2014/main" id="{3F321E6C-3B2F-471D-9A71-C62792B03EB8}"/>
              </a:ext>
            </a:extLst>
          </p:cNvPr>
          <p:cNvSpPr txBox="1">
            <a:spLocks noChangeArrowheads="1"/>
          </p:cNvSpPr>
          <p:nvPr/>
        </p:nvSpPr>
        <p:spPr bwMode="auto">
          <a:xfrm>
            <a:off x="6303817" y="2108331"/>
            <a:ext cx="2557929"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distrust</a:t>
            </a:r>
          </a:p>
        </p:txBody>
      </p:sp>
      <p:sp>
        <p:nvSpPr>
          <p:cNvPr id="10" name="Rectangle 2">
            <a:extLst>
              <a:ext uri="{FF2B5EF4-FFF2-40B4-BE49-F238E27FC236}">
                <a16:creationId xmlns:a16="http://schemas.microsoft.com/office/drawing/2014/main" id="{0CE6A7A5-B1D6-41FE-A19F-E1E14608A0B2}"/>
              </a:ext>
            </a:extLst>
          </p:cNvPr>
          <p:cNvSpPr txBox="1">
            <a:spLocks noChangeArrowheads="1"/>
          </p:cNvSpPr>
          <p:nvPr/>
        </p:nvSpPr>
        <p:spPr bwMode="auto">
          <a:xfrm>
            <a:off x="5084618" y="3466077"/>
            <a:ext cx="2142294"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doubt</a:t>
            </a:r>
          </a:p>
        </p:txBody>
      </p:sp>
      <p:sp>
        <p:nvSpPr>
          <p:cNvPr id="11" name="Rectangle 2">
            <a:extLst>
              <a:ext uri="{FF2B5EF4-FFF2-40B4-BE49-F238E27FC236}">
                <a16:creationId xmlns:a16="http://schemas.microsoft.com/office/drawing/2014/main" id="{146138D5-6005-4B7F-B133-3E5A93A91A95}"/>
              </a:ext>
            </a:extLst>
          </p:cNvPr>
          <p:cNvSpPr txBox="1">
            <a:spLocks noChangeArrowheads="1"/>
          </p:cNvSpPr>
          <p:nvPr/>
        </p:nvSpPr>
        <p:spPr bwMode="auto">
          <a:xfrm>
            <a:off x="168554" y="5585821"/>
            <a:ext cx="3165230" cy="72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uncertainty</a:t>
            </a:r>
          </a:p>
        </p:txBody>
      </p:sp>
    </p:spTree>
    <p:extLst>
      <p:ext uri="{BB962C8B-B14F-4D97-AF65-F5344CB8AC3E}">
        <p14:creationId xmlns:p14="http://schemas.microsoft.com/office/powerpoint/2010/main" val="217860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6" presetClass="emph" presetSubtype="0" fill="hold" grpId="1" nodeType="withEffect">
                                  <p:stCondLst>
                                    <p:cond delay="250"/>
                                  </p:stCondLst>
                                  <p:childTnLst>
                                    <p:animScale>
                                      <p:cBhvr>
                                        <p:cTn id="23" dur="1750" fill="hold"/>
                                        <p:tgtEl>
                                          <p:spTgt spid="5"/>
                                        </p:tgtEl>
                                      </p:cBhvr>
                                      <p:by x="150000" y="150000"/>
                                    </p:animScale>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250" fill="hold"/>
                                        <p:tgtEl>
                                          <p:spTgt spid="7"/>
                                        </p:tgtEl>
                                        <p:attrNameLst>
                                          <p:attrName>ppt_w</p:attrName>
                                        </p:attrNameLst>
                                      </p:cBhvr>
                                      <p:tavLst>
                                        <p:tav tm="0">
                                          <p:val>
                                            <p:fltVal val="0"/>
                                          </p:val>
                                        </p:tav>
                                        <p:tav tm="100000">
                                          <p:val>
                                            <p:strVal val="#ppt_w"/>
                                          </p:val>
                                        </p:tav>
                                      </p:tavLst>
                                    </p:anim>
                                    <p:anim calcmode="lin" valueType="num">
                                      <p:cBhvr>
                                        <p:cTn id="35" dur="1250" fill="hold"/>
                                        <p:tgtEl>
                                          <p:spTgt spid="7"/>
                                        </p:tgtEl>
                                        <p:attrNameLst>
                                          <p:attrName>ppt_h</p:attrName>
                                        </p:attrNameLst>
                                      </p:cBhvr>
                                      <p:tavLst>
                                        <p:tav tm="0">
                                          <p:val>
                                            <p:fltVal val="0"/>
                                          </p:val>
                                        </p:tav>
                                        <p:tav tm="100000">
                                          <p:val>
                                            <p:strVal val="#ppt_h"/>
                                          </p:val>
                                        </p:tav>
                                      </p:tavLst>
                                    </p:anim>
                                  </p:childTnLst>
                                </p:cTn>
                              </p:par>
                              <p:par>
                                <p:cTn id="36" presetID="42" presetClass="path" presetSubtype="0" accel="50000" decel="50000" fill="hold" grpId="1" nodeType="withEffect">
                                  <p:stCondLst>
                                    <p:cond delay="0"/>
                                  </p:stCondLst>
                                  <p:childTnLst>
                                    <p:animMotion origin="layout" path="M 3.05556E-6 -1.11111E-6 L -0.31111 -0.57245 " pathEditMode="relative" rAng="0" ptsTypes="AA">
                                      <p:cBhvr>
                                        <p:cTn id="37" dur="1250" spd="-100000" fill="hold"/>
                                        <p:tgtEl>
                                          <p:spTgt spid="7"/>
                                        </p:tgtEl>
                                        <p:attrNameLst>
                                          <p:attrName>ppt_x</p:attrName>
                                          <p:attrName>ppt_y</p:attrName>
                                        </p:attrNameLst>
                                      </p:cBhvr>
                                      <p:rCtr x="-15556" y="-28634"/>
                                    </p:animMotion>
                                  </p:childTnLst>
                                </p:cTn>
                              </p:par>
                              <p:par>
                                <p:cTn id="38" presetID="23" presetClass="entr" presetSubtype="16" fill="hold" grpId="0" nodeType="withEffect">
                                  <p:stCondLst>
                                    <p:cond delay="2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250" fill="hold"/>
                                        <p:tgtEl>
                                          <p:spTgt spid="11"/>
                                        </p:tgtEl>
                                        <p:attrNameLst>
                                          <p:attrName>ppt_w</p:attrName>
                                        </p:attrNameLst>
                                      </p:cBhvr>
                                      <p:tavLst>
                                        <p:tav tm="0">
                                          <p:val>
                                            <p:fltVal val="0"/>
                                          </p:val>
                                        </p:tav>
                                        <p:tav tm="100000">
                                          <p:val>
                                            <p:strVal val="#ppt_w"/>
                                          </p:val>
                                        </p:tav>
                                      </p:tavLst>
                                    </p:anim>
                                    <p:anim calcmode="lin" valueType="num">
                                      <p:cBhvr>
                                        <p:cTn id="41" dur="1250" fill="hold"/>
                                        <p:tgtEl>
                                          <p:spTgt spid="11"/>
                                        </p:tgtEl>
                                        <p:attrNameLst>
                                          <p:attrName>ppt_h</p:attrName>
                                        </p:attrNameLst>
                                      </p:cBhvr>
                                      <p:tavLst>
                                        <p:tav tm="0">
                                          <p:val>
                                            <p:fltVal val="0"/>
                                          </p:val>
                                        </p:tav>
                                        <p:tav tm="100000">
                                          <p:val>
                                            <p:strVal val="#ppt_h"/>
                                          </p:val>
                                        </p:tav>
                                      </p:tavLst>
                                    </p:anim>
                                  </p:childTnLst>
                                </p:cTn>
                              </p:par>
                              <p:par>
                                <p:cTn id="42" presetID="42" presetClass="path" presetSubtype="0" accel="50000" decel="50000" fill="hold" grpId="1" nodeType="withEffect">
                                  <p:stCondLst>
                                    <p:cond delay="200"/>
                                  </p:stCondLst>
                                  <p:childTnLst>
                                    <p:animMotion origin="layout" path="M -3.05556E-6 -1.11111E-6 L 0.28889 -0.63102 " pathEditMode="relative" rAng="0" ptsTypes="AA">
                                      <p:cBhvr>
                                        <p:cTn id="43" dur="1250" spd="-100000" fill="hold"/>
                                        <p:tgtEl>
                                          <p:spTgt spid="11"/>
                                        </p:tgtEl>
                                        <p:attrNameLst>
                                          <p:attrName>ppt_x</p:attrName>
                                          <p:attrName>ppt_y</p:attrName>
                                        </p:attrNameLst>
                                      </p:cBhvr>
                                      <p:rCtr x="14444" y="-31551"/>
                                    </p:animMotion>
                                  </p:childTnLst>
                                </p:cTn>
                              </p:par>
                              <p:par>
                                <p:cTn id="44" presetID="23" presetClass="entr" presetSubtype="16" fill="hold" grpId="0" nodeType="withEffect">
                                  <p:stCondLst>
                                    <p:cond delay="400"/>
                                  </p:stCondLst>
                                  <p:childTnLst>
                                    <p:set>
                                      <p:cBhvr>
                                        <p:cTn id="45" dur="1" fill="hold">
                                          <p:stCondLst>
                                            <p:cond delay="0"/>
                                          </p:stCondLst>
                                        </p:cTn>
                                        <p:tgtEl>
                                          <p:spTgt spid="8"/>
                                        </p:tgtEl>
                                        <p:attrNameLst>
                                          <p:attrName>style.visibility</p:attrName>
                                        </p:attrNameLst>
                                      </p:cBhvr>
                                      <p:to>
                                        <p:strVal val="visible"/>
                                      </p:to>
                                    </p:set>
                                    <p:anim calcmode="lin" valueType="num">
                                      <p:cBhvr>
                                        <p:cTn id="46" dur="1250" fill="hold"/>
                                        <p:tgtEl>
                                          <p:spTgt spid="8"/>
                                        </p:tgtEl>
                                        <p:attrNameLst>
                                          <p:attrName>ppt_w</p:attrName>
                                        </p:attrNameLst>
                                      </p:cBhvr>
                                      <p:tavLst>
                                        <p:tav tm="0">
                                          <p:val>
                                            <p:fltVal val="0"/>
                                          </p:val>
                                        </p:tav>
                                        <p:tav tm="100000">
                                          <p:val>
                                            <p:strVal val="#ppt_w"/>
                                          </p:val>
                                        </p:tav>
                                      </p:tavLst>
                                    </p:anim>
                                    <p:anim calcmode="lin" valueType="num">
                                      <p:cBhvr>
                                        <p:cTn id="47" dur="1250" fill="hold"/>
                                        <p:tgtEl>
                                          <p:spTgt spid="8"/>
                                        </p:tgtEl>
                                        <p:attrNameLst>
                                          <p:attrName>ppt_h</p:attrName>
                                        </p:attrNameLst>
                                      </p:cBhvr>
                                      <p:tavLst>
                                        <p:tav tm="0">
                                          <p:val>
                                            <p:fltVal val="0"/>
                                          </p:val>
                                        </p:tav>
                                        <p:tav tm="100000">
                                          <p:val>
                                            <p:strVal val="#ppt_h"/>
                                          </p:val>
                                        </p:tav>
                                      </p:tavLst>
                                    </p:anim>
                                  </p:childTnLst>
                                </p:cTn>
                              </p:par>
                              <p:par>
                                <p:cTn id="48" presetID="42" presetClass="path" presetSubtype="0" accel="50000" decel="50000" fill="hold" grpId="1" nodeType="withEffect">
                                  <p:stCondLst>
                                    <p:cond delay="400"/>
                                  </p:stCondLst>
                                  <p:childTnLst>
                                    <p:animMotion origin="layout" path="M -1.11111E-6 -1.11111E-6 L 0.12222 -0.43495 " pathEditMode="relative" rAng="0" ptsTypes="AA">
                                      <p:cBhvr>
                                        <p:cTn id="49" dur="1250" spd="-100000" fill="hold"/>
                                        <p:tgtEl>
                                          <p:spTgt spid="8"/>
                                        </p:tgtEl>
                                        <p:attrNameLst>
                                          <p:attrName>ppt_x</p:attrName>
                                          <p:attrName>ppt_y</p:attrName>
                                        </p:attrNameLst>
                                      </p:cBhvr>
                                      <p:rCtr x="6111" y="-21759"/>
                                    </p:animMotion>
                                  </p:childTnLst>
                                </p:cTn>
                              </p:par>
                              <p:par>
                                <p:cTn id="50" presetID="23" presetClass="entr" presetSubtype="16" fill="hold" grpId="0" nodeType="withEffect">
                                  <p:stCondLst>
                                    <p:cond delay="60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250" fill="hold"/>
                                        <p:tgtEl>
                                          <p:spTgt spid="10"/>
                                        </p:tgtEl>
                                        <p:attrNameLst>
                                          <p:attrName>ppt_w</p:attrName>
                                        </p:attrNameLst>
                                      </p:cBhvr>
                                      <p:tavLst>
                                        <p:tav tm="0">
                                          <p:val>
                                            <p:fltVal val="0"/>
                                          </p:val>
                                        </p:tav>
                                        <p:tav tm="100000">
                                          <p:val>
                                            <p:strVal val="#ppt_w"/>
                                          </p:val>
                                        </p:tav>
                                      </p:tavLst>
                                    </p:anim>
                                    <p:anim calcmode="lin" valueType="num">
                                      <p:cBhvr>
                                        <p:cTn id="53" dur="1250" fill="hold"/>
                                        <p:tgtEl>
                                          <p:spTgt spid="10"/>
                                        </p:tgtEl>
                                        <p:attrNameLst>
                                          <p:attrName>ppt_h</p:attrName>
                                        </p:attrNameLst>
                                      </p:cBhvr>
                                      <p:tavLst>
                                        <p:tav tm="0">
                                          <p:val>
                                            <p:fltVal val="0"/>
                                          </p:val>
                                        </p:tav>
                                        <p:tav tm="100000">
                                          <p:val>
                                            <p:strVal val="#ppt_h"/>
                                          </p:val>
                                        </p:tav>
                                      </p:tavLst>
                                    </p:anim>
                                  </p:childTnLst>
                                </p:cTn>
                              </p:par>
                              <p:par>
                                <p:cTn id="54" presetID="42" presetClass="path" presetSubtype="0" accel="50000" decel="50000" fill="hold" grpId="1" nodeType="withEffect">
                                  <p:stCondLst>
                                    <p:cond delay="600"/>
                                  </p:stCondLst>
                                  <p:childTnLst>
                                    <p:animMotion origin="layout" path="M -2.77778E-7 -3.33333E-6 L -0.18524 -0.32407 " pathEditMode="relative" rAng="0" ptsTypes="AA">
                                      <p:cBhvr>
                                        <p:cTn id="55" dur="1250" spd="-100000" fill="hold"/>
                                        <p:tgtEl>
                                          <p:spTgt spid="10"/>
                                        </p:tgtEl>
                                        <p:attrNameLst>
                                          <p:attrName>ppt_x</p:attrName>
                                          <p:attrName>ppt_y</p:attrName>
                                        </p:attrNameLst>
                                      </p:cBhvr>
                                      <p:rCtr x="-9271" y="-16204"/>
                                    </p:animMotion>
                                  </p:childTnLst>
                                </p:cTn>
                              </p:par>
                              <p:par>
                                <p:cTn id="56" presetID="23" presetClass="entr" presetSubtype="16" fill="hold" grpId="0" nodeType="withEffect">
                                  <p:stCondLst>
                                    <p:cond delay="800"/>
                                  </p:stCondLst>
                                  <p:childTnLst>
                                    <p:set>
                                      <p:cBhvr>
                                        <p:cTn id="57" dur="1" fill="hold">
                                          <p:stCondLst>
                                            <p:cond delay="0"/>
                                          </p:stCondLst>
                                        </p:cTn>
                                        <p:tgtEl>
                                          <p:spTgt spid="6"/>
                                        </p:tgtEl>
                                        <p:attrNameLst>
                                          <p:attrName>style.visibility</p:attrName>
                                        </p:attrNameLst>
                                      </p:cBhvr>
                                      <p:to>
                                        <p:strVal val="visible"/>
                                      </p:to>
                                    </p:set>
                                    <p:anim calcmode="lin" valueType="num">
                                      <p:cBhvr>
                                        <p:cTn id="58" dur="1250" fill="hold"/>
                                        <p:tgtEl>
                                          <p:spTgt spid="6"/>
                                        </p:tgtEl>
                                        <p:attrNameLst>
                                          <p:attrName>ppt_w</p:attrName>
                                        </p:attrNameLst>
                                      </p:cBhvr>
                                      <p:tavLst>
                                        <p:tav tm="0">
                                          <p:val>
                                            <p:fltVal val="0"/>
                                          </p:val>
                                        </p:tav>
                                        <p:tav tm="100000">
                                          <p:val>
                                            <p:strVal val="#ppt_w"/>
                                          </p:val>
                                        </p:tav>
                                      </p:tavLst>
                                    </p:anim>
                                    <p:anim calcmode="lin" valueType="num">
                                      <p:cBhvr>
                                        <p:cTn id="59" dur="1250" fill="hold"/>
                                        <p:tgtEl>
                                          <p:spTgt spid="6"/>
                                        </p:tgtEl>
                                        <p:attrNameLst>
                                          <p:attrName>ppt_h</p:attrName>
                                        </p:attrNameLst>
                                      </p:cBhvr>
                                      <p:tavLst>
                                        <p:tav tm="0">
                                          <p:val>
                                            <p:fltVal val="0"/>
                                          </p:val>
                                        </p:tav>
                                        <p:tav tm="100000">
                                          <p:val>
                                            <p:strVal val="#ppt_h"/>
                                          </p:val>
                                        </p:tav>
                                      </p:tavLst>
                                    </p:anim>
                                  </p:childTnLst>
                                </p:cTn>
                              </p:par>
                              <p:par>
                                <p:cTn id="60" presetID="42" presetClass="path" presetSubtype="0" accel="50000" decel="50000" fill="hold" grpId="1" nodeType="withEffect">
                                  <p:stCondLst>
                                    <p:cond delay="800"/>
                                  </p:stCondLst>
                                  <p:childTnLst>
                                    <p:animMotion origin="layout" path="M 2.5E-6 4.81481E-6 L 0.26163 -0.20093 " pathEditMode="relative" rAng="0" ptsTypes="AA">
                                      <p:cBhvr>
                                        <p:cTn id="61" dur="1250" spd="-100000" fill="hold"/>
                                        <p:tgtEl>
                                          <p:spTgt spid="6"/>
                                        </p:tgtEl>
                                        <p:attrNameLst>
                                          <p:attrName>ppt_x</p:attrName>
                                          <p:attrName>ppt_y</p:attrName>
                                        </p:attrNameLst>
                                      </p:cBhvr>
                                      <p:rCtr x="13073" y="-10046"/>
                                    </p:animMotion>
                                  </p:childTnLst>
                                </p:cTn>
                              </p:par>
                              <p:par>
                                <p:cTn id="62" presetID="23" presetClass="entr" presetSubtype="16" fill="hold" grpId="0" nodeType="withEffect">
                                  <p:stCondLst>
                                    <p:cond delay="1000"/>
                                  </p:stCondLst>
                                  <p:childTnLst>
                                    <p:set>
                                      <p:cBhvr>
                                        <p:cTn id="63" dur="1" fill="hold">
                                          <p:stCondLst>
                                            <p:cond delay="0"/>
                                          </p:stCondLst>
                                        </p:cTn>
                                        <p:tgtEl>
                                          <p:spTgt spid="9"/>
                                        </p:tgtEl>
                                        <p:attrNameLst>
                                          <p:attrName>style.visibility</p:attrName>
                                        </p:attrNameLst>
                                      </p:cBhvr>
                                      <p:to>
                                        <p:strVal val="visible"/>
                                      </p:to>
                                    </p:set>
                                    <p:anim calcmode="lin" valueType="num">
                                      <p:cBhvr>
                                        <p:cTn id="64" dur="1250" fill="hold"/>
                                        <p:tgtEl>
                                          <p:spTgt spid="9"/>
                                        </p:tgtEl>
                                        <p:attrNameLst>
                                          <p:attrName>ppt_w</p:attrName>
                                        </p:attrNameLst>
                                      </p:cBhvr>
                                      <p:tavLst>
                                        <p:tav tm="0">
                                          <p:val>
                                            <p:fltVal val="0"/>
                                          </p:val>
                                        </p:tav>
                                        <p:tav tm="100000">
                                          <p:val>
                                            <p:strVal val="#ppt_w"/>
                                          </p:val>
                                        </p:tav>
                                      </p:tavLst>
                                    </p:anim>
                                    <p:anim calcmode="lin" valueType="num">
                                      <p:cBhvr>
                                        <p:cTn id="65" dur="1250" fill="hold"/>
                                        <p:tgtEl>
                                          <p:spTgt spid="9"/>
                                        </p:tgtEl>
                                        <p:attrNameLst>
                                          <p:attrName>ppt_h</p:attrName>
                                        </p:attrNameLst>
                                      </p:cBhvr>
                                      <p:tavLst>
                                        <p:tav tm="0">
                                          <p:val>
                                            <p:fltVal val="0"/>
                                          </p:val>
                                        </p:tav>
                                        <p:tav tm="100000">
                                          <p:val>
                                            <p:strVal val="#ppt_h"/>
                                          </p:val>
                                        </p:tav>
                                      </p:tavLst>
                                    </p:anim>
                                  </p:childTnLst>
                                </p:cTn>
                              </p:par>
                              <p:par>
                                <p:cTn id="66" presetID="42" presetClass="path" presetSubtype="0" accel="50000" decel="50000" fill="hold" grpId="1" nodeType="withEffect">
                                  <p:stCondLst>
                                    <p:cond delay="1000"/>
                                  </p:stCondLst>
                                  <p:childTnLst>
                                    <p:animMotion origin="layout" path="M 3.33333E-6 3.33333E-6 L -0.34584 -0.12616 " pathEditMode="relative" rAng="0" ptsTypes="AA">
                                      <p:cBhvr>
                                        <p:cTn id="67" dur="1250" spd="-100000" fill="hold"/>
                                        <p:tgtEl>
                                          <p:spTgt spid="9"/>
                                        </p:tgtEl>
                                        <p:attrNameLst>
                                          <p:attrName>ppt_x</p:attrName>
                                          <p:attrName>ppt_y</p:attrName>
                                        </p:attrNameLst>
                                      </p:cBhvr>
                                      <p:rCtr x="-17292"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14528" y="2200974"/>
            <a:ext cx="8375904" cy="31391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let us pursue the things which make for peace and the things by which one may edify another.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14:19 </a:t>
            </a:r>
          </a:p>
        </p:txBody>
      </p:sp>
    </p:spTree>
    <p:extLst>
      <p:ext uri="{BB962C8B-B14F-4D97-AF65-F5344CB8AC3E}">
        <p14:creationId xmlns:p14="http://schemas.microsoft.com/office/powerpoint/2010/main" val="2685393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5342" y="2005902"/>
            <a:ext cx="8229600" cy="32976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“Freedom is the open window through which pours the sunlight of the human spirit and          human dignity.”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92" t="1450" b="6119"/>
          <a:stretch/>
        </p:blipFill>
        <p:spPr>
          <a:xfrm>
            <a:off x="0" y="0"/>
            <a:ext cx="9144000" cy="6858000"/>
          </a:xfrm>
          <a:prstGeom prst="rect">
            <a:avLst/>
          </a:prstGeom>
        </p:spPr>
      </p:pic>
      <p:sp>
        <p:nvSpPr>
          <p:cNvPr id="3" name="Rectangle 2"/>
          <p:cNvSpPr>
            <a:spLocks noChangeArrowheads="1"/>
          </p:cNvSpPr>
          <p:nvPr/>
        </p:nvSpPr>
        <p:spPr bwMode="auto">
          <a:xfrm>
            <a:off x="3812241" y="339821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28</a:t>
            </a:r>
          </a:p>
        </p:txBody>
      </p:sp>
      <p:sp>
        <p:nvSpPr>
          <p:cNvPr id="4" name="Oval 3">
            <a:extLst>
              <a:ext uri="{FF2B5EF4-FFF2-40B4-BE49-F238E27FC236}">
                <a16:creationId xmlns:a16="http://schemas.microsoft.com/office/drawing/2014/main" id="{0B7D5078-57C2-41AC-A1B8-87C36049E67B}"/>
              </a:ext>
            </a:extLst>
          </p:cNvPr>
          <p:cNvSpPr/>
          <p:nvPr/>
        </p:nvSpPr>
        <p:spPr>
          <a:xfrm>
            <a:off x="1953491" y="637309"/>
            <a:ext cx="1288472" cy="1330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00" t="9098" r="19000" b="10118"/>
          <a:stretch/>
        </p:blipFill>
        <p:spPr bwMode="auto">
          <a:xfrm>
            <a:off x="0" y="0"/>
            <a:ext cx="9144000" cy="692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6792507" y="364657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29</a:t>
            </a:r>
          </a:p>
        </p:txBody>
      </p:sp>
    </p:spTree>
    <p:extLst>
      <p:ext uri="{BB962C8B-B14F-4D97-AF65-F5344CB8AC3E}">
        <p14:creationId xmlns:p14="http://schemas.microsoft.com/office/powerpoint/2010/main" val="1761490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stCondLst>
                                            <p:cond delay="0"/>
                                          </p:stCondLst>
                                        </p:cTn>
                                        <p:tgtEl>
                                          <p:spTgt spid="3"/>
                                        </p:tgtEl>
                                      </p:cBhvr>
                                    </p:animEffect>
                                    <p:anim to="" calcmode="lin" valueType="num">
                                      <p:cBhvr>
                                        <p:cTn id="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a:spLocks noChangeArrowheads="1"/>
          </p:cNvSpPr>
          <p:nvPr/>
        </p:nvSpPr>
        <p:spPr bwMode="auto">
          <a:xfrm>
            <a:off x="1317397" y="329661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30</a:t>
            </a:r>
          </a:p>
        </p:txBody>
      </p:sp>
    </p:spTree>
    <p:extLst>
      <p:ext uri="{BB962C8B-B14F-4D97-AF65-F5344CB8AC3E}">
        <p14:creationId xmlns:p14="http://schemas.microsoft.com/office/powerpoint/2010/main" val="3301903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447442" cy="6858000"/>
          </a:xfrm>
        </p:spPr>
      </p:pic>
      <p:sp>
        <p:nvSpPr>
          <p:cNvPr id="6" name="Rectangle 5"/>
          <p:cNvSpPr>
            <a:spLocks noChangeArrowheads="1"/>
          </p:cNvSpPr>
          <p:nvPr/>
        </p:nvSpPr>
        <p:spPr bwMode="auto">
          <a:xfrm>
            <a:off x="813547" y="303514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27</a:t>
            </a:r>
          </a:p>
        </p:txBody>
      </p:sp>
      <p:sp>
        <p:nvSpPr>
          <p:cNvPr id="7" name="Rectangle 6"/>
          <p:cNvSpPr>
            <a:spLocks noChangeArrowheads="1"/>
          </p:cNvSpPr>
          <p:nvPr/>
        </p:nvSpPr>
        <p:spPr bwMode="auto">
          <a:xfrm>
            <a:off x="5089712" y="29211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30</a:t>
            </a:r>
          </a:p>
        </p:txBody>
      </p:sp>
      <p:sp>
        <p:nvSpPr>
          <p:cNvPr id="8" name="Rectangle 7"/>
          <p:cNvSpPr>
            <a:spLocks noChangeArrowheads="1"/>
          </p:cNvSpPr>
          <p:nvPr/>
        </p:nvSpPr>
        <p:spPr bwMode="auto">
          <a:xfrm>
            <a:off x="7093323" y="27527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31</a:t>
            </a:r>
          </a:p>
        </p:txBody>
      </p:sp>
    </p:spTree>
    <p:extLst>
      <p:ext uri="{BB962C8B-B14F-4D97-AF65-F5344CB8AC3E}">
        <p14:creationId xmlns:p14="http://schemas.microsoft.com/office/powerpoint/2010/main" val="37409341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stCondLst>
                                            <p:cond delay="0"/>
                                          </p:stCondLst>
                                        </p:cTn>
                                        <p:tgtEl>
                                          <p:spTgt spid="7"/>
                                        </p:tgtEl>
                                      </p:cBhvr>
                                    </p:animEffect>
                                    <p:anim to="" calcmode="lin" valueType="num">
                                      <p:cBhvr>
                                        <p:cTn id="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stCondLst>
                                            <p:cond delay="0"/>
                                          </p:stCondLst>
                                        </p:cTn>
                                        <p:tgtEl>
                                          <p:spTgt spid="8"/>
                                        </p:tgtEl>
                                      </p:cBhvr>
                                    </p:animEffect>
                                    <p:anim to="" calcmode="lin" valueType="num">
                                      <p:cBhvr>
                                        <p:cTn id="1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16" fill="hold">
                            <p:stCondLst>
                              <p:cond delay="1000"/>
                            </p:stCondLst>
                            <p:childTnLst>
                              <p:par>
                                <p:cTn id="17" presetID="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847" y="0"/>
            <a:ext cx="10291434" cy="6858000"/>
          </a:xfrm>
          <a:prstGeom prst="rect">
            <a:avLst/>
          </a:prstGeom>
        </p:spPr>
      </p:pic>
      <p:sp>
        <p:nvSpPr>
          <p:cNvPr id="3" name="Rectangle 2"/>
          <p:cNvSpPr>
            <a:spLocks noChangeArrowheads="1"/>
          </p:cNvSpPr>
          <p:nvPr/>
        </p:nvSpPr>
        <p:spPr bwMode="auto">
          <a:xfrm>
            <a:off x="5787796" y="363528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32</a:t>
            </a:r>
          </a:p>
        </p:txBody>
      </p:sp>
    </p:spTree>
    <p:extLst>
      <p:ext uri="{BB962C8B-B14F-4D97-AF65-F5344CB8AC3E}">
        <p14:creationId xmlns:p14="http://schemas.microsoft.com/office/powerpoint/2010/main" val="16110572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stCondLst>
                                            <p:cond delay="0"/>
                                          </p:stCondLst>
                                        </p:cTn>
                                        <p:tgtEl>
                                          <p:spTgt spid="3"/>
                                        </p:tgtEl>
                                      </p:cBhvr>
                                    </p:animEffect>
                                    <p:anim to="" calcmode="lin" valueType="num">
                                      <p:cBhvr>
                                        <p:cTn id="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10287000" cy="6858000"/>
          </a:xfrm>
          <a:prstGeom prst="rect">
            <a:avLst/>
          </a:prstGeom>
        </p:spPr>
      </p:pic>
      <p:pic>
        <p:nvPicPr>
          <p:cNvPr id="4" name="Picture 3">
            <a:extLst>
              <a:ext uri="{FF2B5EF4-FFF2-40B4-BE49-F238E27FC236}">
                <a16:creationId xmlns:a16="http://schemas.microsoft.com/office/drawing/2014/main" id="{C1EEBFE6-B36A-404A-B15F-9FD09E76D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6189" y="3550671"/>
            <a:ext cx="2497837" cy="1664507"/>
          </a:xfrm>
          <a:prstGeom prst="rect">
            <a:avLst/>
          </a:prstGeom>
        </p:spPr>
      </p:pic>
    </p:spTree>
    <p:extLst>
      <p:ext uri="{BB962C8B-B14F-4D97-AF65-F5344CB8AC3E}">
        <p14:creationId xmlns:p14="http://schemas.microsoft.com/office/powerpoint/2010/main" val="16110572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D28DE7-BFA5-417C-BC6C-B2E057CB68F7}"/>
              </a:ext>
            </a:extLst>
          </p:cNvPr>
          <p:cNvSpPr txBox="1">
            <a:spLocks/>
          </p:cNvSpPr>
          <p:nvPr/>
        </p:nvSpPr>
        <p:spPr>
          <a:xfrm>
            <a:off x="2568138" y="5070619"/>
            <a:ext cx="32384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illumination</a:t>
            </a:r>
          </a:p>
        </p:txBody>
      </p:sp>
      <p:sp>
        <p:nvSpPr>
          <p:cNvPr id="7" name="Title 1">
            <a:extLst>
              <a:ext uri="{FF2B5EF4-FFF2-40B4-BE49-F238E27FC236}">
                <a16:creationId xmlns:a16="http://schemas.microsoft.com/office/drawing/2014/main" id="{B819F1E1-E4D8-41D7-8978-BAEFC5B4718C}"/>
              </a:ext>
            </a:extLst>
          </p:cNvPr>
          <p:cNvSpPr txBox="1">
            <a:spLocks/>
          </p:cNvSpPr>
          <p:nvPr/>
        </p:nvSpPr>
        <p:spPr>
          <a:xfrm>
            <a:off x="995725" y="4449453"/>
            <a:ext cx="2851225" cy="8373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look inside</a:t>
            </a:r>
          </a:p>
        </p:txBody>
      </p:sp>
      <p:sp>
        <p:nvSpPr>
          <p:cNvPr id="3" name="Title 1">
            <a:extLst>
              <a:ext uri="{FF2B5EF4-FFF2-40B4-BE49-F238E27FC236}">
                <a16:creationId xmlns:a16="http://schemas.microsoft.com/office/drawing/2014/main" id="{0B54872A-5C82-45B1-9AFA-D63ED1C500B4}"/>
              </a:ext>
            </a:extLst>
          </p:cNvPr>
          <p:cNvSpPr txBox="1">
            <a:spLocks/>
          </p:cNvSpPr>
          <p:nvPr/>
        </p:nvSpPr>
        <p:spPr>
          <a:xfrm>
            <a:off x="498269" y="2387828"/>
            <a:ext cx="54110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concentrated wisdom</a:t>
            </a:r>
          </a:p>
        </p:txBody>
      </p:sp>
      <p:sp>
        <p:nvSpPr>
          <p:cNvPr id="3074" name="Rectangle 2"/>
          <p:cNvSpPr>
            <a:spLocks noGrp="1" noChangeArrowheads="1"/>
          </p:cNvSpPr>
          <p:nvPr>
            <p:ph type="title"/>
          </p:nvPr>
        </p:nvSpPr>
        <p:spPr>
          <a:xfrm>
            <a:off x="481584" y="1140270"/>
            <a:ext cx="8229600" cy="47362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no other book so various as the Bible, nor one so full of concentrated wisdom. Whether it be of law, business, morals ... he who seeks for guidance ... may look inside its covers and find illumination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CBF5B602-CCA3-41E7-AC97-A1525FA1D097}"/>
              </a:ext>
            </a:extLst>
          </p:cNvPr>
          <p:cNvSpPr>
            <a:spLocks noChangeArrowheads="1"/>
          </p:cNvSpPr>
          <p:nvPr/>
        </p:nvSpPr>
        <p:spPr bwMode="auto">
          <a:xfrm>
            <a:off x="2502639" y="1708337"/>
            <a:ext cx="150517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2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stCondLst>
                                            <p:cond delay="0"/>
                                          </p:stCondLst>
                                        </p:cTn>
                                        <p:tgtEl>
                                          <p:spTgt spid="4"/>
                                        </p:tgtEl>
                                      </p:cBhvr>
                                    </p:animEffect>
                                    <p:anim to="" calcmode="lin" valueType="num">
                                      <p:cBhvr>
                                        <p:cTn id="1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7" fill="hold">
                            <p:stCondLst>
                              <p:cond delay="700"/>
                            </p:stCondLst>
                            <p:childTnLst>
                              <p:par>
                                <p:cTn id="18" presetID="26" presetClass="emph" presetSubtype="0" fill="hold" grpId="1" nodeType="afterEffect">
                                  <p:stCondLst>
                                    <p:cond delay="0"/>
                                  </p:stCondLst>
                                  <p:iterate type="lt">
                                    <p:tmPct val="0"/>
                                  </p:iterate>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par>
                          <p:cTn id="21" fill="hold">
                            <p:stCondLst>
                              <p:cond delay="12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18" presetClass="emph" presetSubtype="0" fill="hold" grpId="1" nodeType="withEffect">
                                  <p:stCondLst>
                                    <p:cond delay="0"/>
                                  </p:stCondLst>
                                  <p:childTnLst>
                                    <p:set>
                                      <p:cBhvr override="childStyle">
                                        <p:cTn id="26" dur="500" fill="hold"/>
                                        <p:tgtEl>
                                          <p:spTgt spid="3"/>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400"/>
                                  </p:stCondLst>
                                  <p:childTnLst>
                                    <p:set>
                                      <p:cBhvr override="childStyle">
                                        <p:cTn id="38"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P spid="3" grpId="0"/>
      <p:bldP spid="3" grpId="1"/>
      <p:bldP spid="3074" grpId="0"/>
      <p:bldP spid="4" grpId="0"/>
      <p:bldP spid="4"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a:spLocks noChangeArrowheads="1"/>
          </p:cNvSpPr>
          <p:nvPr/>
        </p:nvSpPr>
        <p:spPr bwMode="auto">
          <a:xfrm>
            <a:off x="2412419" y="38752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33</a:t>
            </a:r>
          </a:p>
        </p:txBody>
      </p:sp>
    </p:spTree>
    <p:extLst>
      <p:ext uri="{BB962C8B-B14F-4D97-AF65-F5344CB8AC3E}">
        <p14:creationId xmlns:p14="http://schemas.microsoft.com/office/powerpoint/2010/main" val="15440196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8" y="-243840"/>
            <a:ext cx="9193428" cy="7101840"/>
          </a:xfrm>
          <a:prstGeom prst="rect">
            <a:avLst/>
          </a:prstGeom>
        </p:spPr>
      </p:pic>
      <p:pic>
        <p:nvPicPr>
          <p:cNvPr id="3" name="Picture 2">
            <a:extLst>
              <a:ext uri="{FF2B5EF4-FFF2-40B4-BE49-F238E27FC236}">
                <a16:creationId xmlns:a16="http://schemas.microsoft.com/office/drawing/2014/main" id="{110BE44E-982B-440A-A32C-6D8540C77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88" y="0"/>
            <a:ext cx="5378824" cy="6858000"/>
          </a:xfrm>
          <a:prstGeom prst="rect">
            <a:avLst/>
          </a:prstGeom>
        </p:spPr>
      </p:pic>
    </p:spTree>
    <p:extLst>
      <p:ext uri="{BB962C8B-B14F-4D97-AF65-F5344CB8AC3E}">
        <p14:creationId xmlns:p14="http://schemas.microsoft.com/office/powerpoint/2010/main" val="1611057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64978" cy="6858000"/>
          </a:xfrm>
          <a:prstGeom prst="rect">
            <a:avLst/>
          </a:prstGeom>
        </p:spPr>
      </p:pic>
      <p:sp>
        <p:nvSpPr>
          <p:cNvPr id="5" name="Rectangle 4"/>
          <p:cNvSpPr>
            <a:spLocks noChangeArrowheads="1"/>
          </p:cNvSpPr>
          <p:nvPr/>
        </p:nvSpPr>
        <p:spPr bwMode="auto">
          <a:xfrm>
            <a:off x="5505574" y="34290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583"/>
            <a:ext cx="10064978" cy="575141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107" y="-36998"/>
            <a:ext cx="5519872" cy="6894996"/>
          </a:xfrm>
          <a:prstGeom prst="rect">
            <a:avLst/>
          </a:prstGeom>
        </p:spPr>
      </p:pic>
    </p:spTree>
    <p:extLst>
      <p:ext uri="{BB962C8B-B14F-4D97-AF65-F5344CB8AC3E}">
        <p14:creationId xmlns:p14="http://schemas.microsoft.com/office/powerpoint/2010/main" val="16110572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a:spLocks noChangeArrowheads="1"/>
          </p:cNvSpPr>
          <p:nvPr/>
        </p:nvSpPr>
        <p:spPr bwMode="auto">
          <a:xfrm>
            <a:off x="3902553" y="49109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34</a:t>
            </a:r>
          </a:p>
        </p:txBody>
      </p:sp>
      <p:sp>
        <p:nvSpPr>
          <p:cNvPr id="5" name="Rectangle 4"/>
          <p:cNvSpPr>
            <a:spLocks noChangeArrowheads="1"/>
          </p:cNvSpPr>
          <p:nvPr/>
        </p:nvSpPr>
        <p:spPr bwMode="auto">
          <a:xfrm>
            <a:off x="696508" y="508025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782235" cy="7253887"/>
          </a:xfrm>
          <a:prstGeom prst="rect">
            <a:avLst/>
          </a:prstGeom>
        </p:spPr>
      </p:pic>
      <p:sp>
        <p:nvSpPr>
          <p:cNvPr id="4" name="Rectangle 3"/>
          <p:cNvSpPr>
            <a:spLocks noChangeArrowheads="1"/>
          </p:cNvSpPr>
          <p:nvPr/>
        </p:nvSpPr>
        <p:spPr bwMode="auto">
          <a:xfrm>
            <a:off x="944863" y="425617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37</a:t>
            </a:r>
          </a:p>
        </p:txBody>
      </p:sp>
      <p:sp>
        <p:nvSpPr>
          <p:cNvPr id="7" name="Rectangle 6"/>
          <p:cNvSpPr>
            <a:spLocks noChangeArrowheads="1"/>
          </p:cNvSpPr>
          <p:nvPr/>
        </p:nvSpPr>
        <p:spPr bwMode="auto">
          <a:xfrm>
            <a:off x="8102019" y="508025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31</a:t>
            </a:r>
          </a:p>
        </p:txBody>
      </p:sp>
    </p:spTree>
    <p:extLst>
      <p:ext uri="{BB962C8B-B14F-4D97-AF65-F5344CB8AC3E}">
        <p14:creationId xmlns:p14="http://schemas.microsoft.com/office/powerpoint/2010/main" val="38333503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stCondLst>
                                            <p:cond delay="0"/>
                                          </p:stCondLst>
                                        </p:cTn>
                                        <p:tgtEl>
                                          <p:spTgt spid="6"/>
                                        </p:tgtEl>
                                      </p:cBhvr>
                                    </p:animEffect>
                                    <p:anim to="" calcmode="lin" valueType="num">
                                      <p:cBhvr>
                                        <p:cTn id="1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6" fill="hold">
                            <p:stCondLst>
                              <p:cond delay="1000"/>
                            </p:stCondLst>
                            <p:childTnLst>
                              <p:par>
                                <p:cTn id="17" presetID="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stCondLst>
                                            <p:cond delay="0"/>
                                          </p:stCondLst>
                                        </p:cTn>
                                        <p:tgtEl>
                                          <p:spTgt spid="4"/>
                                        </p:tgtEl>
                                      </p:cBhvr>
                                    </p:animEffect>
                                    <p:anim to="" calcmode="lin" valueType="num">
                                      <p:cBhvr>
                                        <p:cTn id="3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4"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45600" cy="6858000"/>
          </a:xfrm>
          <a:prstGeom prst="rect">
            <a:avLst/>
          </a:prstGeom>
        </p:spPr>
      </p:pic>
      <p:sp>
        <p:nvSpPr>
          <p:cNvPr id="3" name="Rectangle 2"/>
          <p:cNvSpPr>
            <a:spLocks noChangeArrowheads="1"/>
          </p:cNvSpPr>
          <p:nvPr/>
        </p:nvSpPr>
        <p:spPr bwMode="auto">
          <a:xfrm>
            <a:off x="2514018" y="35336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35</a:t>
            </a:r>
          </a:p>
        </p:txBody>
      </p:sp>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stCondLst>
                                            <p:cond delay="0"/>
                                          </p:stCondLst>
                                        </p:cTn>
                                        <p:tgtEl>
                                          <p:spTgt spid="3"/>
                                        </p:tgtEl>
                                      </p:cBhvr>
                                    </p:animEffect>
                                    <p:anim to="" calcmode="lin" valueType="num">
                                      <p:cBhvr>
                                        <p:cTn id="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5" y="0"/>
            <a:ext cx="9269505" cy="6952129"/>
          </a:xfrm>
          <a:prstGeom prst="rect">
            <a:avLst/>
          </a:prstGeom>
        </p:spPr>
      </p:pic>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73561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967" y="0"/>
            <a:ext cx="5323523" cy="6858000"/>
          </a:xfrm>
          <a:prstGeom prst="rect">
            <a:avLst/>
          </a:prstGeom>
        </p:spPr>
      </p:pic>
      <p:pic>
        <p:nvPicPr>
          <p:cNvPr id="6" name="Picture 5">
            <a:extLst>
              <a:ext uri="{FF2B5EF4-FFF2-40B4-BE49-F238E27FC236}">
                <a16:creationId xmlns:a16="http://schemas.microsoft.com/office/drawing/2014/main" id="{849CC1B2-157A-4B0E-A1C1-C0BBF52824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26650" cy="7079673"/>
          </a:xfrm>
          <a:prstGeom prst="rect">
            <a:avLst/>
          </a:prstGeom>
        </p:spPr>
      </p:pic>
    </p:spTree>
    <p:extLst>
      <p:ext uri="{BB962C8B-B14F-4D97-AF65-F5344CB8AC3E}">
        <p14:creationId xmlns:p14="http://schemas.microsoft.com/office/powerpoint/2010/main" val="3092466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500"/>
                                        <p:tgtEl>
                                          <p:spTgt spid="6"/>
                                        </p:tgtEl>
                                      </p:cBhvr>
                                    </p:animEffect>
                                    <p:anim calcmode="lin" valueType="num">
                                      <p:cBhvr>
                                        <p:cTn id="15" dur="1500" fill="hold"/>
                                        <p:tgtEl>
                                          <p:spTgt spid="6"/>
                                        </p:tgtEl>
                                        <p:attrNameLst>
                                          <p:attrName>ppt_w</p:attrName>
                                        </p:attrNameLst>
                                      </p:cBhvr>
                                      <p:tavLst>
                                        <p:tav tm="0" fmla="#ppt_w*sin(2.5*pi*$)">
                                          <p:val>
                                            <p:fltVal val="0"/>
                                          </p:val>
                                        </p:tav>
                                        <p:tav tm="100000">
                                          <p:val>
                                            <p:fltVal val="1"/>
                                          </p:val>
                                        </p:tav>
                                      </p:tavLst>
                                    </p:anim>
                                    <p:anim calcmode="lin" valueType="num">
                                      <p:cBhvr>
                                        <p:cTn id="16"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867835" cy="7305829"/>
          </a:xfrm>
          <a:prstGeom prst="rect">
            <a:avLst/>
          </a:prstGeom>
        </p:spPr>
      </p:pic>
      <p:pic>
        <p:nvPicPr>
          <p:cNvPr id="9" name="Picture 8">
            <a:extLst>
              <a:ext uri="{FF2B5EF4-FFF2-40B4-BE49-F238E27FC236}">
                <a16:creationId xmlns:a16="http://schemas.microsoft.com/office/drawing/2014/main" id="{30C98AFF-E521-497D-8790-2F8F57A9B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5342659" cy="712354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345" y="0"/>
            <a:ext cx="6828667" cy="6858000"/>
          </a:xfrm>
          <a:prstGeom prst="rect">
            <a:avLst/>
          </a:prstGeom>
        </p:spPr>
      </p:pic>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9" y="0"/>
            <a:ext cx="10287000" cy="6858000"/>
          </a:xfrm>
          <a:prstGeom prst="rect">
            <a:avLst/>
          </a:prstGeom>
        </p:spPr>
      </p:pic>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99" y="-18853"/>
            <a:ext cx="10819111" cy="6876853"/>
          </a:xfrm>
          <a:prstGeom prst="rect">
            <a:avLst/>
          </a:prstGeom>
        </p:spPr>
      </p:pic>
    </p:spTree>
    <p:extLst>
      <p:ext uri="{BB962C8B-B14F-4D97-AF65-F5344CB8AC3E}">
        <p14:creationId xmlns:p14="http://schemas.microsoft.com/office/powerpoint/2010/main" val="38333503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EB5287C-693F-4A27-A188-9FD6398356AD}">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6A7F705-9E72-4AE0-88F5-62F7127B3BB5}">
  <we:reference id="wa104178141" version="3.10.0.152" store="en-US" storeType="OMEX"/>
  <we:alternateReferences>
    <we:reference id="wa104178141" version="3.10.0.152"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5599</TotalTime>
  <Words>3069</Words>
  <Application>Microsoft Office PowerPoint</Application>
  <PresentationFormat>On-screen Show (4:3)</PresentationFormat>
  <Paragraphs>305</Paragraphs>
  <Slides>105</Slides>
  <Notes>28</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105</vt:i4>
      </vt:variant>
    </vt:vector>
  </HeadingPairs>
  <TitlesOfParts>
    <vt:vector size="126" baseType="lpstr">
      <vt:lpstr>Arial</vt:lpstr>
      <vt:lpstr>Calibri</vt:lpstr>
      <vt:lpstr>Franklin Gothic Demi</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14_Default Design</vt:lpstr>
      <vt:lpstr>15_Default Design</vt:lpstr>
      <vt:lpstr>16_Default Design</vt:lpstr>
      <vt:lpstr>17_Default Design</vt:lpstr>
      <vt:lpstr>13_Default Design</vt:lpstr>
      <vt:lpstr>PowerPoint Presentation</vt:lpstr>
      <vt:lpstr>PowerPoint Presentation</vt:lpstr>
      <vt:lpstr>PowerPoint Presentation</vt:lpstr>
      <vt:lpstr>PowerPoint Presentation</vt:lpstr>
      <vt:lpstr>PowerPoint Presentation</vt:lpstr>
      <vt:lpstr>“The study of the Bible is a       post-graduate course in the richest library of human experience.”</vt:lpstr>
      <vt:lpstr>“The whole inspiration of our civilization springs from the teachings of Christ and the lessons of the prophets. To read the Bible for these fundamentals is a necessity of American life.”</vt:lpstr>
      <vt:lpstr>The earth is the LORD'S, and all    its fullness, The world and those who dwell therein. — Psalms 24:1 </vt:lpstr>
      <vt:lpstr>“There is no other book so various as the Bible, nor one so full of concentrated wisdom. Whether it be of law, business, morals ... he who seeks for guidance ... may look inside its covers and find illumination ...”</vt:lpstr>
      <vt:lpstr>“We are indebted to the           Book of books (Bible) for our national ideals and institution.               Their preservation rests in adhering to it's precepts.”</vt:lpstr>
      <vt:lpstr>“It [freedom] is a thing of the spirit. Men must be free to worship, to think, to hold opinions, to speak without fear. They must be free to challenge wrong and oppression with the surety of justice.”</vt:lpstr>
      <vt:lpstr>And have no fellowship with the unfruitful works of darkness, but rather expose them. — Ephesians 5:11 </vt:lpstr>
      <vt:lpstr>“I come of Quaker stock. My ancestors were persecuted for their beliefs. Here they sought and found religious freedom. By blood and conviction I stand for religious tolerance both in act and in spirit.”</vt:lpstr>
      <vt:lpstr>Then the children of Israel again did evil in the sight of the LORD, and served the Baals and the Ashtoreths, the gods of Syria, the gods of Sidon, the gods of Moab, the gods of the people of Ammon, and the gods of the Philistines;  and they forsook the LORD and  did not serve Him. — Judges 10:6</vt:lpstr>
      <vt:lpstr>“Our social and economic system cannot march toward better days unless it is inspired by things of the Spirit. It is here that the higher purposes of individualism must find            their sustenance.”</vt:lpstr>
      <vt:lpstr>“A splendid storehouse of integrity and freedom has been bequeathed to us by our forefathers. In this day of confusion, of peril to liberty,      our high duty is to see that         this storehouse is not robbed       of its contents.”</vt:lpstr>
      <vt:lpstr>For you, brethren, have been called to liberty; only do not use liberty as an opportunity for the flesh, but through love serve one another. — Galatians 5:13 </vt:lpstr>
      <vt:lpstr>“Freedom conceives that the mind and spirit of man can be free only if he is free to pattern his own life, to develop his own talents, free to earn, to spend, to save, to acquire property as the security of his old age and his family.”</vt:lpstr>
      <vt:lpstr>“Being a politician                is a poor profession. Being a public servant     is a noble one.”</vt:lpstr>
      <vt:lpstr>As each one has received a gift, minister it to one another, as    good stewards of the manifold grace of God. — 1st Peter 4:10 </vt:lpstr>
      <vt:lpstr>“Governments know that the life of the world cannot be saved if the soul of the world   is allowed to be lost.”</vt:lpstr>
      <vt:lpstr>“When there is a lack of honor in government, the morals of the whole people are poisoned.”</vt:lpstr>
      <vt:lpstr>“No public man can be just a   little crooked. There is no such thing as a no-man's land between honesty and dishonesty.”</vt:lpstr>
      <vt:lpstr>“Beware of false prophets, who come to you in sheep's clothing, but inwardly they are ravenous wolves.” — Matthew 7:15</vt:lpstr>
      <vt:lpstr>“Our strength lies in spiritual concepts. It lies in public sensitivities to evil. Our greatest danger is not from invading armies. Our dangers are that we may commit suicide from within by complaisance with evil, or by public tolerance of scandalous behavior.”</vt:lpstr>
      <vt:lpstr>Woe to those who call evil good, and good evil; Who put darkness for light, and light for darkness; Who put bitter for sweet, and sweet for bitter! — Isaiah 5:20 </vt:lpstr>
      <vt:lpstr>For if he who comes preaches another Jesus whom we have      not preached, or if you receive a different spirit which you have not received, or a different gospel which you have not accepted -- you may well put up with it!            — 2nd Corinthians 11:4  </vt:lpstr>
      <vt:lpstr>“It is those moral and spiritual qualities which rise alone in free men, which will fulfill the meaning of the word American. And with them will come centuries of further greatness to our country.”</vt:lpstr>
      <vt:lpstr>“Our fathers and grandfathers who poured over the Midwest were self-reliant, rugged, God-fearing people of indomitable courage ... They asked only for freedom of opportunity and equal chance. In these conceptions lies the real basis of American democracy. They and their fathers give a genius to American institutions that distinguished our people from any other in the world.”</vt:lpstr>
      <vt:lpstr>“While I can make no claim for     having introduced the term "rugged individualism," I should be proud to have invented it. It has been used by American leaders for over a half-century in eulogy of those God-fearing men and women of honesty whose stamina and character and fearless assertion of rights led them to        make their own way in life.”</vt:lpstr>
      <vt:lpstr>“I believe not only that religious faith will be victorious, but that it is vital to humankind that it shall be. We may differ in form and particulars in our religious faith. Those are matters that are sacred to each of our inner sanctuaries. It is our privilege to decline to argue them. Their real demonstration is the lives that we live.”</vt:lpstr>
      <vt:lpstr>Likewise exhort the young men to be sober-minded, in all things showing yourself to be a pattern of good works; in doctrine showing integrity, reverence, incorruptibility, sound speech that cannot be condemned, that one who is an opponent may   be ashamed, having nothing evil         to say of you. — Titus 2:6-8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go fishing is the chance to wash one's soul with pure air, with the rush of the brook, or with the shimmer of sun on blue water. It brings meekness and inspiration from the decency of nature, charity toward tackle-makers, patience toward fish, a mockery of profits and egos, a quieting of hate, a rejoicing that you do not have to decide a darned thing until next week. And it is discipline in the equality of men - for all men are equal before fish.”</vt:lpstr>
      <vt:lpstr>“Lots of people committed crimes during the year who would not have done so if they had been fishing. The increase of crime is among those deprived of the regenerations that impregnate  the mind and character of           the fisherman.”</vt:lpstr>
      <vt:lpstr>“Next to prayer, Fishing is the    most personal relationship of man.”</vt:lpstr>
      <vt:lpstr>And the prayer of faith will save the sick, and the Lord will raise him up. And if he has committed sins, he will be forgiven. Confess your trespasses to one another, and pray for one another, that you may be healed. The effective, fervent prayer of a righteous man avails much. — James 5:15-16 </vt:lpstr>
      <vt:lpstr>“Love what is ahead by loving what has come before.”</vt:lpstr>
      <vt:lpstr>For we do not have a High Priest who cannot sympathize with our weaknesses, but was in all points tempted as we are, yet without sin. Let us therefore come boldly to  the throne of grace, that we may obtain mercy and find grace to help in time of need. — Hebrews 4:15-16</vt:lpstr>
      <vt:lpstr>“Children add to the wonder of being alive.”</vt:lpstr>
      <vt:lpstr>“If we could have but one generation of properly born, trained, educated, and healthy children, a thousand other problems of government       would vanish.”</vt:lpstr>
      <vt:lpstr>Train up a child in the way he should go, And when he is old he will not depart from it. — Proverbs 22:6 </vt:lpstr>
      <vt:lpstr>“National character cannot be built by law. It is the sum of the moral fiber of its individuals.”</vt:lpstr>
      <vt:lpstr>“The structure of human betterment cannot be built upon foundations of materialism or business, but upon the bedrock   of individual character in free  men and women.”</vt:lpstr>
      <vt:lpstr>“The imperative need of this nation at all times is the leadership of Uncommon    Men or Women.”</vt:lpstr>
      <vt:lpstr>“Every collectivist revolution rides            in on a Trojan horse of "emergency".    It was the tactic of Lenin, Hitler, and Mussolini. In the collectivist sweep over a dozen minor countries of Europe, it was the cry of men striving to get on horseback. And "emergency" became the justification of the subsequent steps. This technique of creating emergency is the greatest achievement that demagoguery attains.”</vt:lpstr>
      <vt:lpstr>But there were also false prophets among the people, even as there will be false teachers among you, who will secretly bring in destructive heresies, even denying the Lord who bought them, and bring on themselves swift destruction. And many will follow their destructive ways, because of whom the way of truth will be blasphemed. — 2nd Peter 2:1-2 </vt:lpstr>
      <vt:lpstr>“It is a paradox that every  dictator has climbed to power    on the ladder of free speech. Immediately on attaining power each dictator has suppressed all free speech except his own.”</vt:lpstr>
      <vt:lpstr>“Menaced by collectivist trends, we must seek revival of our strength   in the spiritual foundations which are the bedrock of our republic. Democracy is the outgrowth of    the religious conviction of the sacredness of every human life.    On the religious side, its highest embodiment is the Bible; on the political side, the Constitution.”</vt:lpstr>
      <vt:lpstr>“Man is still by instinct a predatory animal given to devilish aggression. The discoveries of science have immensely increased productivity of material things. They have increased the standards of living and comfort. They have eliminated infinite drudgery. They have increased leisure. But that gives more time for devilment. The work of science has eliminated much disease and suffering. It has increased the length of life. That, together with increase in productivity, has resulted in vastly increased populations. Also it increased the number of people engaged in devilment.”</vt:lpstr>
      <vt:lpstr>“The heart is deceitful above all things, And desperately wicked; Who can know it?” — Jeremiah 17:9 </vt:lpstr>
      <vt:lpstr>“I have on numerous occasions, as you know, expressed my sympathy in the establishment of a National Home for the Jews in Palestine and, despite the set-backs caused by the disorders there during the last few years, I have been heartened by the progress which has been made and by the remarkable accomplishments of the Jewish settlers in that country.”</vt:lpstr>
      <vt:lpstr>“What the world needs today is a definite, spiritual mobilization of the nations who believe in God against this tide of Red agnosticism. It needs a moral mobilization against the hideous ideas of the police state and human slavery. I suggest that the United Nations should be reorganized without the Communist nations in it. It is a proposal based solely upon moral, spiritual and defense foundations. It is a proposal to redeem the concept of the United Nations to the high purpose for which it was created. It is a proposal for moral and spiritual cooperation of God-fearing free nations. And in rejecting an atheistic other world, I am confident that the Almighty God will be with us.”</vt:lpstr>
      <vt:lpstr>Therefore let us pursue the things which make for peace and the things by which one may edify another. — Romans 14:19 </vt:lpstr>
      <vt:lpstr>“Freedom is the open window through which pours the sunlight of the human spirit and          human dignity.”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480</cp:revision>
  <dcterms:created xsi:type="dcterms:W3CDTF">2014-04-12T23:55:49Z</dcterms:created>
  <dcterms:modified xsi:type="dcterms:W3CDTF">2019-07-29T02:35:43Z</dcterms:modified>
</cp:coreProperties>
</file>