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537" r:id="rId2"/>
    <p:sldId id="565" r:id="rId3"/>
    <p:sldId id="566" r:id="rId4"/>
    <p:sldId id="602" r:id="rId5"/>
    <p:sldId id="601" r:id="rId6"/>
    <p:sldId id="567" r:id="rId7"/>
    <p:sldId id="568" r:id="rId8"/>
    <p:sldId id="590" r:id="rId9"/>
    <p:sldId id="569" r:id="rId10"/>
    <p:sldId id="572" r:id="rId11"/>
    <p:sldId id="600" r:id="rId12"/>
    <p:sldId id="570" r:id="rId13"/>
    <p:sldId id="571" r:id="rId14"/>
    <p:sldId id="603" r:id="rId15"/>
    <p:sldId id="588" r:id="rId16"/>
    <p:sldId id="606" r:id="rId17"/>
    <p:sldId id="573" r:id="rId18"/>
    <p:sldId id="604" r:id="rId19"/>
    <p:sldId id="605" r:id="rId20"/>
    <p:sldId id="608" r:id="rId21"/>
    <p:sldId id="607" r:id="rId22"/>
    <p:sldId id="574" r:id="rId23"/>
    <p:sldId id="575" r:id="rId24"/>
    <p:sldId id="576" r:id="rId25"/>
    <p:sldId id="609" r:id="rId26"/>
    <p:sldId id="577" r:id="rId27"/>
    <p:sldId id="578" r:id="rId28"/>
    <p:sldId id="591" r:id="rId29"/>
    <p:sldId id="579" r:id="rId30"/>
    <p:sldId id="580" r:id="rId31"/>
    <p:sldId id="592" r:id="rId32"/>
    <p:sldId id="581" r:id="rId33"/>
    <p:sldId id="593" r:id="rId34"/>
    <p:sldId id="582" r:id="rId35"/>
    <p:sldId id="583" r:id="rId36"/>
    <p:sldId id="584" r:id="rId37"/>
    <p:sldId id="585" r:id="rId38"/>
    <p:sldId id="610" r:id="rId39"/>
    <p:sldId id="611" r:id="rId40"/>
    <p:sldId id="612" r:id="rId41"/>
    <p:sldId id="613" r:id="rId42"/>
    <p:sldId id="643" r:id="rId43"/>
    <p:sldId id="644" r:id="rId44"/>
    <p:sldId id="587" r:id="rId45"/>
    <p:sldId id="538" r:id="rId46"/>
    <p:sldId id="543" r:id="rId47"/>
    <p:sldId id="625" r:id="rId48"/>
    <p:sldId id="544" r:id="rId49"/>
    <p:sldId id="545" r:id="rId50"/>
    <p:sldId id="546" r:id="rId51"/>
    <p:sldId id="594" r:id="rId52"/>
    <p:sldId id="547" r:id="rId53"/>
    <p:sldId id="641" r:id="rId54"/>
    <p:sldId id="548" r:id="rId55"/>
    <p:sldId id="549" r:id="rId56"/>
    <p:sldId id="595" r:id="rId57"/>
    <p:sldId id="550" r:id="rId58"/>
    <p:sldId id="551" r:id="rId59"/>
    <p:sldId id="552" r:id="rId60"/>
    <p:sldId id="596" r:id="rId61"/>
    <p:sldId id="553" r:id="rId62"/>
    <p:sldId id="554" r:id="rId63"/>
    <p:sldId id="556" r:id="rId64"/>
    <p:sldId id="597" r:id="rId65"/>
    <p:sldId id="557" r:id="rId66"/>
    <p:sldId id="558" r:id="rId67"/>
    <p:sldId id="598" r:id="rId68"/>
    <p:sldId id="559" r:id="rId69"/>
    <p:sldId id="560" r:id="rId70"/>
    <p:sldId id="561" r:id="rId71"/>
    <p:sldId id="562" r:id="rId72"/>
    <p:sldId id="599" r:id="rId73"/>
    <p:sldId id="563" r:id="rId74"/>
    <p:sldId id="633" r:id="rId75"/>
    <p:sldId id="631" r:id="rId76"/>
    <p:sldId id="634" r:id="rId77"/>
    <p:sldId id="632" r:id="rId78"/>
    <p:sldId id="637" r:id="rId79"/>
    <p:sldId id="639" r:id="rId80"/>
    <p:sldId id="640" r:id="rId81"/>
    <p:sldId id="638" r:id="rId82"/>
    <p:sldId id="635" r:id="rId83"/>
    <p:sldId id="620" r:id="rId84"/>
    <p:sldId id="564" r:id="rId85"/>
    <p:sldId id="619" r:id="rId86"/>
    <p:sldId id="621" r:id="rId87"/>
    <p:sldId id="616" r:id="rId88"/>
    <p:sldId id="630" r:id="rId89"/>
    <p:sldId id="623" r:id="rId90"/>
    <p:sldId id="629" r:id="rId91"/>
    <p:sldId id="646" r:id="rId92"/>
    <p:sldId id="645" r:id="rId93"/>
    <p:sldId id="542" r:id="rId94"/>
    <p:sldId id="589" r:id="rId95"/>
    <p:sldId id="382" r:id="rId9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1919"/>
    <a:srgbClr val="E0E0E0"/>
    <a:srgbClr val="FFFFFF"/>
    <a:srgbClr val="030611"/>
    <a:srgbClr val="0066FF"/>
    <a:srgbClr val="0268FF"/>
    <a:srgbClr val="79AFFF"/>
    <a:srgbClr val="5D9FFF"/>
    <a:srgbClr val="3F8DFF"/>
    <a:srgbClr val="B9E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87500" autoAdjust="0"/>
  </p:normalViewPr>
  <p:slideViewPr>
    <p:cSldViewPr snapToGrid="0">
      <p:cViewPr>
        <p:scale>
          <a:sx n="71" d="100"/>
          <a:sy n="71" d="100"/>
        </p:scale>
        <p:origin x="312" y="26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5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6/30/2019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13208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Tests confirm 1920s US leader's affair with mistress, who claimed she and Harding had sex in a White House closet; grandson overjoyed by DNA results.</a:t>
            </a:r>
            <a:r>
              <a:rPr lang="en-US" baseline="0" dirty="0"/>
              <a:t> Known as the horniest president.</a:t>
            </a:r>
            <a:endParaRPr lang="en-US" dirty="0"/>
          </a:p>
          <a:p>
            <a:endParaRPr lang="en-US" dirty="0"/>
          </a:p>
          <a:p>
            <a:r>
              <a:rPr lang="en-US" dirty="0"/>
              <a:t>Stroke or heart attack? – Stimulants from doctors or poisoning from wife?</a:t>
            </a:r>
          </a:p>
          <a:p>
            <a:r>
              <a:rPr lang="en-US" dirty="0"/>
              <a:t>Presidents wife ordered embalming 1 hour after death, refused autopsy.</a:t>
            </a:r>
          </a:p>
          <a:p>
            <a:r>
              <a:rPr lang="en-US" dirty="0"/>
              <a:t>She destroyed</a:t>
            </a:r>
            <a:r>
              <a:rPr lang="en-US" baseline="0" dirty="0"/>
              <a:t> many document in Washington DC office.</a:t>
            </a:r>
          </a:p>
          <a:p>
            <a:r>
              <a:rPr lang="en-US" baseline="0" dirty="0"/>
              <a:t>President had written many steamy lustful letters.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6943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84114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333779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68375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084037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 City</a:t>
            </a:r>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29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4144484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4210749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3546905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Fulfilling God's Law is Clear</a:t>
            </a: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807799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Harding's campaign for the presidency promised a "return to normalcy." He was elected president on his birthday and inaugurated in 1921, following World War I. After serving as president for less than three years, on August 2, 1923, Harding died unexpectedly of a heart attack while traveling in California.</a:t>
            </a:r>
          </a:p>
          <a:p>
            <a:endParaRPr lang="en-US" dirty="0"/>
          </a:p>
          <a:p>
            <a:r>
              <a:rPr lang="en-US"/>
              <a:t>Warren Harding Lost The White House China In A Poker Game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543898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3504898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4092756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Religious values inspire men of good character</a:t>
            </a:r>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2116756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3283165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3385822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45</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905083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plenty of people today that say this is not my country.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1158564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3418257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not like</a:t>
            </a:r>
            <a:r>
              <a:rPr lang="en-US" baseline="0" dirty="0"/>
              <a:t> the arrogance that had overcome him and consuming pride. Did not want to be worshipped.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73</a:t>
            </a:fld>
            <a:endParaRPr lang="en-US"/>
          </a:p>
        </p:txBody>
      </p:sp>
    </p:spTree>
    <p:extLst>
      <p:ext uri="{BB962C8B-B14F-4D97-AF65-F5344CB8AC3E}">
        <p14:creationId xmlns:p14="http://schemas.microsoft.com/office/powerpoint/2010/main" val="179601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ran on the slogan “Americanism”</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731162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July, 1924 Cal was playing tennis. He wore his tennis shoes without socks, and rubbed up a blister. A common enough occurrence. Not worth bothering about. Certainly not worth complaining about.</a:t>
            </a:r>
          </a:p>
          <a:p>
            <a:endParaRPr lang="en-US" dirty="0"/>
          </a:p>
          <a:p>
            <a:r>
              <a:rPr lang="en-US" dirty="0"/>
              <a:t>But this blister was a blood blister, and it became infected. Penicillin and other antibiotics were still a few years in the future. The poison of the infection entered Cal’s bloodstream, and the boy declined rapidly. He was in pain, and delirious with fever that did not respond to the treatment of the day.</a:t>
            </a:r>
          </a:p>
          <a:p>
            <a:endParaRPr lang="en-US" dirty="0"/>
          </a:p>
          <a:p>
            <a:r>
              <a:rPr lang="en-US" dirty="0"/>
              <a:t>President Coolidge. He could do many things, but he could not save his son’s life.</a:t>
            </a:r>
          </a:p>
          <a:p>
            <a:r>
              <a:rPr lang="en-US" dirty="0"/>
              <a:t> </a:t>
            </a:r>
          </a:p>
          <a:p>
            <a:r>
              <a:rPr lang="en-US" dirty="0"/>
              <a:t>Doctors had been summoned immediately, but every effort they made failed. They could do nothing. The President and First Lady sat with their sick son, but they could do nothing. Cal Junior begged his father to “help him,” after all, he was the President. But the President was helpless. He could do nothing. Within the week (10 days), Cal died.</a:t>
            </a: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83</a:t>
            </a:fld>
            <a:endParaRPr lang="en-US"/>
          </a:p>
        </p:txBody>
      </p:sp>
    </p:spTree>
    <p:extLst>
      <p:ext uri="{BB962C8B-B14F-4D97-AF65-F5344CB8AC3E}">
        <p14:creationId xmlns:p14="http://schemas.microsoft.com/office/powerpoint/2010/main" val="2509271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Moved to this house in 1930</a:t>
            </a:r>
          </a:p>
        </p:txBody>
      </p:sp>
      <p:sp>
        <p:nvSpPr>
          <p:cNvPr id="4" name="Slide Number Placeholder 3"/>
          <p:cNvSpPr>
            <a:spLocks noGrp="1"/>
          </p:cNvSpPr>
          <p:nvPr>
            <p:ph type="sldNum" sz="quarter" idx="10"/>
          </p:nvPr>
        </p:nvSpPr>
        <p:spPr/>
        <p:txBody>
          <a:bodyPr/>
          <a:lstStyle/>
          <a:p>
            <a:fld id="{9C51D9B6-958F-4022-8446-FFC7E7C9F731}" type="slidenum">
              <a:rPr lang="en-US" smtClean="0"/>
              <a:t>84</a:t>
            </a:fld>
            <a:endParaRPr lang="en-US"/>
          </a:p>
        </p:txBody>
      </p:sp>
    </p:spTree>
    <p:extLst>
      <p:ext uri="{BB962C8B-B14F-4D97-AF65-F5344CB8AC3E}">
        <p14:creationId xmlns:p14="http://schemas.microsoft.com/office/powerpoint/2010/main" val="2568818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92</a:t>
            </a:fld>
            <a:endParaRPr lang="en-US"/>
          </a:p>
        </p:txBody>
      </p:sp>
    </p:spTree>
    <p:extLst>
      <p:ext uri="{BB962C8B-B14F-4D97-AF65-F5344CB8AC3E}">
        <p14:creationId xmlns:p14="http://schemas.microsoft.com/office/powerpoint/2010/main" val="2810031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brings to presence God’s own divine nature</a:t>
            </a:r>
          </a:p>
        </p:txBody>
      </p:sp>
      <p:sp>
        <p:nvSpPr>
          <p:cNvPr id="4" name="Slide Number Placeholder 3"/>
          <p:cNvSpPr>
            <a:spLocks noGrp="1"/>
          </p:cNvSpPr>
          <p:nvPr>
            <p:ph type="sldNum" sz="quarter" idx="10"/>
          </p:nvPr>
        </p:nvSpPr>
        <p:spPr/>
        <p:txBody>
          <a:bodyPr/>
          <a:lstStyle/>
          <a:p>
            <a:fld id="{934C9568-E3D6-45BA-A626-EF0F78B9350D}" type="slidenum">
              <a:rPr lang="en-US" smtClean="0"/>
              <a:t>93</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95</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27418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787217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42319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04004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851388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858698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18" Type="http://schemas.openxmlformats.org/officeDocument/2006/relationships/image" Target="../media/image22.jpg"/><Relationship Id="rId3" Type="http://schemas.openxmlformats.org/officeDocument/2006/relationships/image" Target="../media/image6.jpg"/><Relationship Id="rId21" Type="http://schemas.openxmlformats.org/officeDocument/2006/relationships/image" Target="../media/image25.jpg"/><Relationship Id="rId7" Type="http://schemas.openxmlformats.org/officeDocument/2006/relationships/image" Target="../media/image10.jpg"/><Relationship Id="rId12" Type="http://schemas.openxmlformats.org/officeDocument/2006/relationships/image" Target="../media/image15.jpg"/><Relationship Id="rId17" Type="http://schemas.openxmlformats.org/officeDocument/2006/relationships/image" Target="../media/image21.png"/><Relationship Id="rId25" Type="http://schemas.openxmlformats.org/officeDocument/2006/relationships/image" Target="../media/image29.jpg"/><Relationship Id="rId2" Type="http://schemas.openxmlformats.org/officeDocument/2006/relationships/image" Target="../media/image4.jpeg"/><Relationship Id="rId16" Type="http://schemas.openxmlformats.org/officeDocument/2006/relationships/image" Target="../media/image19.jpg"/><Relationship Id="rId20"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24" Type="http://schemas.openxmlformats.org/officeDocument/2006/relationships/image" Target="../media/image28.jpg"/><Relationship Id="rId5" Type="http://schemas.openxmlformats.org/officeDocument/2006/relationships/image" Target="../media/image8.jpg"/><Relationship Id="rId15" Type="http://schemas.openxmlformats.org/officeDocument/2006/relationships/image" Target="../media/image18.jpeg"/><Relationship Id="rId23" Type="http://schemas.openxmlformats.org/officeDocument/2006/relationships/image" Target="../media/image27.jpg"/><Relationship Id="rId10" Type="http://schemas.openxmlformats.org/officeDocument/2006/relationships/image" Target="../media/image13.jpg"/><Relationship Id="rId19" Type="http://schemas.openxmlformats.org/officeDocument/2006/relationships/image" Target="../media/image23.png"/><Relationship Id="rId4" Type="http://schemas.openxmlformats.org/officeDocument/2006/relationships/image" Target="../media/image7.jpg"/><Relationship Id="rId9" Type="http://schemas.openxmlformats.org/officeDocument/2006/relationships/image" Target="../media/image12.jpeg"/><Relationship Id="rId14" Type="http://schemas.openxmlformats.org/officeDocument/2006/relationships/image" Target="../media/image17.jpg"/><Relationship Id="rId22" Type="http://schemas.openxmlformats.org/officeDocument/2006/relationships/image" Target="../media/image26.jpg"/></Relationships>
</file>

<file path=ppt/slides/_rels/slide4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jpeg"/><Relationship Id="rId18" Type="http://schemas.openxmlformats.org/officeDocument/2006/relationships/image" Target="../media/image21.png"/><Relationship Id="rId26" Type="http://schemas.openxmlformats.org/officeDocument/2006/relationships/image" Target="../media/image44.jpeg"/><Relationship Id="rId3" Type="http://schemas.openxmlformats.org/officeDocument/2006/relationships/image" Target="../media/image4.jpeg"/><Relationship Id="rId21" Type="http://schemas.openxmlformats.org/officeDocument/2006/relationships/image" Target="../media/image41.jpeg"/><Relationship Id="rId7" Type="http://schemas.openxmlformats.org/officeDocument/2006/relationships/image" Target="../media/image9.jpg"/><Relationship Id="rId12" Type="http://schemas.openxmlformats.org/officeDocument/2006/relationships/image" Target="../media/image36.jpeg"/><Relationship Id="rId17" Type="http://schemas.openxmlformats.org/officeDocument/2006/relationships/image" Target="../media/image40.jpeg"/><Relationship Id="rId25" Type="http://schemas.openxmlformats.org/officeDocument/2006/relationships/image" Target="../media/image28.jpg"/><Relationship Id="rId2" Type="http://schemas.openxmlformats.org/officeDocument/2006/relationships/notesSlide" Target="../notesSlides/notesSlide24.xml"/><Relationship Id="rId16" Type="http://schemas.openxmlformats.org/officeDocument/2006/relationships/image" Target="../media/image39.jpe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13.jpg"/><Relationship Id="rId24" Type="http://schemas.openxmlformats.org/officeDocument/2006/relationships/image" Target="../media/image27.jpg"/><Relationship Id="rId5" Type="http://schemas.openxmlformats.org/officeDocument/2006/relationships/image" Target="../media/image31.jpeg"/><Relationship Id="rId15" Type="http://schemas.openxmlformats.org/officeDocument/2006/relationships/image" Target="../media/image38.jpeg"/><Relationship Id="rId23" Type="http://schemas.openxmlformats.org/officeDocument/2006/relationships/image" Target="../media/image43.jpeg"/><Relationship Id="rId10" Type="http://schemas.openxmlformats.org/officeDocument/2006/relationships/image" Target="../media/image35.jpeg"/><Relationship Id="rId19" Type="http://schemas.openxmlformats.org/officeDocument/2006/relationships/image" Target="../media/image22.jpg"/><Relationship Id="rId4" Type="http://schemas.openxmlformats.org/officeDocument/2006/relationships/image" Target="../media/image30.jpeg"/><Relationship Id="rId9" Type="http://schemas.openxmlformats.org/officeDocument/2006/relationships/image" Target="../media/image34.jpeg"/><Relationship Id="rId14" Type="http://schemas.openxmlformats.org/officeDocument/2006/relationships/image" Target="../media/image16.jpg"/><Relationship Id="rId22"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g"/><Relationship Id="rId18" Type="http://schemas.openxmlformats.org/officeDocument/2006/relationships/image" Target="../media/image62.jpg"/><Relationship Id="rId3" Type="http://schemas.openxmlformats.org/officeDocument/2006/relationships/image" Target="../media/image47.jpg"/><Relationship Id="rId21" Type="http://schemas.openxmlformats.org/officeDocument/2006/relationships/image" Target="../media/image65.jpg"/><Relationship Id="rId7" Type="http://schemas.openxmlformats.org/officeDocument/2006/relationships/image" Target="../media/image51.jpg"/><Relationship Id="rId12" Type="http://schemas.openxmlformats.org/officeDocument/2006/relationships/image" Target="../media/image56.png"/><Relationship Id="rId17" Type="http://schemas.openxmlformats.org/officeDocument/2006/relationships/image" Target="../media/image61.jpg"/><Relationship Id="rId25" Type="http://schemas.openxmlformats.org/officeDocument/2006/relationships/image" Target="../media/image69.jpg"/><Relationship Id="rId2" Type="http://schemas.openxmlformats.org/officeDocument/2006/relationships/image" Target="../media/image46.jpg"/><Relationship Id="rId16" Type="http://schemas.openxmlformats.org/officeDocument/2006/relationships/image" Target="../media/image60.jp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0.jpg"/><Relationship Id="rId11" Type="http://schemas.openxmlformats.org/officeDocument/2006/relationships/image" Target="../media/image55.png"/><Relationship Id="rId24" Type="http://schemas.openxmlformats.org/officeDocument/2006/relationships/image" Target="../media/image68.jpg"/><Relationship Id="rId5" Type="http://schemas.openxmlformats.org/officeDocument/2006/relationships/image" Target="../media/image49.JPG"/><Relationship Id="rId15" Type="http://schemas.openxmlformats.org/officeDocument/2006/relationships/image" Target="../media/image59.png"/><Relationship Id="rId23" Type="http://schemas.openxmlformats.org/officeDocument/2006/relationships/image" Target="../media/image67.jpg"/><Relationship Id="rId10" Type="http://schemas.openxmlformats.org/officeDocument/2006/relationships/image" Target="../media/image54.jpg"/><Relationship Id="rId19" Type="http://schemas.openxmlformats.org/officeDocument/2006/relationships/image" Target="../media/image63.jp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8.jpeg"/><Relationship Id="rId22" Type="http://schemas.openxmlformats.org/officeDocument/2006/relationships/image" Target="../media/image66.jpg"/></Relationships>
</file>

<file path=ppt/slides/_rels/slide92.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56.png"/><Relationship Id="rId18" Type="http://schemas.openxmlformats.org/officeDocument/2006/relationships/image" Target="../media/image61.jpg"/><Relationship Id="rId26" Type="http://schemas.openxmlformats.org/officeDocument/2006/relationships/image" Target="../media/image84.jpeg"/><Relationship Id="rId3" Type="http://schemas.openxmlformats.org/officeDocument/2006/relationships/image" Target="../media/image70.jpeg"/><Relationship Id="rId21" Type="http://schemas.openxmlformats.org/officeDocument/2006/relationships/image" Target="../media/image64.png"/><Relationship Id="rId7" Type="http://schemas.openxmlformats.org/officeDocument/2006/relationships/image" Target="../media/image74.jpeg"/><Relationship Id="rId12" Type="http://schemas.openxmlformats.org/officeDocument/2006/relationships/image" Target="../media/image55.png"/><Relationship Id="rId17" Type="http://schemas.openxmlformats.org/officeDocument/2006/relationships/image" Target="../media/image78.jpeg"/><Relationship Id="rId25" Type="http://schemas.openxmlformats.org/officeDocument/2006/relationships/image" Target="../media/image83.jpeg"/><Relationship Id="rId2" Type="http://schemas.openxmlformats.org/officeDocument/2006/relationships/notesSlide" Target="../notesSlides/notesSlide32.xml"/><Relationship Id="rId16" Type="http://schemas.openxmlformats.org/officeDocument/2006/relationships/image" Target="../media/image59.png"/><Relationship Id="rId20"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54.jpg"/><Relationship Id="rId24" Type="http://schemas.openxmlformats.org/officeDocument/2006/relationships/image" Target="../media/image82.jpeg"/><Relationship Id="rId5" Type="http://schemas.openxmlformats.org/officeDocument/2006/relationships/image" Target="../media/image72.jpeg"/><Relationship Id="rId15" Type="http://schemas.openxmlformats.org/officeDocument/2006/relationships/image" Target="../media/image58.jpeg"/><Relationship Id="rId23" Type="http://schemas.openxmlformats.org/officeDocument/2006/relationships/image" Target="../media/image81.jpeg"/><Relationship Id="rId10" Type="http://schemas.openxmlformats.org/officeDocument/2006/relationships/image" Target="../media/image77.jpeg"/><Relationship Id="rId19" Type="http://schemas.openxmlformats.org/officeDocument/2006/relationships/image" Target="../media/image62.jp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image" Target="../media/image57.jpg"/><Relationship Id="rId22" Type="http://schemas.openxmlformats.org/officeDocument/2006/relationships/image" Target="../media/image80.jpeg"/></Relationships>
</file>

<file path=ppt/slides/_rels/slide9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57577" y="274638"/>
            <a:ext cx="8429223"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Indeed the wages of the laborers who mowed your fields, which you kept back by fraud, cry out; and the cries of the reapers have reached the ears of the Lord of </a:t>
            </a:r>
            <a:r>
              <a:rPr lang="en-US" altLang="en-US" sz="4000" b="1" dirty="0" err="1">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Sabaoth</a:t>
            </a:r>
            <a:r>
              <a:rPr lang="en-US" altLang="en-US" sz="4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You have lived on the earth in pleasure and luxury; you have fattened your hearts as in a day of slaughter. You have condemned, you have murdered the just; he does not resist you.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James 5:4-6 </a:t>
            </a:r>
          </a:p>
        </p:txBody>
      </p:sp>
    </p:spTree>
    <p:extLst>
      <p:ext uri="{BB962C8B-B14F-4D97-AF65-F5344CB8AC3E}">
        <p14:creationId xmlns:p14="http://schemas.microsoft.com/office/powerpoint/2010/main" val="3193818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070135" y="353131"/>
            <a:ext cx="2718486" cy="6912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natural self</a:t>
            </a:r>
          </a:p>
        </p:txBody>
      </p:sp>
      <p:sp>
        <p:nvSpPr>
          <p:cNvPr id="4" name="Title 1"/>
          <p:cNvSpPr txBox="1">
            <a:spLocks/>
          </p:cNvSpPr>
          <p:nvPr/>
        </p:nvSpPr>
        <p:spPr>
          <a:xfrm>
            <a:off x="208970" y="2984478"/>
            <a:ext cx="561820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of heart, soul, and mind</a:t>
            </a:r>
          </a:p>
        </p:txBody>
      </p:sp>
      <p:sp>
        <p:nvSpPr>
          <p:cNvPr id="5" name="Title 1"/>
          <p:cNvSpPr txBox="1">
            <a:spLocks/>
          </p:cNvSpPr>
          <p:nvPr/>
        </p:nvSpPr>
        <p:spPr>
          <a:xfrm>
            <a:off x="4433244" y="4732185"/>
            <a:ext cx="3583460" cy="7159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worthy in service</a:t>
            </a:r>
          </a:p>
        </p:txBody>
      </p:sp>
      <p:sp>
        <p:nvSpPr>
          <p:cNvPr id="3074" name="Rectangle 2"/>
          <p:cNvSpPr>
            <a:spLocks noGrp="1" noChangeArrowheads="1"/>
          </p:cNvSpPr>
          <p:nvPr>
            <p:ph type="title"/>
          </p:nvPr>
        </p:nvSpPr>
        <p:spPr>
          <a:xfrm>
            <a:off x="358345" y="299351"/>
            <a:ext cx="8439665"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 would not be my natural self if I did not utter my consciousness of my limited ability to meet your full expectation or to realize the aspirations within my own breast. But I'll gladly give all that is in me, all of heart, soul, and mind and the fighting love of country, to service in our common cause. I can only pray to the omnipotent God that I may be as worthy in service as I know myself to be faithful in thought and purpose. One cannot give more.”</a:t>
            </a:r>
          </a:p>
        </p:txBody>
      </p:sp>
      <p:sp>
        <p:nvSpPr>
          <p:cNvPr id="6" name="Rectangle 5"/>
          <p:cNvSpPr>
            <a:spLocks noChangeArrowheads="1"/>
          </p:cNvSpPr>
          <p:nvPr/>
        </p:nvSpPr>
        <p:spPr bwMode="auto">
          <a:xfrm>
            <a:off x="5948233" y="4672463"/>
            <a:ext cx="590680" cy="81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71342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0"/>
                                  </p:stCondLst>
                                  <p:childTnLst>
                                    <p:set>
                                      <p:cBhvr override="childStyle">
                                        <p:cTn id="31" dur="500" fill="hold"/>
                                        <p:tgtEl>
                                          <p:spTgt spid="5"/>
                                        </p:tgtEl>
                                        <p:attrNameLst>
                                          <p:attrName>style.textDecorationUnderline</p:attrName>
                                        </p:attrNameLst>
                                      </p:cBhvr>
                                      <p:to>
                                        <p:strVal val="true"/>
                                      </p:to>
                                    </p:set>
                                  </p:childTnLst>
                                </p:cTn>
                              </p:par>
                            </p:childTnLst>
                          </p:cTn>
                        </p:par>
                        <p:par>
                          <p:cTn id="32" fill="hold">
                            <p:stCondLst>
                              <p:cond delay="500"/>
                            </p:stCondLst>
                            <p:childTnLst>
                              <p:par>
                                <p:cTn id="33" presetID="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stCondLst>
                                            <p:cond delay="0"/>
                                          </p:stCondLst>
                                        </p:cTn>
                                        <p:tgtEl>
                                          <p:spTgt spid="6"/>
                                        </p:tgtEl>
                                      </p:cBhvr>
                                    </p:animEffect>
                                    <p:anim to="" calcmode="lin" valueType="num">
                                      <p:cBhvr>
                                        <p:cTn id="3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“It is impossible for one who has studied at all the services of the Hebrew people to avoid the faith that they will one day be restored to their historic national home and there enter on a new and    yet greater phase of their contribution to the advance          of humanity.”</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7789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“There is no relationship here between Church and State. Religious liberty has its unalterable place, along with civil and human liberty, in the very foundation of the Republic. I hold it [religious intolerance] to be a menace to the very liberties which we boast and cherish.”</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527957" y="2696709"/>
            <a:ext cx="8229600" cy="205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 am not fit for this office and never should have been here.”</a:t>
            </a:r>
            <a:endParaRPr lang="en-US" altLang="en-US" sz="32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75535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xit" presetSubtype="8" fill="hold" grpId="1" nodeType="withEffect">
                                  <p:stCondLst>
                                    <p:cond delay="0"/>
                                  </p:stCondLst>
                                  <p:childTnLst>
                                    <p:anim calcmode="lin" valueType="num">
                                      <p:cBhvr additive="base">
                                        <p:cTn id="15" dur="500"/>
                                        <p:tgtEl>
                                          <p:spTgt spid="3074"/>
                                        </p:tgtEl>
                                        <p:attrNameLst>
                                          <p:attrName>ppt_x</p:attrName>
                                        </p:attrNameLst>
                                      </p:cBhvr>
                                      <p:tavLst>
                                        <p:tav tm="0">
                                          <p:val>
                                            <p:strVal val="ppt_x"/>
                                          </p:val>
                                        </p:tav>
                                        <p:tav tm="100000">
                                          <p:val>
                                            <p:strVal val="0-ppt_w/2"/>
                                          </p:val>
                                        </p:tav>
                                      </p:tavLst>
                                    </p:anim>
                                    <p:anim calcmode="lin" valueType="num">
                                      <p:cBhvr additive="base">
                                        <p:cTn id="16" dur="500"/>
                                        <p:tgtEl>
                                          <p:spTgt spid="3074"/>
                                        </p:tgtEl>
                                        <p:attrNameLst>
                                          <p:attrName>ppt_y</p:attrName>
                                        </p:attrNameLst>
                                      </p:cBhvr>
                                      <p:tavLst>
                                        <p:tav tm="0">
                                          <p:val>
                                            <p:strVal val="ppt_y"/>
                                          </p:val>
                                        </p:tav>
                                        <p:tav tm="100000">
                                          <p:val>
                                            <p:strVal val="ppt_y"/>
                                          </p:val>
                                        </p:tav>
                                      </p:tavLst>
                                    </p:anim>
                                    <p:set>
                                      <p:cBhvr>
                                        <p:cTn id="17"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19" y="0"/>
            <a:ext cx="8817429"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7" y="0"/>
            <a:ext cx="9160387" cy="730213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8416"/>
            <a:ext cx="9144000" cy="514116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83" y="875211"/>
            <a:ext cx="9509726" cy="5121667"/>
          </a:xfrm>
          <a:prstGeom prst="rect">
            <a:avLst/>
          </a:prstGeom>
        </p:spPr>
      </p:pic>
    </p:spTree>
    <p:extLst>
      <p:ext uri="{BB962C8B-B14F-4D97-AF65-F5344CB8AC3E}">
        <p14:creationId xmlns:p14="http://schemas.microsoft.com/office/powerpoint/2010/main" val="4194135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316204735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51818" cy="6858000"/>
          </a:xfrm>
          <a:prstGeom prst="rect">
            <a:avLst/>
          </a:prstGeom>
        </p:spPr>
      </p:pic>
    </p:spTree>
    <p:extLst>
      <p:ext uri="{BB962C8B-B14F-4D97-AF65-F5344CB8AC3E}">
        <p14:creationId xmlns:p14="http://schemas.microsoft.com/office/powerpoint/2010/main" val="271355628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1440"/>
            <a:ext cx="9203229" cy="6949440"/>
          </a:xfrm>
          <a:prstGeom prst="rect">
            <a:avLst/>
          </a:prstGeom>
        </p:spPr>
      </p:pic>
    </p:spTree>
    <p:extLst>
      <p:ext uri="{BB962C8B-B14F-4D97-AF65-F5344CB8AC3E}">
        <p14:creationId xmlns:p14="http://schemas.microsoft.com/office/powerpoint/2010/main" val="11856820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280" y="1"/>
            <a:ext cx="11457280" cy="6858000"/>
          </a:xfrm>
          <a:prstGeom prst="rect">
            <a:avLst/>
          </a:prstGeom>
        </p:spPr>
      </p:pic>
    </p:spTree>
    <p:extLst>
      <p:ext uri="{BB962C8B-B14F-4D97-AF65-F5344CB8AC3E}">
        <p14:creationId xmlns:p14="http://schemas.microsoft.com/office/powerpoint/2010/main" val="1254040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4114"/>
            <a:ext cx="9144000" cy="4963886"/>
          </a:xfrm>
          <a:prstGeom prst="rect">
            <a:avLst/>
          </a:prstGeom>
        </p:spPr>
      </p:pic>
      <p:pic>
        <p:nvPicPr>
          <p:cNvPr id="4" name="Picture 3">
            <a:extLst>
              <a:ext uri="{FF2B5EF4-FFF2-40B4-BE49-F238E27FC236}">
                <a16:creationId xmlns:a16="http://schemas.microsoft.com/office/drawing/2014/main" id="{BC0242F0-84CA-4E61-AC37-2C39A5E3A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Tree>
    <p:extLst>
      <p:ext uri="{BB962C8B-B14F-4D97-AF65-F5344CB8AC3E}">
        <p14:creationId xmlns:p14="http://schemas.microsoft.com/office/powerpoint/2010/main" val="163307544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Franklin Gothic Demi" panose="020B0703020102020204" pitchFamily="34" charset="0"/>
              </a:rPr>
              <a:t>22</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June 23, 2019</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3699142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941 -0.12477 " pathEditMode="relative" rAng="0" ptsTypes="AA">
                                      <p:cBhvr>
                                        <p:cTn id="49" dur="1000" fill="hold"/>
                                        <p:tgtEl>
                                          <p:spTgt spid="6"/>
                                        </p:tgtEl>
                                        <p:attrNameLst>
                                          <p:attrName>ppt_x</p:attrName>
                                          <p:attrName>ppt_y</p:attrName>
                                        </p:attrNameLst>
                                      </p:cBhvr>
                                      <p:rCtr x="-9479" y="-6250"/>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1528" y="0"/>
            <a:ext cx="10325528" cy="6858000"/>
          </a:xfrm>
          <a:prstGeom prst="rect">
            <a:avLst/>
          </a:prstGeom>
        </p:spPr>
      </p:pic>
    </p:spTree>
    <p:extLst>
      <p:ext uri="{BB962C8B-B14F-4D97-AF65-F5344CB8AC3E}">
        <p14:creationId xmlns:p14="http://schemas.microsoft.com/office/powerpoint/2010/main" val="12140674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138061"/>
      </p:ext>
    </p:extLst>
  </p:cSld>
  <p:clrMapOvr>
    <a:masterClrMapping/>
  </p:clrMapOvr>
  <mc:AlternateContent xmlns:mc="http://schemas.openxmlformats.org/markup-compatibility/2006" xmlns:p14="http://schemas.microsoft.com/office/powerpoint/2010/main">
    <mc:Choice Requires="p14">
      <p:transition spd="slow" p14:dur="1500">
        <p:pull dir="ru"/>
      </p:transition>
    </mc:Choice>
    <mc:Fallback xmlns="">
      <p:transition spd="slow">
        <p:pull dir="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1880" y="5023737"/>
            <a:ext cx="8763990" cy="981456"/>
          </a:xfrm>
        </p:spPr>
        <p:txBody>
          <a:bodyPr>
            <a:scene3d>
              <a:camera prst="orthographicFront"/>
              <a:lightRig rig="flat" dir="t"/>
            </a:scene3d>
            <a:sp3d extrusionH="57150" prstMaterial="plastic">
              <a:bevelT w="38100" h="38100"/>
            </a:sp3d>
          </a:bodyPr>
          <a:lstStyle/>
          <a:p>
            <a:pPr eaLnBrk="1" hangingPunct="1"/>
            <a:r>
              <a:rPr lang="nl-NL"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30. Calvin Coolidge (1923-1929)</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081109"/>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Part  1 </a:t>
            </a:r>
            <a:endParaRPr lang="en-US" altLang="en-US" sz="32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08179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5669" y="2680138"/>
            <a:ext cx="8229600" cy="208816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strength of a country is the strength of its religious convictions.”</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88489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5507" y="1764359"/>
            <a:ext cx="8229600" cy="41707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government of a country never gets ahead of the       religion of a country. There is no way by which we can substitute the authority of the law for the virtues of men.”</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1938504" y="1759001"/>
            <a:ext cx="6432493"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government of a country</a:t>
            </a:r>
            <a:endParaRPr lang="en-US" altLang="en-US" sz="32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671676" y="3101451"/>
            <a:ext cx="4913586"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religion of a country</a:t>
            </a:r>
            <a:endParaRPr lang="en-US" altLang="en-US" sz="32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11" name="Title 1"/>
          <p:cNvSpPr txBox="1">
            <a:spLocks/>
          </p:cNvSpPr>
          <p:nvPr/>
        </p:nvSpPr>
        <p:spPr>
          <a:xfrm>
            <a:off x="2829082" y="2278270"/>
            <a:ext cx="20086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virtues</a:t>
            </a:r>
          </a:p>
        </p:txBody>
      </p:sp>
      <p:sp>
        <p:nvSpPr>
          <p:cNvPr id="6" name="Rectangle 2"/>
          <p:cNvSpPr txBox="1">
            <a:spLocks noChangeArrowheads="1"/>
          </p:cNvSpPr>
          <p:nvPr/>
        </p:nvSpPr>
        <p:spPr bwMode="auto">
          <a:xfrm>
            <a:off x="1594204" y="4441605"/>
            <a:ext cx="5087007"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authority of the law</a:t>
            </a:r>
            <a:endParaRPr lang="en-US" altLang="en-US" sz="32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416394" y="5111883"/>
            <a:ext cx="3852042"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virtues of men</a:t>
            </a:r>
            <a:endParaRPr lang="en-US" altLang="en-US" sz="32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2" name="Up-Down Arrow 1"/>
          <p:cNvSpPr/>
          <p:nvPr/>
        </p:nvSpPr>
        <p:spPr>
          <a:xfrm>
            <a:off x="4462932" y="3287229"/>
            <a:ext cx="507957" cy="1198617"/>
          </a:xfrm>
          <a:prstGeom prst="upDownArrow">
            <a:avLst>
              <a:gd name="adj1" fmla="val 38050"/>
              <a:gd name="adj2" fmla="val 62493"/>
            </a:avLst>
          </a:prstGeom>
          <a:solidFill>
            <a:srgbClr val="79AFFF"/>
          </a:solidFill>
          <a:ln>
            <a:solidFill>
              <a:schemeClr val="tx1"/>
            </a:solidFill>
          </a:ln>
          <a:scene3d>
            <a:camera prst="orthographicFront"/>
            <a:lightRig rig="fla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tx1"/>
                </a:glow>
              </a:effectLst>
            </a:endParaRPr>
          </a:p>
        </p:txBody>
      </p:sp>
      <p:sp>
        <p:nvSpPr>
          <p:cNvPr id="10" name="Title 1"/>
          <p:cNvSpPr txBox="1">
            <a:spLocks/>
          </p:cNvSpPr>
          <p:nvPr/>
        </p:nvSpPr>
        <p:spPr>
          <a:xfrm>
            <a:off x="2836212" y="1847311"/>
            <a:ext cx="3939162"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ethical morals</a:t>
            </a:r>
          </a:p>
        </p:txBody>
      </p:sp>
      <p:sp>
        <p:nvSpPr>
          <p:cNvPr id="9" name="Title 1"/>
          <p:cNvSpPr txBox="1">
            <a:spLocks/>
          </p:cNvSpPr>
          <p:nvPr/>
        </p:nvSpPr>
        <p:spPr>
          <a:xfrm>
            <a:off x="2133598" y="4699416"/>
            <a:ext cx="528653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sound civilization</a:t>
            </a:r>
          </a:p>
        </p:txBody>
      </p:sp>
      <p:sp>
        <p:nvSpPr>
          <p:cNvPr id="4" name="Rectangle 2" hidden="1"/>
          <p:cNvSpPr txBox="1">
            <a:spLocks noChangeArrowheads="1"/>
          </p:cNvSpPr>
          <p:nvPr/>
        </p:nvSpPr>
        <p:spPr bwMode="auto">
          <a:xfrm>
            <a:off x="1628941" y="1759103"/>
            <a:ext cx="6169734" cy="417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religion of a country</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virtues of men</a:t>
            </a:r>
          </a:p>
          <a:p>
            <a:pPr eaLnBrk="1" hangingPunct="1"/>
            <a:endPar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a:p>
            <a:pPr eaLnBrk="1" hangingPunct="1"/>
            <a:endParaRPr lang="en-US" altLang="en-US" sz="6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government of a country </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authority of the law </a:t>
            </a:r>
          </a:p>
        </p:txBody>
      </p:sp>
    </p:spTree>
    <p:extLst>
      <p:ext uri="{BB962C8B-B14F-4D97-AF65-F5344CB8AC3E}">
        <p14:creationId xmlns:p14="http://schemas.microsoft.com/office/powerpoint/2010/main" val="1642990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42" presetClass="path" presetSubtype="0" accel="50000" decel="50000" fill="hold" grpId="1" nodeType="withEffect">
                                  <p:stCondLst>
                                    <p:cond delay="0"/>
                                  </p:stCondLst>
                                  <p:childTnLst>
                                    <p:animMotion origin="layout" path="M 4.72222E-6 1.85185E-6 L -0.04862 0.40602 " pathEditMode="relative" rAng="0" ptsTypes="AA">
                                      <p:cBhvr>
                                        <p:cTn id="30" dur="2000" fill="hold"/>
                                        <p:tgtEl>
                                          <p:spTgt spid="3"/>
                                        </p:tgtEl>
                                        <p:attrNameLst>
                                          <p:attrName>ppt_x</p:attrName>
                                          <p:attrName>ppt_y</p:attrName>
                                        </p:attrNameLst>
                                      </p:cBhvr>
                                      <p:rCtr x="-2431" y="20301"/>
                                    </p:animMotion>
                                  </p:childTnLst>
                                </p:cTn>
                              </p:par>
                              <p:par>
                                <p:cTn id="31" presetID="42" presetClass="path" presetSubtype="0" accel="50000" decel="50000" fill="hold" grpId="1" nodeType="withEffect">
                                  <p:stCondLst>
                                    <p:cond delay="0"/>
                                  </p:stCondLst>
                                  <p:childTnLst>
                                    <p:animMotion origin="layout" path="M -3.88889E-6 -1.48148E-6 L 0.17362 -0.21157 " pathEditMode="relative" rAng="0" ptsTypes="AA">
                                      <p:cBhvr>
                                        <p:cTn id="32" dur="2000" fill="hold"/>
                                        <p:tgtEl>
                                          <p:spTgt spid="5"/>
                                        </p:tgtEl>
                                        <p:attrNameLst>
                                          <p:attrName>ppt_x</p:attrName>
                                          <p:attrName>ppt_y</p:attrName>
                                        </p:attrNameLst>
                                      </p:cBhvr>
                                      <p:rCtr x="8681" y="-10579"/>
                                    </p:animMotion>
                                  </p:childTnLst>
                                </p:cTn>
                              </p:par>
                              <p:par>
                                <p:cTn id="33" presetID="42" presetClass="path" presetSubtype="0" accel="50000" decel="50000" fill="hold" grpId="1" nodeType="withEffect">
                                  <p:stCondLst>
                                    <p:cond delay="0"/>
                                  </p:stCondLst>
                                  <p:childTnLst>
                                    <p:animMotion origin="layout" path="M -5.55556E-7 -1.85185E-6 L 0.0632 0.11204 " pathEditMode="relative" rAng="0" ptsTypes="AA">
                                      <p:cBhvr>
                                        <p:cTn id="34" dur="2000" fill="hold"/>
                                        <p:tgtEl>
                                          <p:spTgt spid="6"/>
                                        </p:tgtEl>
                                        <p:attrNameLst>
                                          <p:attrName>ppt_x</p:attrName>
                                          <p:attrName>ppt_y</p:attrName>
                                        </p:attrNameLst>
                                      </p:cBhvr>
                                      <p:rCtr x="3160" y="5602"/>
                                    </p:animMotion>
                                  </p:childTnLst>
                                </p:cTn>
                              </p:par>
                              <p:par>
                                <p:cTn id="35" presetID="42" presetClass="path" presetSubtype="0" accel="50000" decel="50000" fill="hold" grpId="1" nodeType="withEffect">
                                  <p:stCondLst>
                                    <p:cond delay="0"/>
                                  </p:stCondLst>
                                  <p:childTnLst>
                                    <p:animMotion origin="layout" path="M 3.61111E-6 2.96296E-6 L 0.0408 -0.40718 " pathEditMode="relative" rAng="0" ptsTypes="AA">
                                      <p:cBhvr>
                                        <p:cTn id="36" dur="2000" fill="hold"/>
                                        <p:tgtEl>
                                          <p:spTgt spid="7"/>
                                        </p:tgtEl>
                                        <p:attrNameLst>
                                          <p:attrName>ppt_x</p:attrName>
                                          <p:attrName>ppt_y</p:attrName>
                                        </p:attrNameLst>
                                      </p:cBhvr>
                                      <p:rCtr x="2031" y="-20370"/>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childTnLst>
                          </p:cTn>
                        </p:par>
                        <p:par>
                          <p:cTn id="40" fill="hold">
                            <p:stCondLst>
                              <p:cond delay="2000"/>
                            </p:stCondLst>
                            <p:childTnLst>
                              <p:par>
                                <p:cTn id="41" presetID="16" presetClass="entr" presetSubtype="42" fill="hold" grpId="0" nodeType="afterEffect">
                                  <p:stCondLst>
                                    <p:cond delay="250"/>
                                  </p:stCondLst>
                                  <p:childTnLst>
                                    <p:set>
                                      <p:cBhvr>
                                        <p:cTn id="42" dur="1" fill="hold">
                                          <p:stCondLst>
                                            <p:cond delay="0"/>
                                          </p:stCondLst>
                                        </p:cTn>
                                        <p:tgtEl>
                                          <p:spTgt spid="2"/>
                                        </p:tgtEl>
                                        <p:attrNameLst>
                                          <p:attrName>style.visibility</p:attrName>
                                        </p:attrNameLst>
                                      </p:cBhvr>
                                      <p:to>
                                        <p:strVal val="visible"/>
                                      </p:to>
                                    </p:set>
                                    <p:animEffect transition="in" filter="barn(outHorizontal)">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500">
                                          <p:stCondLst>
                                            <p:cond delay="0"/>
                                          </p:stCondLst>
                                        </p:cTn>
                                        <p:tgtEl>
                                          <p:spTgt spid="9"/>
                                        </p:tgtEl>
                                      </p:cBhvr>
                                    </p:animEffect>
                                    <p:anim to="" calcmode="lin" valueType="num">
                                      <p:cBhvr>
                                        <p:cTn id="4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dissolve">
                                      <p:cBhvr>
                                        <p:cTn id="55" dur="500">
                                          <p:stCondLst>
                                            <p:cond delay="0"/>
                                          </p:stCondLst>
                                        </p:cTn>
                                        <p:tgtEl>
                                          <p:spTgt spid="10"/>
                                        </p:tgtEl>
                                      </p:cBhvr>
                                    </p:animEffect>
                                    <p:anim to="" calcmode="lin" valueType="num">
                                      <p:cBhvr>
                                        <p:cTn id="5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0" presetClass="exit" presetSubtype="0" fill="hold" grpId="1" nodeType="clickEffect">
                                  <p:stCondLst>
                                    <p:cond delay="0"/>
                                  </p:stCondLst>
                                  <p:childTnLst>
                                    <p:set>
                                      <p:cBhvr>
                                        <p:cTn id="61" dur="1" fill="hold">
                                          <p:stCondLst>
                                            <p:cond delay="999"/>
                                          </p:stCondLst>
                                        </p:cTn>
                                        <p:tgtEl>
                                          <p:spTgt spid="9"/>
                                        </p:tgtEl>
                                        <p:attrNameLst>
                                          <p:attrName>style.visibility</p:attrName>
                                        </p:attrNameLst>
                                      </p:cBhvr>
                                      <p:to>
                                        <p:strVal val="hidden"/>
                                      </p:to>
                                    </p:set>
                                    <p:animEffect transition="out" filter="dissolve">
                                      <p:cBhvr>
                                        <p:cTn id="62" dur="1000">
                                          <p:stCondLst>
                                            <p:cond delay="0"/>
                                          </p:stCondLst>
                                        </p:cTn>
                                        <p:tgtEl>
                                          <p:spTgt spid="9"/>
                                        </p:tgtEl>
                                      </p:cBhvr>
                                    </p:animEffect>
                                    <p:anim to="" calcmode="lin" valueType="num">
                                      <p:cBhvr>
                                        <p:cTn id="63"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64"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65" presetID="0" presetClass="exit" presetSubtype="0" fill="hold" grpId="1" nodeType="withEffect">
                                  <p:stCondLst>
                                    <p:cond delay="0"/>
                                  </p:stCondLst>
                                  <p:childTnLst>
                                    <p:set>
                                      <p:cBhvr>
                                        <p:cTn id="66" dur="1" fill="hold">
                                          <p:stCondLst>
                                            <p:cond delay="999"/>
                                          </p:stCondLst>
                                        </p:cTn>
                                        <p:tgtEl>
                                          <p:spTgt spid="10"/>
                                        </p:tgtEl>
                                        <p:attrNameLst>
                                          <p:attrName>style.visibility</p:attrName>
                                        </p:attrNameLst>
                                      </p:cBhvr>
                                      <p:to>
                                        <p:strVal val="hidden"/>
                                      </p:to>
                                    </p:set>
                                    <p:animEffect transition="out" filter="dissolve">
                                      <p:cBhvr>
                                        <p:cTn id="67" dur="1000">
                                          <p:stCondLst>
                                            <p:cond delay="0"/>
                                          </p:stCondLst>
                                        </p:cTn>
                                        <p:tgtEl>
                                          <p:spTgt spid="10"/>
                                        </p:tgtEl>
                                      </p:cBhvr>
                                    </p:animEffect>
                                    <p:anim to="" calcmode="lin" valueType="num">
                                      <p:cBhvr>
                                        <p:cTn id="68"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69"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70" presetID="22" presetClass="entr" presetSubtype="8" fill="hold" grpId="0" nodeType="withEffect">
                                  <p:stCondLst>
                                    <p:cond delay="50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par>
                                <p:cTn id="73" presetID="18" presetClass="emph" presetSubtype="0" fill="hold" grpId="1" nodeType="withEffect">
                                  <p:stCondLst>
                                    <p:cond delay="500"/>
                                  </p:stCondLst>
                                  <p:childTnLst>
                                    <p:set>
                                      <p:cBhvr override="childStyle">
                                        <p:cTn id="74" dur="500" fill="hold"/>
                                        <p:tgtEl>
                                          <p:spTgt spid="1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5" grpId="0"/>
      <p:bldP spid="5" grpId="1"/>
      <p:bldP spid="11" grpId="0"/>
      <p:bldP spid="11" grpId="1"/>
      <p:bldP spid="6" grpId="0"/>
      <p:bldP spid="6" grpId="1"/>
      <p:bldP spid="7" grpId="0"/>
      <p:bldP spid="7" grpId="1"/>
      <p:bldP spid="2" grpId="0" animBg="1"/>
      <p:bldP spid="10" grpId="0"/>
      <p:bldP spid="10" grpId="1"/>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43723" y="1961175"/>
            <a:ext cx="8574189" cy="3137635"/>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the fruit of the Spirit is love, joy, peace, longsuffering, kindness, goodness, faithfulness, gentleness, self-control. Against such there is no law.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Galatians 5:22-23</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053699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039123" y="1718040"/>
            <a:ext cx="3311912" cy="7175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foundations</a:t>
            </a:r>
          </a:p>
        </p:txBody>
      </p:sp>
      <p:sp>
        <p:nvSpPr>
          <p:cNvPr id="4" name="Title 1"/>
          <p:cNvSpPr txBox="1">
            <a:spLocks/>
          </p:cNvSpPr>
          <p:nvPr/>
        </p:nvSpPr>
        <p:spPr>
          <a:xfrm>
            <a:off x="6850102" y="2364812"/>
            <a:ext cx="1326995" cy="762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rest</a:t>
            </a:r>
          </a:p>
        </p:txBody>
      </p:sp>
      <p:sp>
        <p:nvSpPr>
          <p:cNvPr id="5" name="Title 1"/>
          <p:cNvSpPr txBox="1">
            <a:spLocks/>
          </p:cNvSpPr>
          <p:nvPr/>
        </p:nvSpPr>
        <p:spPr>
          <a:xfrm>
            <a:off x="1708808" y="2959254"/>
            <a:ext cx="70289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on the teachings of the Bible</a:t>
            </a:r>
          </a:p>
        </p:txBody>
      </p:sp>
      <p:sp>
        <p:nvSpPr>
          <p:cNvPr id="3074" name="Rectangle 2"/>
          <p:cNvSpPr>
            <a:spLocks noGrp="1" noChangeArrowheads="1"/>
          </p:cNvSpPr>
          <p:nvPr>
            <p:ph type="title"/>
          </p:nvPr>
        </p:nvSpPr>
        <p:spPr>
          <a:xfrm>
            <a:off x="309489" y="274638"/>
            <a:ext cx="8405446"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strength of our country          is the strength of its religious convictions. The foundations of our society and our government rest so much on the teachings of the Bible that it would be difficult to support them if faith in these teachings would cease to be practically universal in our country.” </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90477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80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750"/>
                                        <p:tgtEl>
                                          <p:spTgt spid="5"/>
                                        </p:tgtEl>
                                      </p:cBhvr>
                                    </p:animEffect>
                                  </p:childTnLst>
                                </p:cTn>
                              </p:par>
                              <p:par>
                                <p:cTn id="24" presetID="18" presetClass="emph" presetSubtype="0" fill="hold" grpId="1" nodeType="withEffect">
                                  <p:stCondLst>
                                    <p:cond delay="800"/>
                                  </p:stCondLst>
                                  <p:childTnLst>
                                    <p:set>
                                      <p:cBhvr override="childStyle">
                                        <p:cTn id="25" dur="75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329146" y="4363749"/>
            <a:ext cx="2369127" cy="6309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 loving</a:t>
            </a:r>
          </a:p>
        </p:txBody>
      </p:sp>
      <p:sp>
        <p:nvSpPr>
          <p:cNvPr id="5" name="Title 1"/>
          <p:cNvSpPr txBox="1">
            <a:spLocks/>
          </p:cNvSpPr>
          <p:nvPr/>
        </p:nvSpPr>
        <p:spPr>
          <a:xfrm>
            <a:off x="336837" y="4877232"/>
            <a:ext cx="5098473" cy="6096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thy neighbor as thyself</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“Under our institutions the only way to perfect the Government is to perfect the individual citizen. It is necessary to reach the mind and soul of the individual. I know of no way that this can be done save through the influence of religion and education. By religion I do not mean fanaticism or bigotry; by education I do not mean the cant of the schools, but a broad and tolerant faith, loving thy neighbor as thyself, and a training and experience that enables the human mind to see into the heart of things.”</a:t>
            </a:r>
          </a:p>
        </p:txBody>
      </p:sp>
      <p:sp>
        <p:nvSpPr>
          <p:cNvPr id="3" name="Title 1"/>
          <p:cNvSpPr txBox="1">
            <a:spLocks/>
          </p:cNvSpPr>
          <p:nvPr/>
        </p:nvSpPr>
        <p:spPr>
          <a:xfrm>
            <a:off x="5860473" y="3879272"/>
            <a:ext cx="1620982" cy="552516"/>
          </a:xfrm>
          <a:prstGeom prst="rect">
            <a:avLst/>
          </a:prstGeom>
        </p:spPr>
        <p:txBody>
          <a:bodyPr vert="horz" lIns="91440" tIns="45720" rIns="91440" bIns="45720" rtlCol="0" anchor="ctr">
            <a:prstTxWarp prst="textStop">
              <a:avLst/>
            </a:prstTxWarp>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dullness</a:t>
            </a:r>
          </a:p>
        </p:txBody>
      </p:sp>
    </p:spTree>
    <p:extLst>
      <p:ext uri="{BB962C8B-B14F-4D97-AF65-F5344CB8AC3E}">
        <p14:creationId xmlns:p14="http://schemas.microsoft.com/office/powerpoint/2010/main" val="141163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stCondLst>
                                            <p:cond delay="0"/>
                                          </p:stCondLst>
                                        </p:cTn>
                                        <p:tgtEl>
                                          <p:spTgt spid="3"/>
                                        </p:tgtEl>
                                      </p:cBhvr>
                                    </p:animEffect>
                                    <p:anim to="" calcmode="lin" valueType="num">
                                      <p:cBhvr>
                                        <p:cTn id="1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3" presetClass="exit" presetSubtype="32" fill="hold" grpId="1" nodeType="withEffect">
                                  <p:stCondLst>
                                    <p:cond delay="25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set>
                                      <p:cBhvr>
                                        <p:cTn id="25" dur="1" fill="hold">
                                          <p:stCondLst>
                                            <p:cond delay="499"/>
                                          </p:stCondLst>
                                        </p:cTn>
                                        <p:tgtEl>
                                          <p:spTgt spid="3"/>
                                        </p:tgtEl>
                                        <p:attrNameLst>
                                          <p:attrName>style.visibility</p:attrName>
                                        </p:attrNameLst>
                                      </p:cBhvr>
                                      <p:to>
                                        <p:strVal val="hidden"/>
                                      </p:to>
                                    </p:set>
                                  </p:childTnLst>
                                </p:cTn>
                              </p:par>
                              <p:par>
                                <p:cTn id="26" presetID="22" presetClass="entr" presetSubtype="8" fill="hold" grpId="0" nodeType="withEffect">
                                  <p:stCondLst>
                                    <p:cond delay="40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750"/>
                                        <p:tgtEl>
                                          <p:spTgt spid="5"/>
                                        </p:tgtEl>
                                      </p:cBhvr>
                                    </p:animEffect>
                                  </p:childTnLst>
                                </p:cTn>
                              </p:par>
                              <p:par>
                                <p:cTn id="29" presetID="18" presetClass="emph" presetSubtype="0" fill="hold" grpId="1" nodeType="withEffect">
                                  <p:stCondLst>
                                    <p:cond delay="400"/>
                                  </p:stCondLst>
                                  <p:childTnLst>
                                    <p:set>
                                      <p:cBhvr override="childStyle">
                                        <p:cTn id="30" dur="75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3" grpId="0"/>
      <p:bldP spid="3"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17" name="Title 1"/>
          <p:cNvSpPr txBox="1">
            <a:spLocks/>
          </p:cNvSpPr>
          <p:nvPr/>
        </p:nvSpPr>
        <p:spPr>
          <a:xfrm>
            <a:off x="3312869" y="5610774"/>
            <a:ext cx="4724400" cy="6799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fulfillment of the law</a:t>
            </a:r>
          </a:p>
        </p:txBody>
      </p:sp>
      <p:sp>
        <p:nvSpPr>
          <p:cNvPr id="3" name="Rectangle 2"/>
          <p:cNvSpPr txBox="1">
            <a:spLocks noChangeArrowheads="1"/>
          </p:cNvSpPr>
          <p:nvPr/>
        </p:nvSpPr>
        <p:spPr bwMode="auto">
          <a:xfrm>
            <a:off x="380948" y="194809"/>
            <a:ext cx="8429223"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You shall not:</a:t>
            </a:r>
          </a:p>
          <a:p>
            <a:pPr algn="l"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commit adultery</a:t>
            </a:r>
          </a:p>
          <a:p>
            <a:pPr algn="l"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murder</a:t>
            </a:r>
          </a:p>
          <a:p>
            <a:pPr algn="l"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steal</a:t>
            </a:r>
          </a:p>
          <a:p>
            <a:pPr algn="l"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bear false witness</a:t>
            </a:r>
          </a:p>
          <a:p>
            <a:pPr algn="l"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covet</a:t>
            </a:r>
          </a:p>
          <a:p>
            <a:pPr algn="l" eaLnBrk="1" hangingPunct="1"/>
            <a:endPar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You shall love your neighbor as yourself</a:t>
            </a:r>
          </a:p>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Love does no harm to a neighbor</a:t>
            </a:r>
          </a:p>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love is the fulfillment of the law</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257577" y="274638"/>
            <a:ext cx="8429223"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the commandments, "You shall      not commit adultery," "You shall not murder," "You shall not steal," "You shall not bear false witness," "You shall not covet," and if there is  any other commandment, are all summed up in this saying, namely, "You shall love your neighbor as yourself." Love does no harm to a neighbor; therefore love is the fulfillment of the law.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13:9-10 </a:t>
            </a:r>
          </a:p>
        </p:txBody>
      </p:sp>
      <p:sp>
        <p:nvSpPr>
          <p:cNvPr id="4" name="Rectangle 2"/>
          <p:cNvSpPr txBox="1">
            <a:spLocks noChangeArrowheads="1"/>
          </p:cNvSpPr>
          <p:nvPr/>
        </p:nvSpPr>
        <p:spPr bwMode="auto">
          <a:xfrm>
            <a:off x="5977504" y="392130"/>
            <a:ext cx="2233465"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You shall</a:t>
            </a:r>
          </a:p>
        </p:txBody>
      </p:sp>
      <p:sp>
        <p:nvSpPr>
          <p:cNvPr id="5" name="Rectangle 2"/>
          <p:cNvSpPr txBox="1">
            <a:spLocks noChangeArrowheads="1"/>
          </p:cNvSpPr>
          <p:nvPr/>
        </p:nvSpPr>
        <p:spPr bwMode="auto">
          <a:xfrm>
            <a:off x="502782" y="972930"/>
            <a:ext cx="1246494"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not</a:t>
            </a:r>
          </a:p>
        </p:txBody>
      </p:sp>
      <p:sp>
        <p:nvSpPr>
          <p:cNvPr id="6" name="Rectangle 2"/>
          <p:cNvSpPr txBox="1">
            <a:spLocks noChangeArrowheads="1"/>
          </p:cNvSpPr>
          <p:nvPr/>
        </p:nvSpPr>
        <p:spPr bwMode="auto">
          <a:xfrm>
            <a:off x="1315918" y="970549"/>
            <a:ext cx="3852042"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commit adultery</a:t>
            </a:r>
          </a:p>
        </p:txBody>
      </p:sp>
      <p:sp>
        <p:nvSpPr>
          <p:cNvPr id="7" name="Rectangle 2"/>
          <p:cNvSpPr txBox="1">
            <a:spLocks noChangeArrowheads="1"/>
          </p:cNvSpPr>
          <p:nvPr/>
        </p:nvSpPr>
        <p:spPr bwMode="auto">
          <a:xfrm>
            <a:off x="532265" y="1549796"/>
            <a:ext cx="2131865"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murder</a:t>
            </a:r>
          </a:p>
        </p:txBody>
      </p:sp>
      <p:sp>
        <p:nvSpPr>
          <p:cNvPr id="8" name="Rectangle 2"/>
          <p:cNvSpPr txBox="1">
            <a:spLocks noChangeArrowheads="1"/>
          </p:cNvSpPr>
          <p:nvPr/>
        </p:nvSpPr>
        <p:spPr bwMode="auto">
          <a:xfrm>
            <a:off x="5556819" y="1547186"/>
            <a:ext cx="1275522"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steal</a:t>
            </a:r>
          </a:p>
        </p:txBody>
      </p:sp>
      <p:sp>
        <p:nvSpPr>
          <p:cNvPr id="9" name="Rectangle 2"/>
          <p:cNvSpPr txBox="1">
            <a:spLocks noChangeArrowheads="1"/>
          </p:cNvSpPr>
          <p:nvPr/>
        </p:nvSpPr>
        <p:spPr bwMode="auto">
          <a:xfrm>
            <a:off x="2229862" y="2127986"/>
            <a:ext cx="3852042"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bear false witness</a:t>
            </a:r>
          </a:p>
        </p:txBody>
      </p:sp>
      <p:sp>
        <p:nvSpPr>
          <p:cNvPr id="10" name="Rectangle 2"/>
          <p:cNvSpPr txBox="1">
            <a:spLocks noChangeArrowheads="1"/>
          </p:cNvSpPr>
          <p:nvPr/>
        </p:nvSpPr>
        <p:spPr bwMode="auto">
          <a:xfrm>
            <a:off x="1346990" y="2711394"/>
            <a:ext cx="1696437"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covet</a:t>
            </a:r>
          </a:p>
        </p:txBody>
      </p:sp>
      <p:sp>
        <p:nvSpPr>
          <p:cNvPr id="11" name="Rectangle 2"/>
          <p:cNvSpPr txBox="1">
            <a:spLocks noChangeArrowheads="1"/>
          </p:cNvSpPr>
          <p:nvPr/>
        </p:nvSpPr>
        <p:spPr bwMode="auto">
          <a:xfrm>
            <a:off x="4615771" y="3867548"/>
            <a:ext cx="3989694"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You shall love your</a:t>
            </a:r>
          </a:p>
        </p:txBody>
      </p:sp>
      <p:sp>
        <p:nvSpPr>
          <p:cNvPr id="12" name="Rectangle 2"/>
          <p:cNvSpPr txBox="1">
            <a:spLocks noChangeArrowheads="1"/>
          </p:cNvSpPr>
          <p:nvPr/>
        </p:nvSpPr>
        <p:spPr bwMode="auto">
          <a:xfrm>
            <a:off x="509925" y="4443357"/>
            <a:ext cx="4846036"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neighbor as yourself</a:t>
            </a:r>
          </a:p>
        </p:txBody>
      </p:sp>
      <p:sp>
        <p:nvSpPr>
          <p:cNvPr id="13" name="Rectangle 2"/>
          <p:cNvSpPr txBox="1">
            <a:spLocks noChangeArrowheads="1"/>
          </p:cNvSpPr>
          <p:nvPr/>
        </p:nvSpPr>
        <p:spPr bwMode="auto">
          <a:xfrm>
            <a:off x="5208475" y="4445510"/>
            <a:ext cx="3046265"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Love does no</a:t>
            </a:r>
          </a:p>
        </p:txBody>
      </p:sp>
      <p:sp>
        <p:nvSpPr>
          <p:cNvPr id="14" name="Rectangle 2"/>
          <p:cNvSpPr txBox="1">
            <a:spLocks noChangeArrowheads="1"/>
          </p:cNvSpPr>
          <p:nvPr/>
        </p:nvSpPr>
        <p:spPr bwMode="auto">
          <a:xfrm>
            <a:off x="75289" y="5024156"/>
            <a:ext cx="4477891"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harm to a neighbor</a:t>
            </a:r>
          </a:p>
        </p:txBody>
      </p:sp>
      <p:sp>
        <p:nvSpPr>
          <p:cNvPr id="15" name="Rectangle 2"/>
          <p:cNvSpPr txBox="1">
            <a:spLocks noChangeArrowheads="1"/>
          </p:cNvSpPr>
          <p:nvPr/>
        </p:nvSpPr>
        <p:spPr bwMode="auto">
          <a:xfrm>
            <a:off x="6287295" y="5023929"/>
            <a:ext cx="2480208"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love is the</a:t>
            </a:r>
          </a:p>
        </p:txBody>
      </p:sp>
      <p:sp>
        <p:nvSpPr>
          <p:cNvPr id="16" name="Rectangle 2"/>
          <p:cNvSpPr txBox="1">
            <a:spLocks noChangeArrowheads="1"/>
          </p:cNvSpPr>
          <p:nvPr/>
        </p:nvSpPr>
        <p:spPr bwMode="auto">
          <a:xfrm>
            <a:off x="333829" y="5601890"/>
            <a:ext cx="4860551"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fulfillment of the law</a:t>
            </a:r>
          </a:p>
        </p:txBody>
      </p:sp>
      <p:sp>
        <p:nvSpPr>
          <p:cNvPr id="18" name="Rectangle 2"/>
          <p:cNvSpPr txBox="1">
            <a:spLocks noChangeArrowheads="1"/>
          </p:cNvSpPr>
          <p:nvPr/>
        </p:nvSpPr>
        <p:spPr bwMode="auto">
          <a:xfrm>
            <a:off x="5528325" y="303896"/>
            <a:ext cx="2233465"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u="sng" kern="0" dirty="0">
                <a:ln w="17780" cmpd="sng">
                  <a:solidFill>
                    <a:srgbClr val="FFFFFF"/>
                  </a:solidFill>
                  <a:prstDash val="solid"/>
                  <a:miter lim="800000"/>
                </a:ln>
                <a:solidFill>
                  <a:srgbClr val="0268FF"/>
                </a:solidFill>
                <a:effectLst>
                  <a:glow rad="63500">
                    <a:schemeClr val="tx1"/>
                  </a:glow>
                  <a:outerShdw blurRad="50800" algn="tl" rotWithShape="0">
                    <a:srgbClr val="000000"/>
                  </a:outerShdw>
                </a:effectLst>
                <a:latin typeface="Calibri" panose="020F0502020204030204" pitchFamily="34" charset="0"/>
              </a:rPr>
              <a:t>Control</a:t>
            </a:r>
          </a:p>
        </p:txBody>
      </p:sp>
      <p:sp>
        <p:nvSpPr>
          <p:cNvPr id="19" name="Rectangle 2"/>
          <p:cNvSpPr txBox="1">
            <a:spLocks noChangeArrowheads="1"/>
          </p:cNvSpPr>
          <p:nvPr/>
        </p:nvSpPr>
        <p:spPr bwMode="auto">
          <a:xfrm>
            <a:off x="6148137" y="872744"/>
            <a:ext cx="1116732"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268FF"/>
                </a:solidFill>
                <a:effectLst>
                  <a:glow rad="63500">
                    <a:schemeClr val="tx1"/>
                  </a:glow>
                  <a:outerShdw blurRad="50800" algn="tl" rotWithShape="0">
                    <a:srgbClr val="000000"/>
                  </a:outerShdw>
                </a:effectLst>
                <a:latin typeface="Calibri" panose="020F0502020204030204" pitchFamily="34" charset="0"/>
              </a:rPr>
              <a:t>lust</a:t>
            </a:r>
          </a:p>
        </p:txBody>
      </p:sp>
      <p:sp>
        <p:nvSpPr>
          <p:cNvPr id="20" name="Rectangle 2"/>
          <p:cNvSpPr txBox="1">
            <a:spLocks noChangeArrowheads="1"/>
          </p:cNvSpPr>
          <p:nvPr/>
        </p:nvSpPr>
        <p:spPr bwMode="auto">
          <a:xfrm>
            <a:off x="6039853" y="1374060"/>
            <a:ext cx="1407694"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268FF"/>
                </a:solidFill>
                <a:effectLst>
                  <a:glow rad="63500">
                    <a:schemeClr val="tx1"/>
                  </a:glow>
                  <a:outerShdw blurRad="50800" algn="tl" rotWithShape="0">
                    <a:srgbClr val="000000"/>
                  </a:outerShdw>
                </a:effectLst>
                <a:latin typeface="Calibri" panose="020F0502020204030204" pitchFamily="34" charset="0"/>
              </a:rPr>
              <a:t>anger</a:t>
            </a:r>
          </a:p>
        </p:txBody>
      </p:sp>
      <p:sp>
        <p:nvSpPr>
          <p:cNvPr id="21" name="Rectangle 2"/>
          <p:cNvSpPr txBox="1">
            <a:spLocks noChangeArrowheads="1"/>
          </p:cNvSpPr>
          <p:nvPr/>
        </p:nvSpPr>
        <p:spPr bwMode="auto">
          <a:xfrm>
            <a:off x="5751096" y="2003968"/>
            <a:ext cx="2093494"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268FF"/>
                </a:solidFill>
                <a:effectLst>
                  <a:glow rad="63500">
                    <a:schemeClr val="tx1"/>
                  </a:glow>
                  <a:outerShdw blurRad="50800" algn="tl" rotWithShape="0">
                    <a:srgbClr val="000000"/>
                  </a:outerShdw>
                </a:effectLst>
                <a:latin typeface="Calibri" panose="020F0502020204030204" pitchFamily="34" charset="0"/>
              </a:rPr>
              <a:t>thieving</a:t>
            </a:r>
          </a:p>
        </p:txBody>
      </p:sp>
      <p:sp>
        <p:nvSpPr>
          <p:cNvPr id="22" name="Rectangle 2"/>
          <p:cNvSpPr txBox="1">
            <a:spLocks noChangeArrowheads="1"/>
          </p:cNvSpPr>
          <p:nvPr/>
        </p:nvSpPr>
        <p:spPr bwMode="auto">
          <a:xfrm>
            <a:off x="6087979" y="2609430"/>
            <a:ext cx="1407694"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268FF"/>
                </a:solidFill>
                <a:effectLst>
                  <a:glow rad="63500">
                    <a:schemeClr val="tx1"/>
                  </a:glow>
                  <a:outerShdw blurRad="50800" algn="tl" rotWithShape="0">
                    <a:srgbClr val="000000"/>
                  </a:outerShdw>
                </a:effectLst>
                <a:latin typeface="Calibri" panose="020F0502020204030204" pitchFamily="34" charset="0"/>
              </a:rPr>
              <a:t>lying</a:t>
            </a:r>
          </a:p>
        </p:txBody>
      </p:sp>
      <p:sp>
        <p:nvSpPr>
          <p:cNvPr id="23" name="Rectangle 2"/>
          <p:cNvSpPr txBox="1">
            <a:spLocks noChangeArrowheads="1"/>
          </p:cNvSpPr>
          <p:nvPr/>
        </p:nvSpPr>
        <p:spPr bwMode="auto">
          <a:xfrm>
            <a:off x="5113419" y="3201694"/>
            <a:ext cx="3356811"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268FF"/>
                </a:solidFill>
                <a:effectLst>
                  <a:glow rad="63500">
                    <a:schemeClr val="tx1"/>
                  </a:glow>
                  <a:outerShdw blurRad="50800" algn="tl" rotWithShape="0">
                    <a:srgbClr val="000000"/>
                  </a:outerShdw>
                </a:effectLst>
                <a:latin typeface="Calibri" panose="020F0502020204030204" pitchFamily="34" charset="0"/>
              </a:rPr>
              <a:t>possessiveness</a:t>
            </a:r>
          </a:p>
        </p:txBody>
      </p:sp>
    </p:spTree>
    <p:extLst>
      <p:ext uri="{BB962C8B-B14F-4D97-AF65-F5344CB8AC3E}">
        <p14:creationId xmlns:p14="http://schemas.microsoft.com/office/powerpoint/2010/main" val="2567242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5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50"/>
                                        <p:tgtEl>
                                          <p:spTgt spid="16"/>
                                        </p:tgtEl>
                                      </p:cBhvr>
                                    </p:animEffect>
                                  </p:childTnLst>
                                </p:cTn>
                              </p:par>
                              <p:par>
                                <p:cTn id="50" presetID="42" presetClass="path" presetSubtype="0" accel="50000" decel="50000" fill="hold" grpId="1" nodeType="withEffect">
                                  <p:stCondLst>
                                    <p:cond delay="0"/>
                                  </p:stCondLst>
                                  <p:childTnLst>
                                    <p:animMotion origin="layout" path="M -4.44444E-6 -2.59259E-6 L -0.62552 -0.01134 " pathEditMode="relative" rAng="0" ptsTypes="AA">
                                      <p:cBhvr>
                                        <p:cTn id="51" dur="2000" fill="hold"/>
                                        <p:tgtEl>
                                          <p:spTgt spid="4"/>
                                        </p:tgtEl>
                                        <p:attrNameLst>
                                          <p:attrName>ppt_x</p:attrName>
                                          <p:attrName>ppt_y</p:attrName>
                                        </p:attrNameLst>
                                      </p:cBhvr>
                                      <p:rCtr x="-31285" y="-579"/>
                                    </p:animMotion>
                                  </p:childTnLst>
                                </p:cTn>
                              </p:par>
                              <p:par>
                                <p:cTn id="52" presetID="42" presetClass="path" presetSubtype="0" accel="50000" decel="50000" fill="hold" grpId="1" nodeType="withEffect">
                                  <p:stCondLst>
                                    <p:cond delay="0"/>
                                  </p:stCondLst>
                                  <p:childTnLst>
                                    <p:animMotion origin="layout" path="M -2.77778E-7 -4.81481E-6 L 0.17535 -0.09606 " pathEditMode="relative" rAng="0" ptsTypes="AA">
                                      <p:cBhvr>
                                        <p:cTn id="53" dur="2000" fill="hold"/>
                                        <p:tgtEl>
                                          <p:spTgt spid="5"/>
                                        </p:tgtEl>
                                        <p:attrNameLst>
                                          <p:attrName>ppt_x</p:attrName>
                                          <p:attrName>ppt_y</p:attrName>
                                        </p:attrNameLst>
                                      </p:cBhvr>
                                      <p:rCtr x="8767" y="-4815"/>
                                    </p:animMotion>
                                  </p:childTnLst>
                                </p:cTn>
                              </p:par>
                              <p:par>
                                <p:cTn id="54" presetID="42" presetClass="path" presetSubtype="0" accel="50000" decel="50000" fill="hold" grpId="1" nodeType="withEffect">
                                  <p:stCondLst>
                                    <p:cond delay="0"/>
                                  </p:stCondLst>
                                  <p:childTnLst>
                                    <p:animMotion origin="layout" path="M -3.88889E-6 -1.85185E-6 L 0.01719 -0.01065 " pathEditMode="relative" rAng="0" ptsTypes="AA">
                                      <p:cBhvr>
                                        <p:cTn id="55" dur="2000" fill="hold"/>
                                        <p:tgtEl>
                                          <p:spTgt spid="6"/>
                                        </p:tgtEl>
                                        <p:attrNameLst>
                                          <p:attrName>ppt_x</p:attrName>
                                          <p:attrName>ppt_y</p:attrName>
                                        </p:attrNameLst>
                                      </p:cBhvr>
                                      <p:rCtr x="851" y="-532"/>
                                    </p:animMotion>
                                  </p:childTnLst>
                                </p:cTn>
                              </p:par>
                              <p:par>
                                <p:cTn id="56" presetID="42" presetClass="path" presetSubtype="0" accel="50000" decel="50000" fill="hold" grpId="1" nodeType="withEffect">
                                  <p:stCondLst>
                                    <p:cond delay="0"/>
                                  </p:stCondLst>
                                  <p:childTnLst>
                                    <p:animMotion origin="layout" path="M -2.77778E-6 -2.59259E-6 L 0.0967 -0.0118 " pathEditMode="relative" rAng="0" ptsTypes="AA">
                                      <p:cBhvr>
                                        <p:cTn id="57" dur="2000" fill="hold"/>
                                        <p:tgtEl>
                                          <p:spTgt spid="7"/>
                                        </p:tgtEl>
                                        <p:attrNameLst>
                                          <p:attrName>ppt_x</p:attrName>
                                          <p:attrName>ppt_y</p:attrName>
                                        </p:attrNameLst>
                                      </p:cBhvr>
                                      <p:rCtr x="4826" y="-602"/>
                                    </p:animMotion>
                                  </p:childTnLst>
                                </p:cTn>
                              </p:par>
                              <p:par>
                                <p:cTn id="58" presetID="42" presetClass="path" presetSubtype="0" accel="50000" decel="50000" fill="hold" grpId="1" nodeType="withEffect">
                                  <p:stCondLst>
                                    <p:cond delay="0"/>
                                  </p:stCondLst>
                                  <p:childTnLst>
                                    <p:animMotion origin="layout" path="M -5.55556E-7 -1.11111E-6 L -0.43576 0.07338 " pathEditMode="relative" rAng="0" ptsTypes="AA">
                                      <p:cBhvr>
                                        <p:cTn id="59" dur="2000" fill="hold"/>
                                        <p:tgtEl>
                                          <p:spTgt spid="8"/>
                                        </p:tgtEl>
                                        <p:attrNameLst>
                                          <p:attrName>ppt_x</p:attrName>
                                          <p:attrName>ppt_y</p:attrName>
                                        </p:attrNameLst>
                                      </p:cBhvr>
                                      <p:rCtr x="-21788" y="3657"/>
                                    </p:animMotion>
                                  </p:childTnLst>
                                </p:cTn>
                              </p:par>
                              <p:par>
                                <p:cTn id="60" presetID="42" presetClass="path" presetSubtype="0" accel="50000" decel="50000" fill="hold" grpId="1" nodeType="withEffect">
                                  <p:stCondLst>
                                    <p:cond delay="0"/>
                                  </p:stCondLst>
                                  <p:childTnLst>
                                    <p:animMotion origin="layout" path="M -3.88889E-6 -1.85185E-6 L -0.06701 0.07384 " pathEditMode="relative" rAng="0" ptsTypes="AA">
                                      <p:cBhvr>
                                        <p:cTn id="61" dur="2000" fill="hold"/>
                                        <p:tgtEl>
                                          <p:spTgt spid="9"/>
                                        </p:tgtEl>
                                        <p:attrNameLst>
                                          <p:attrName>ppt_x</p:attrName>
                                          <p:attrName>ppt_y</p:attrName>
                                        </p:attrNameLst>
                                      </p:cBhvr>
                                      <p:rCtr x="-3351" y="3681"/>
                                    </p:animMotion>
                                  </p:childTnLst>
                                </p:cTn>
                              </p:par>
                              <p:par>
                                <p:cTn id="62" presetID="42" presetClass="path" presetSubtype="0" accel="50000" decel="50000" fill="hold" grpId="1" nodeType="withEffect">
                                  <p:stCondLst>
                                    <p:cond delay="0"/>
                                  </p:stCondLst>
                                  <p:childTnLst>
                                    <p:animMotion origin="layout" path="M -5.55556E-7 2.96296E-6 L 0.0099 0.07222 " pathEditMode="relative" rAng="0" ptsTypes="AA">
                                      <p:cBhvr>
                                        <p:cTn id="63" dur="2000" fill="hold"/>
                                        <p:tgtEl>
                                          <p:spTgt spid="10"/>
                                        </p:tgtEl>
                                        <p:attrNameLst>
                                          <p:attrName>ppt_x</p:attrName>
                                          <p:attrName>ppt_y</p:attrName>
                                        </p:attrNameLst>
                                      </p:cBhvr>
                                      <p:rCtr x="486" y="3611"/>
                                    </p:animMotion>
                                  </p:childTnLst>
                                </p:cTn>
                              </p:par>
                              <p:par>
                                <p:cTn id="64" presetID="42" presetClass="path" presetSubtype="0" accel="50000" decel="50000" fill="hold" grpId="1" nodeType="withEffect">
                                  <p:stCondLst>
                                    <p:cond delay="0"/>
                                  </p:stCondLst>
                                  <p:childTnLst>
                                    <p:animMotion origin="layout" path="M 3.33333E-6 4.44444E-6 L -0.44896 0.07291 " pathEditMode="relative" rAng="0" ptsTypes="AA">
                                      <p:cBhvr>
                                        <p:cTn id="65" dur="2000" fill="hold"/>
                                        <p:tgtEl>
                                          <p:spTgt spid="11"/>
                                        </p:tgtEl>
                                        <p:attrNameLst>
                                          <p:attrName>ppt_x</p:attrName>
                                          <p:attrName>ppt_y</p:attrName>
                                        </p:attrNameLst>
                                      </p:cBhvr>
                                      <p:rCtr x="-22448" y="3634"/>
                                    </p:animMotion>
                                  </p:childTnLst>
                                </p:cTn>
                              </p:par>
                              <p:par>
                                <p:cTn id="66" presetID="42" presetClass="path" presetSubtype="0" accel="50000" decel="50000" fill="hold" grpId="1" nodeType="withEffect">
                                  <p:stCondLst>
                                    <p:cond delay="0"/>
                                  </p:stCondLst>
                                  <p:childTnLst>
                                    <p:animMotion origin="layout" path="M 2.77778E-7 -3.33333E-6 L 0.39514 -0.01088 " pathEditMode="relative" rAng="0" ptsTypes="AA">
                                      <p:cBhvr>
                                        <p:cTn id="67" dur="2000" fill="hold"/>
                                        <p:tgtEl>
                                          <p:spTgt spid="12"/>
                                        </p:tgtEl>
                                        <p:attrNameLst>
                                          <p:attrName>ppt_x</p:attrName>
                                          <p:attrName>ppt_y</p:attrName>
                                        </p:attrNameLst>
                                      </p:cBhvr>
                                      <p:rCtr x="19757" y="-556"/>
                                    </p:animMotion>
                                  </p:childTnLst>
                                </p:cTn>
                              </p:par>
                              <p:par>
                                <p:cTn id="68" presetID="42" presetClass="path" presetSubtype="0" accel="50000" decel="50000" fill="hold" grpId="1" nodeType="withEffect">
                                  <p:stCondLst>
                                    <p:cond delay="0"/>
                                  </p:stCondLst>
                                  <p:childTnLst>
                                    <p:animMotion origin="layout" path="M -1.11111E-6 -4.81481E-6 L -0.45052 0.07315 " pathEditMode="relative" rAng="0" ptsTypes="AA">
                                      <p:cBhvr>
                                        <p:cTn id="69" dur="2000" fill="hold"/>
                                        <p:tgtEl>
                                          <p:spTgt spid="13"/>
                                        </p:tgtEl>
                                        <p:attrNameLst>
                                          <p:attrName>ppt_x</p:attrName>
                                          <p:attrName>ppt_y</p:attrName>
                                        </p:attrNameLst>
                                      </p:cBhvr>
                                      <p:rCtr x="-22535" y="3657"/>
                                    </p:animMotion>
                                  </p:childTnLst>
                                </p:cTn>
                              </p:par>
                              <p:par>
                                <p:cTn id="70" presetID="42" presetClass="path" presetSubtype="0" accel="50000" decel="50000" fill="hold" grpId="1" nodeType="withEffect">
                                  <p:stCondLst>
                                    <p:cond delay="0"/>
                                  </p:stCondLst>
                                  <p:childTnLst>
                                    <p:animMotion origin="layout" path="M -1.38889E-6 4.44444E-6 L 0.39931 -0.01158 " pathEditMode="relative" rAng="0" ptsTypes="AA">
                                      <p:cBhvr>
                                        <p:cTn id="71" dur="2000" fill="hold"/>
                                        <p:tgtEl>
                                          <p:spTgt spid="14"/>
                                        </p:tgtEl>
                                        <p:attrNameLst>
                                          <p:attrName>ppt_x</p:attrName>
                                          <p:attrName>ppt_y</p:attrName>
                                        </p:attrNameLst>
                                      </p:cBhvr>
                                      <p:rCtr x="19965" y="-579"/>
                                    </p:animMotion>
                                  </p:childTnLst>
                                </p:cTn>
                              </p:par>
                              <p:par>
                                <p:cTn id="72" presetID="42" presetClass="path" presetSubtype="0" accel="50000" decel="50000" fill="hold" grpId="1" nodeType="withEffect">
                                  <p:stCondLst>
                                    <p:cond delay="0"/>
                                  </p:stCondLst>
                                  <p:childTnLst>
                                    <p:animMotion origin="layout" path="M -3.88889E-6 4.44444E-6 L -0.55763 0.07338 " pathEditMode="relative" rAng="0" ptsTypes="AA">
                                      <p:cBhvr>
                                        <p:cTn id="73" dur="2000" fill="hold"/>
                                        <p:tgtEl>
                                          <p:spTgt spid="15"/>
                                        </p:tgtEl>
                                        <p:attrNameLst>
                                          <p:attrName>ppt_x</p:attrName>
                                          <p:attrName>ppt_y</p:attrName>
                                        </p:attrNameLst>
                                      </p:cBhvr>
                                      <p:rCtr x="-27882" y="3657"/>
                                    </p:animMotion>
                                  </p:childTnLst>
                                </p:cTn>
                              </p:par>
                              <p:par>
                                <p:cTn id="74" presetID="42" presetClass="path" presetSubtype="0" accel="50000" decel="50000" fill="hold" grpId="1" nodeType="withEffect">
                                  <p:stCondLst>
                                    <p:cond delay="0"/>
                                  </p:stCondLst>
                                  <p:childTnLst>
                                    <p:animMotion origin="layout" path="M 3.05556E-6 -4.81481E-6 L 0.31788 -0.01087 " pathEditMode="relative" rAng="0" ptsTypes="AA">
                                      <p:cBhvr>
                                        <p:cTn id="75" dur="2000" fill="hold"/>
                                        <p:tgtEl>
                                          <p:spTgt spid="16"/>
                                        </p:tgtEl>
                                        <p:attrNameLst>
                                          <p:attrName>ppt_x</p:attrName>
                                          <p:attrName>ppt_y</p:attrName>
                                        </p:attrNameLst>
                                      </p:cBhvr>
                                      <p:rCtr x="15885" y="-556"/>
                                    </p:animMotion>
                                  </p:childTnLst>
                                </p:cTn>
                              </p:par>
                              <p:par>
                                <p:cTn id="76" presetID="10" presetClass="exit" presetSubtype="0" fill="hold" grpId="1" nodeType="withEffect">
                                  <p:stCondLst>
                                    <p:cond delay="0"/>
                                  </p:stCondLst>
                                  <p:childTnLst>
                                    <p:animEffect transition="out" filter="fade">
                                      <p:cBhvr>
                                        <p:cTn id="77" dur="1250"/>
                                        <p:tgtEl>
                                          <p:spTgt spid="3074"/>
                                        </p:tgtEl>
                                      </p:cBhvr>
                                    </p:animEffect>
                                    <p:set>
                                      <p:cBhvr>
                                        <p:cTn id="78" dur="1" fill="hold">
                                          <p:stCondLst>
                                            <p:cond delay="1249"/>
                                          </p:stCondLst>
                                        </p:cTn>
                                        <p:tgtEl>
                                          <p:spTgt spid="3074"/>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250"/>
                                        <p:tgtEl>
                                          <p:spTgt spid="3"/>
                                        </p:tgtEl>
                                      </p:cBhvr>
                                    </p:animEffect>
                                  </p:childTnLst>
                                </p:cTn>
                              </p:par>
                              <p:par>
                                <p:cTn id="83" presetID="10" presetClass="exit" presetSubtype="0" fill="hold" grpId="2" nodeType="withEffect">
                                  <p:stCondLst>
                                    <p:cond delay="0"/>
                                  </p:stCondLst>
                                  <p:childTnLst>
                                    <p:animEffect transition="out" filter="fade">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5"/>
                                        </p:tgtEl>
                                      </p:cBhvr>
                                    </p:animEffect>
                                    <p:set>
                                      <p:cBhvr>
                                        <p:cTn id="88" dur="1" fill="hold">
                                          <p:stCondLst>
                                            <p:cond delay="499"/>
                                          </p:stCondLst>
                                        </p:cTn>
                                        <p:tgtEl>
                                          <p:spTgt spid="5"/>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8"/>
                                        </p:tgtEl>
                                      </p:cBhvr>
                                    </p:animEffect>
                                    <p:set>
                                      <p:cBhvr>
                                        <p:cTn id="97" dur="1" fill="hold">
                                          <p:stCondLst>
                                            <p:cond delay="499"/>
                                          </p:stCondLst>
                                        </p:cTn>
                                        <p:tgtEl>
                                          <p:spTgt spid="8"/>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9"/>
                                        </p:tgtEl>
                                      </p:cBhvr>
                                    </p:animEffect>
                                    <p:set>
                                      <p:cBhvr>
                                        <p:cTn id="100" dur="1" fill="hold">
                                          <p:stCondLst>
                                            <p:cond delay="499"/>
                                          </p:stCondLst>
                                        </p:cTn>
                                        <p:tgtEl>
                                          <p:spTgt spid="9"/>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0"/>
                                        </p:tgtEl>
                                      </p:cBhvr>
                                    </p:animEffect>
                                    <p:set>
                                      <p:cBhvr>
                                        <p:cTn id="103" dur="1" fill="hold">
                                          <p:stCondLst>
                                            <p:cond delay="499"/>
                                          </p:stCondLst>
                                        </p:cTn>
                                        <p:tgtEl>
                                          <p:spTgt spid="10"/>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5"/>
                                        </p:tgtEl>
                                      </p:cBhvr>
                                    </p:animEffect>
                                    <p:set>
                                      <p:cBhvr>
                                        <p:cTn id="118" dur="1" fill="hold">
                                          <p:stCondLst>
                                            <p:cond delay="499"/>
                                          </p:stCondLst>
                                        </p:cTn>
                                        <p:tgtEl>
                                          <p:spTgt spid="15"/>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6"/>
                                        </p:tgtEl>
                                      </p:cBhvr>
                                    </p:animEffect>
                                    <p:set>
                                      <p:cBhvr>
                                        <p:cTn id="121" dur="1" fill="hold">
                                          <p:stCondLst>
                                            <p:cond delay="499"/>
                                          </p:stCondLst>
                                        </p:cTn>
                                        <p:tgtEl>
                                          <p:spTgt spid="16"/>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wipe(left)">
                                      <p:cBhvr>
                                        <p:cTn id="126" dur="500"/>
                                        <p:tgtEl>
                                          <p:spTgt spid="17"/>
                                        </p:tgtEl>
                                      </p:cBhvr>
                                    </p:animEffect>
                                  </p:childTnLst>
                                </p:cTn>
                              </p:par>
                              <p:par>
                                <p:cTn id="127" presetID="18" presetClass="emph" presetSubtype="0" fill="hold" grpId="1" nodeType="withEffect">
                                  <p:stCondLst>
                                    <p:cond delay="0"/>
                                  </p:stCondLst>
                                  <p:childTnLst>
                                    <p:set>
                                      <p:cBhvr override="childStyle">
                                        <p:cTn id="128" dur="500" fill="hold"/>
                                        <p:tgtEl>
                                          <p:spTgt spid="17"/>
                                        </p:tgtEl>
                                        <p:attrNameLst>
                                          <p:attrName>style.textDecorationUnderline</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18"/>
                                        </p:tgtEl>
                                        <p:attrNameLst>
                                          <p:attrName>style.visibility</p:attrName>
                                        </p:attrNameLst>
                                      </p:cBhvr>
                                      <p:to>
                                        <p:strVal val="visible"/>
                                      </p:to>
                                    </p:set>
                                    <p:animEffect transition="in" filter="wipe(left)">
                                      <p:cBhvr>
                                        <p:cTn id="133" dur="500"/>
                                        <p:tgtEl>
                                          <p:spTgt spid="18"/>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iterate type="lt">
                                    <p:tmPct val="0"/>
                                  </p:iterate>
                                  <p:childTnLst>
                                    <p:set>
                                      <p:cBhvr>
                                        <p:cTn id="137" dur="1" fill="hold">
                                          <p:stCondLst>
                                            <p:cond delay="0"/>
                                          </p:stCondLst>
                                        </p:cTn>
                                        <p:tgtEl>
                                          <p:spTgt spid="19"/>
                                        </p:tgtEl>
                                        <p:attrNameLst>
                                          <p:attrName>style.visibility</p:attrName>
                                        </p:attrNameLst>
                                      </p:cBhvr>
                                      <p:to>
                                        <p:strVal val="visible"/>
                                      </p:to>
                                    </p:set>
                                    <p:animEffect transition="in" filter="wipe(left)">
                                      <p:cBhvr>
                                        <p:cTn id="138" dur="500"/>
                                        <p:tgtEl>
                                          <p:spTgt spid="19"/>
                                        </p:tgtEl>
                                      </p:cBhvr>
                                    </p:animEffect>
                                  </p:childTnLst>
                                </p:cTn>
                              </p:par>
                              <p:par>
                                <p:cTn id="139" presetID="34" presetClass="emph" presetSubtype="0" fill="hold" grpId="2" nodeType="withEffect">
                                  <p:stCondLst>
                                    <p:cond delay="0"/>
                                  </p:stCondLst>
                                  <p:iterate type="lt">
                                    <p:tmPct val="10000"/>
                                  </p:iterate>
                                  <p:childTnLst>
                                    <p:animMotion origin="layout" path="M -3.33333E-6 -1.48148E-6 L 0.13629 0.00116 " pathEditMode="relative" rAng="0" ptsTypes="AA">
                                      <p:cBhvr>
                                        <p:cTn id="140" dur="250" accel="50000" decel="50000" autoRev="1" fill="hold">
                                          <p:stCondLst>
                                            <p:cond delay="0"/>
                                          </p:stCondLst>
                                        </p:cTn>
                                        <p:tgtEl>
                                          <p:spTgt spid="19"/>
                                        </p:tgtEl>
                                        <p:attrNameLst>
                                          <p:attrName>ppt_x</p:attrName>
                                          <p:attrName>ppt_y</p:attrName>
                                        </p:attrNameLst>
                                      </p:cBhvr>
                                      <p:rCtr x="6806" y="46"/>
                                    </p:animMotion>
                                    <p:animRot by="1500000">
                                      <p:cBhvr>
                                        <p:cTn id="141" dur="125" fill="hold">
                                          <p:stCondLst>
                                            <p:cond delay="0"/>
                                          </p:stCondLst>
                                        </p:cTn>
                                        <p:tgtEl>
                                          <p:spTgt spid="19"/>
                                        </p:tgtEl>
                                        <p:attrNameLst>
                                          <p:attrName>r</p:attrName>
                                        </p:attrNameLst>
                                      </p:cBhvr>
                                    </p:animRot>
                                    <p:animRot by="-1500000">
                                      <p:cBhvr>
                                        <p:cTn id="142" dur="125" fill="hold">
                                          <p:stCondLst>
                                            <p:cond delay="125"/>
                                          </p:stCondLst>
                                        </p:cTn>
                                        <p:tgtEl>
                                          <p:spTgt spid="19"/>
                                        </p:tgtEl>
                                        <p:attrNameLst>
                                          <p:attrName>r</p:attrName>
                                        </p:attrNameLst>
                                      </p:cBhvr>
                                    </p:animRot>
                                    <p:animRot by="-1500000">
                                      <p:cBhvr>
                                        <p:cTn id="143" dur="125" fill="hold">
                                          <p:stCondLst>
                                            <p:cond delay="250"/>
                                          </p:stCondLst>
                                        </p:cTn>
                                        <p:tgtEl>
                                          <p:spTgt spid="19"/>
                                        </p:tgtEl>
                                        <p:attrNameLst>
                                          <p:attrName>r</p:attrName>
                                        </p:attrNameLst>
                                      </p:cBhvr>
                                    </p:animRot>
                                    <p:animRot by="1500000">
                                      <p:cBhvr>
                                        <p:cTn id="144" dur="125" fill="hold">
                                          <p:stCondLst>
                                            <p:cond delay="375"/>
                                          </p:stCondLst>
                                        </p:cTn>
                                        <p:tgtEl>
                                          <p:spTgt spid="19"/>
                                        </p:tgtEl>
                                        <p:attrNameLst>
                                          <p:attrName>r</p:attrName>
                                        </p:attrNameLst>
                                      </p:cBhvr>
                                    </p:animRo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iterate type="lt">
                                    <p:tmPct val="0"/>
                                  </p:iterate>
                                  <p:childTnLst>
                                    <p:set>
                                      <p:cBhvr>
                                        <p:cTn id="148" dur="1" fill="hold">
                                          <p:stCondLst>
                                            <p:cond delay="0"/>
                                          </p:stCondLst>
                                        </p:cTn>
                                        <p:tgtEl>
                                          <p:spTgt spid="20"/>
                                        </p:tgtEl>
                                        <p:attrNameLst>
                                          <p:attrName>style.visibility</p:attrName>
                                        </p:attrNameLst>
                                      </p:cBhvr>
                                      <p:to>
                                        <p:strVal val="visible"/>
                                      </p:to>
                                    </p:set>
                                    <p:animEffect transition="in" filter="wipe(left)">
                                      <p:cBhvr>
                                        <p:cTn id="149" dur="500"/>
                                        <p:tgtEl>
                                          <p:spTgt spid="20"/>
                                        </p:tgtEl>
                                      </p:cBhvr>
                                    </p:animEffect>
                                  </p:childTnLst>
                                </p:cTn>
                              </p:par>
                              <p:par>
                                <p:cTn id="150" presetID="34" presetClass="emph" presetSubtype="0" fill="hold" grpId="2" nodeType="withEffect">
                                  <p:stCondLst>
                                    <p:cond delay="0"/>
                                  </p:stCondLst>
                                  <p:iterate type="lt">
                                    <p:tmPct val="10000"/>
                                  </p:iterate>
                                  <p:childTnLst>
                                    <p:animMotion origin="layout" path="M 0 3.7037E-7 L 0.13628 0.00116 " pathEditMode="relative" rAng="0" ptsTypes="AA">
                                      <p:cBhvr>
                                        <p:cTn id="151" dur="250" accel="50000" decel="50000" autoRev="1" fill="hold">
                                          <p:stCondLst>
                                            <p:cond delay="0"/>
                                          </p:stCondLst>
                                        </p:cTn>
                                        <p:tgtEl>
                                          <p:spTgt spid="20"/>
                                        </p:tgtEl>
                                        <p:attrNameLst>
                                          <p:attrName>ppt_x</p:attrName>
                                          <p:attrName>ppt_y</p:attrName>
                                        </p:attrNameLst>
                                      </p:cBhvr>
                                      <p:rCtr x="6806" y="46"/>
                                    </p:animMotion>
                                    <p:animRot by="1500000">
                                      <p:cBhvr>
                                        <p:cTn id="152" dur="125" fill="hold">
                                          <p:stCondLst>
                                            <p:cond delay="0"/>
                                          </p:stCondLst>
                                        </p:cTn>
                                        <p:tgtEl>
                                          <p:spTgt spid="20"/>
                                        </p:tgtEl>
                                        <p:attrNameLst>
                                          <p:attrName>r</p:attrName>
                                        </p:attrNameLst>
                                      </p:cBhvr>
                                    </p:animRot>
                                    <p:animRot by="-1500000">
                                      <p:cBhvr>
                                        <p:cTn id="153" dur="125" fill="hold">
                                          <p:stCondLst>
                                            <p:cond delay="125"/>
                                          </p:stCondLst>
                                        </p:cTn>
                                        <p:tgtEl>
                                          <p:spTgt spid="20"/>
                                        </p:tgtEl>
                                        <p:attrNameLst>
                                          <p:attrName>r</p:attrName>
                                        </p:attrNameLst>
                                      </p:cBhvr>
                                    </p:animRot>
                                    <p:animRot by="-1500000">
                                      <p:cBhvr>
                                        <p:cTn id="154" dur="125" fill="hold">
                                          <p:stCondLst>
                                            <p:cond delay="250"/>
                                          </p:stCondLst>
                                        </p:cTn>
                                        <p:tgtEl>
                                          <p:spTgt spid="20"/>
                                        </p:tgtEl>
                                        <p:attrNameLst>
                                          <p:attrName>r</p:attrName>
                                        </p:attrNameLst>
                                      </p:cBhvr>
                                    </p:animRot>
                                    <p:animRot by="1500000">
                                      <p:cBhvr>
                                        <p:cTn id="155" dur="125" fill="hold">
                                          <p:stCondLst>
                                            <p:cond delay="375"/>
                                          </p:stCondLst>
                                        </p:cTn>
                                        <p:tgtEl>
                                          <p:spTgt spid="20"/>
                                        </p:tgtEl>
                                        <p:attrNameLst>
                                          <p:attrName>r</p:attrName>
                                        </p:attrNameLst>
                                      </p:cBhvr>
                                    </p:animRo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iterate type="lt">
                                    <p:tmPct val="0"/>
                                  </p:iterate>
                                  <p:childTnLst>
                                    <p:set>
                                      <p:cBhvr>
                                        <p:cTn id="159" dur="1" fill="hold">
                                          <p:stCondLst>
                                            <p:cond delay="0"/>
                                          </p:stCondLst>
                                        </p:cTn>
                                        <p:tgtEl>
                                          <p:spTgt spid="21"/>
                                        </p:tgtEl>
                                        <p:attrNameLst>
                                          <p:attrName>style.visibility</p:attrName>
                                        </p:attrNameLst>
                                      </p:cBhvr>
                                      <p:to>
                                        <p:strVal val="visible"/>
                                      </p:to>
                                    </p:set>
                                    <p:animEffect transition="in" filter="wipe(left)">
                                      <p:cBhvr>
                                        <p:cTn id="160" dur="500"/>
                                        <p:tgtEl>
                                          <p:spTgt spid="21"/>
                                        </p:tgtEl>
                                      </p:cBhvr>
                                    </p:animEffect>
                                  </p:childTnLst>
                                </p:cTn>
                              </p:par>
                              <p:par>
                                <p:cTn id="161" presetID="34" presetClass="emph" presetSubtype="0" fill="hold" grpId="2" nodeType="withEffect">
                                  <p:stCondLst>
                                    <p:cond delay="0"/>
                                  </p:stCondLst>
                                  <p:iterate type="lt">
                                    <p:tmPct val="10000"/>
                                  </p:iterate>
                                  <p:childTnLst>
                                    <p:animMotion origin="layout" path="M -2.77778E-6 3.7037E-6 L 0.13629 0.00115 " pathEditMode="relative" rAng="0" ptsTypes="AA">
                                      <p:cBhvr>
                                        <p:cTn id="162" dur="250" accel="50000" decel="50000" autoRev="1" fill="hold">
                                          <p:stCondLst>
                                            <p:cond delay="0"/>
                                          </p:stCondLst>
                                        </p:cTn>
                                        <p:tgtEl>
                                          <p:spTgt spid="21"/>
                                        </p:tgtEl>
                                        <p:attrNameLst>
                                          <p:attrName>ppt_x</p:attrName>
                                          <p:attrName>ppt_y</p:attrName>
                                        </p:attrNameLst>
                                      </p:cBhvr>
                                      <p:rCtr x="6806" y="46"/>
                                    </p:animMotion>
                                    <p:animRot by="1500000">
                                      <p:cBhvr>
                                        <p:cTn id="163" dur="125" fill="hold">
                                          <p:stCondLst>
                                            <p:cond delay="0"/>
                                          </p:stCondLst>
                                        </p:cTn>
                                        <p:tgtEl>
                                          <p:spTgt spid="21"/>
                                        </p:tgtEl>
                                        <p:attrNameLst>
                                          <p:attrName>r</p:attrName>
                                        </p:attrNameLst>
                                      </p:cBhvr>
                                    </p:animRot>
                                    <p:animRot by="-1500000">
                                      <p:cBhvr>
                                        <p:cTn id="164" dur="125" fill="hold">
                                          <p:stCondLst>
                                            <p:cond delay="125"/>
                                          </p:stCondLst>
                                        </p:cTn>
                                        <p:tgtEl>
                                          <p:spTgt spid="21"/>
                                        </p:tgtEl>
                                        <p:attrNameLst>
                                          <p:attrName>r</p:attrName>
                                        </p:attrNameLst>
                                      </p:cBhvr>
                                    </p:animRot>
                                    <p:animRot by="-1500000">
                                      <p:cBhvr>
                                        <p:cTn id="165" dur="125" fill="hold">
                                          <p:stCondLst>
                                            <p:cond delay="250"/>
                                          </p:stCondLst>
                                        </p:cTn>
                                        <p:tgtEl>
                                          <p:spTgt spid="21"/>
                                        </p:tgtEl>
                                        <p:attrNameLst>
                                          <p:attrName>r</p:attrName>
                                        </p:attrNameLst>
                                      </p:cBhvr>
                                    </p:animRot>
                                    <p:animRot by="1500000">
                                      <p:cBhvr>
                                        <p:cTn id="166" dur="125" fill="hold">
                                          <p:stCondLst>
                                            <p:cond delay="375"/>
                                          </p:stCondLst>
                                        </p:cTn>
                                        <p:tgtEl>
                                          <p:spTgt spid="21"/>
                                        </p:tgtEl>
                                        <p:attrNameLst>
                                          <p:attrName>r</p:attrName>
                                        </p:attrNameLst>
                                      </p:cBhvr>
                                    </p:animRo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grpId="0" nodeType="clickEffect">
                                  <p:stCondLst>
                                    <p:cond delay="0"/>
                                  </p:stCondLst>
                                  <p:iterate type="lt">
                                    <p:tmPct val="0"/>
                                  </p:iterate>
                                  <p:childTnLst>
                                    <p:set>
                                      <p:cBhvr>
                                        <p:cTn id="170" dur="1" fill="hold">
                                          <p:stCondLst>
                                            <p:cond delay="0"/>
                                          </p:stCondLst>
                                        </p:cTn>
                                        <p:tgtEl>
                                          <p:spTgt spid="22"/>
                                        </p:tgtEl>
                                        <p:attrNameLst>
                                          <p:attrName>style.visibility</p:attrName>
                                        </p:attrNameLst>
                                      </p:cBhvr>
                                      <p:to>
                                        <p:strVal val="visible"/>
                                      </p:to>
                                    </p:set>
                                    <p:animEffect transition="in" filter="wipe(left)">
                                      <p:cBhvr>
                                        <p:cTn id="171" dur="500"/>
                                        <p:tgtEl>
                                          <p:spTgt spid="22"/>
                                        </p:tgtEl>
                                      </p:cBhvr>
                                    </p:animEffect>
                                  </p:childTnLst>
                                </p:cTn>
                              </p:par>
                              <p:par>
                                <p:cTn id="172" presetID="34" presetClass="emph" presetSubtype="0" fill="hold" grpId="2" nodeType="withEffect">
                                  <p:stCondLst>
                                    <p:cond delay="0"/>
                                  </p:stCondLst>
                                  <p:iterate type="lt">
                                    <p:tmPct val="10000"/>
                                  </p:iterate>
                                  <p:childTnLst>
                                    <p:animMotion origin="layout" path="M 1.66667E-6 -2.22222E-6 L 0.13628 0.00116 " pathEditMode="relative" rAng="0" ptsTypes="AA">
                                      <p:cBhvr>
                                        <p:cTn id="173" dur="250" accel="50000" decel="50000" autoRev="1" fill="hold">
                                          <p:stCondLst>
                                            <p:cond delay="0"/>
                                          </p:stCondLst>
                                        </p:cTn>
                                        <p:tgtEl>
                                          <p:spTgt spid="22"/>
                                        </p:tgtEl>
                                        <p:attrNameLst>
                                          <p:attrName>ppt_x</p:attrName>
                                          <p:attrName>ppt_y</p:attrName>
                                        </p:attrNameLst>
                                      </p:cBhvr>
                                      <p:rCtr x="6806" y="46"/>
                                    </p:animMotion>
                                    <p:animRot by="1500000">
                                      <p:cBhvr>
                                        <p:cTn id="174" dur="125" fill="hold">
                                          <p:stCondLst>
                                            <p:cond delay="0"/>
                                          </p:stCondLst>
                                        </p:cTn>
                                        <p:tgtEl>
                                          <p:spTgt spid="22"/>
                                        </p:tgtEl>
                                        <p:attrNameLst>
                                          <p:attrName>r</p:attrName>
                                        </p:attrNameLst>
                                      </p:cBhvr>
                                    </p:animRot>
                                    <p:animRot by="-1500000">
                                      <p:cBhvr>
                                        <p:cTn id="175" dur="125" fill="hold">
                                          <p:stCondLst>
                                            <p:cond delay="125"/>
                                          </p:stCondLst>
                                        </p:cTn>
                                        <p:tgtEl>
                                          <p:spTgt spid="22"/>
                                        </p:tgtEl>
                                        <p:attrNameLst>
                                          <p:attrName>r</p:attrName>
                                        </p:attrNameLst>
                                      </p:cBhvr>
                                    </p:animRot>
                                    <p:animRot by="-1500000">
                                      <p:cBhvr>
                                        <p:cTn id="176" dur="125" fill="hold">
                                          <p:stCondLst>
                                            <p:cond delay="250"/>
                                          </p:stCondLst>
                                        </p:cTn>
                                        <p:tgtEl>
                                          <p:spTgt spid="22"/>
                                        </p:tgtEl>
                                        <p:attrNameLst>
                                          <p:attrName>r</p:attrName>
                                        </p:attrNameLst>
                                      </p:cBhvr>
                                    </p:animRot>
                                    <p:animRot by="1500000">
                                      <p:cBhvr>
                                        <p:cTn id="177" dur="125" fill="hold">
                                          <p:stCondLst>
                                            <p:cond delay="375"/>
                                          </p:stCondLst>
                                        </p:cTn>
                                        <p:tgtEl>
                                          <p:spTgt spid="22"/>
                                        </p:tgtEl>
                                        <p:attrNameLst>
                                          <p:attrName>r</p:attrName>
                                        </p:attrNameLst>
                                      </p:cBhvr>
                                    </p:animRo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grpId="0" nodeType="clickEffect">
                                  <p:stCondLst>
                                    <p:cond delay="0"/>
                                  </p:stCondLst>
                                  <p:iterate type="lt">
                                    <p:tmPct val="0"/>
                                  </p:iterate>
                                  <p:childTnLst>
                                    <p:set>
                                      <p:cBhvr>
                                        <p:cTn id="181" dur="1" fill="hold">
                                          <p:stCondLst>
                                            <p:cond delay="0"/>
                                          </p:stCondLst>
                                        </p:cTn>
                                        <p:tgtEl>
                                          <p:spTgt spid="23"/>
                                        </p:tgtEl>
                                        <p:attrNameLst>
                                          <p:attrName>style.visibility</p:attrName>
                                        </p:attrNameLst>
                                      </p:cBhvr>
                                      <p:to>
                                        <p:strVal val="visible"/>
                                      </p:to>
                                    </p:set>
                                    <p:animEffect transition="in" filter="wipe(left)">
                                      <p:cBhvr>
                                        <p:cTn id="182" dur="500"/>
                                        <p:tgtEl>
                                          <p:spTgt spid="23"/>
                                        </p:tgtEl>
                                      </p:cBhvr>
                                    </p:animEffect>
                                  </p:childTnLst>
                                </p:cTn>
                              </p:par>
                              <p:par>
                                <p:cTn id="183" presetID="34" presetClass="emph" presetSubtype="0" fill="hold" grpId="2" nodeType="withEffect">
                                  <p:stCondLst>
                                    <p:cond delay="0"/>
                                  </p:stCondLst>
                                  <p:iterate type="lt">
                                    <p:tmPct val="10000"/>
                                  </p:iterate>
                                  <p:childTnLst>
                                    <p:animMotion origin="layout" path="M 1.66667E-6 -4.81481E-6 L 0.13628 0.00116 " pathEditMode="relative" rAng="0" ptsTypes="AA">
                                      <p:cBhvr>
                                        <p:cTn id="184" dur="250" accel="50000" decel="50000" autoRev="1" fill="hold">
                                          <p:stCondLst>
                                            <p:cond delay="0"/>
                                          </p:stCondLst>
                                        </p:cTn>
                                        <p:tgtEl>
                                          <p:spTgt spid="23"/>
                                        </p:tgtEl>
                                        <p:attrNameLst>
                                          <p:attrName>ppt_x</p:attrName>
                                          <p:attrName>ppt_y</p:attrName>
                                        </p:attrNameLst>
                                      </p:cBhvr>
                                      <p:rCtr x="6806" y="46"/>
                                    </p:animMotion>
                                    <p:animRot by="1500000">
                                      <p:cBhvr>
                                        <p:cTn id="185" dur="125" fill="hold">
                                          <p:stCondLst>
                                            <p:cond delay="0"/>
                                          </p:stCondLst>
                                        </p:cTn>
                                        <p:tgtEl>
                                          <p:spTgt spid="23"/>
                                        </p:tgtEl>
                                        <p:attrNameLst>
                                          <p:attrName>r</p:attrName>
                                        </p:attrNameLst>
                                      </p:cBhvr>
                                    </p:animRot>
                                    <p:animRot by="-1500000">
                                      <p:cBhvr>
                                        <p:cTn id="186" dur="125" fill="hold">
                                          <p:stCondLst>
                                            <p:cond delay="125"/>
                                          </p:stCondLst>
                                        </p:cTn>
                                        <p:tgtEl>
                                          <p:spTgt spid="23"/>
                                        </p:tgtEl>
                                        <p:attrNameLst>
                                          <p:attrName>r</p:attrName>
                                        </p:attrNameLst>
                                      </p:cBhvr>
                                    </p:animRot>
                                    <p:animRot by="-1500000">
                                      <p:cBhvr>
                                        <p:cTn id="187" dur="125" fill="hold">
                                          <p:stCondLst>
                                            <p:cond delay="250"/>
                                          </p:stCondLst>
                                        </p:cTn>
                                        <p:tgtEl>
                                          <p:spTgt spid="23"/>
                                        </p:tgtEl>
                                        <p:attrNameLst>
                                          <p:attrName>r</p:attrName>
                                        </p:attrNameLst>
                                      </p:cBhvr>
                                    </p:animRot>
                                    <p:animRot by="1500000">
                                      <p:cBhvr>
                                        <p:cTn id="188" dur="125" fill="hold">
                                          <p:stCondLst>
                                            <p:cond delay="375"/>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3" grpId="0"/>
      <p:bldP spid="3074" grpId="0"/>
      <p:bldP spid="3074" grpId="1"/>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8" grpId="0"/>
      <p:bldP spid="19" grpId="0"/>
      <p:bldP spid="19" grpId="2"/>
      <p:bldP spid="20" grpId="0"/>
      <p:bldP spid="20" grpId="2"/>
      <p:bldP spid="21" grpId="0"/>
      <p:bldP spid="21" grpId="2"/>
      <p:bldP spid="22" grpId="0"/>
      <p:bldP spid="22" grpId="2"/>
      <p:bldP spid="23" grpId="0"/>
      <p:bldP spid="23"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754105" y="3845344"/>
            <a:ext cx="6152147" cy="749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 is the great motive power</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“It is hard to see how a great man can be an atheist. Without the sustaining influence of faith in a divine power we could have little faith in ourselves. We need to feel that behind us is intelligence and love. Doubters do not achieve; skeptics do not contribute; cynics do not create. Faith is the great motive power, and no man realizes his full possibilities unless he has the deep conviction that life is eternally important, and that his work, well done, is a part of an unending plan.”</a:t>
            </a:r>
          </a:p>
        </p:txBody>
      </p:sp>
    </p:spTree>
    <p:extLst>
      <p:ext uri="{BB962C8B-B14F-4D97-AF65-F5344CB8AC3E}">
        <p14:creationId xmlns:p14="http://schemas.microsoft.com/office/powerpoint/2010/main" val="2496321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1880" y="5023737"/>
            <a:ext cx="8763990" cy="981456"/>
          </a:xfrm>
        </p:spPr>
        <p:txBody>
          <a:bodyPr>
            <a:scene3d>
              <a:camera prst="orthographicFront"/>
              <a:lightRig rig="flat" dir="t"/>
            </a:scene3d>
            <a:sp3d extrusionH="57150" prstMaterial="plastic">
              <a:bevelT w="38100" h="38100"/>
            </a:sp3d>
          </a:bodyPr>
          <a:lstStyle/>
          <a:p>
            <a:pPr eaLnBrk="1" hangingPunct="1"/>
            <a:r>
              <a:rPr lang="nl-NL"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29. Warren G. Harding (1921-1923)</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9291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4997" y="2905296"/>
            <a:ext cx="8229600" cy="14697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“It is only when men begin to worship that they begin to grow.”</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5075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8563" y="1820103"/>
            <a:ext cx="8229600" cy="356326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the hour is coming, and now is, when the true worshipers will worship the Father in spirit and truth; for the Father is seeking such to worship Him.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4:23 </a:t>
            </a:r>
          </a:p>
        </p:txBody>
      </p:sp>
    </p:spTree>
    <p:extLst>
      <p:ext uri="{BB962C8B-B14F-4D97-AF65-F5344CB8AC3E}">
        <p14:creationId xmlns:p14="http://schemas.microsoft.com/office/powerpoint/2010/main" val="2388732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150978" y="2981695"/>
            <a:ext cx="1288973" cy="7823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a:t>
            </a:r>
          </a:p>
        </p:txBody>
      </p:sp>
      <p:sp>
        <p:nvSpPr>
          <p:cNvPr id="4" name="Title 1"/>
          <p:cNvSpPr txBox="1">
            <a:spLocks/>
          </p:cNvSpPr>
          <p:nvPr/>
        </p:nvSpPr>
        <p:spPr>
          <a:xfrm>
            <a:off x="4080114" y="3624550"/>
            <a:ext cx="2478795" cy="595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open Bible</a:t>
            </a:r>
          </a:p>
        </p:txBody>
      </p:sp>
      <p:sp>
        <p:nvSpPr>
          <p:cNvPr id="3074" name="Rectangle 2"/>
          <p:cNvSpPr>
            <a:spLocks noGrp="1" noChangeArrowheads="1"/>
          </p:cNvSpPr>
          <p:nvPr>
            <p:ph type="title"/>
          </p:nvPr>
        </p:nvSpPr>
        <p:spPr>
          <a:xfrm>
            <a:off x="295422" y="232435"/>
            <a:ext cx="8574258"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“It has not been my fortune to know very much of Freemasonry, but I have had the great fortune to know many Freemasons and have been able in that way to judge the tree by its fruit. I know of your high ideals. I have seen that you hold your meetings in the presence of the open Bible, and I know that men who observe that formality have high sentiments of citizenship, of worth, and character. That is the strength of our Commonwealth and nation.”</a:t>
            </a:r>
          </a:p>
        </p:txBody>
      </p:sp>
    </p:spTree>
    <p:extLst>
      <p:ext uri="{BB962C8B-B14F-4D97-AF65-F5344CB8AC3E}">
        <p14:creationId xmlns:p14="http://schemas.microsoft.com/office/powerpoint/2010/main" val="232109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1442" y="1420723"/>
            <a:ext cx="8229600" cy="425872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"Therefore by their fruits you will know them. Not everyone who says to Me, 'Lord, Lord,' shall enter the kingdom of heaven, but he who does the will of My Father in heaven."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7:20-21</a:t>
            </a:r>
          </a:p>
        </p:txBody>
      </p:sp>
    </p:spTree>
    <p:extLst>
      <p:ext uri="{BB962C8B-B14F-4D97-AF65-F5344CB8AC3E}">
        <p14:creationId xmlns:p14="http://schemas.microsoft.com/office/powerpoint/2010/main" val="3703397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604461" y="2101516"/>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self-government</a:t>
            </a:r>
          </a:p>
        </p:txBody>
      </p:sp>
      <p:sp>
        <p:nvSpPr>
          <p:cNvPr id="3074" name="Rectangle 2"/>
          <p:cNvSpPr>
            <a:spLocks noGrp="1" noChangeArrowheads="1"/>
          </p:cNvSpPr>
          <p:nvPr>
            <p:ph type="title"/>
          </p:nvPr>
        </p:nvSpPr>
        <p:spPr>
          <a:xfrm>
            <a:off x="323557" y="288705"/>
            <a:ext cx="8475785"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“They [the Founding Fathers] were intent upon establishing a Christian commonwealth in accordance with the principle of self-government. They were an inspired body of men. It has been said that God sifted the nations that He might send choice grain into the wilderness ... Who can fail to see it in the hand of Destiny? Who can doubt that it has been guided by a Divine Providence?”</a:t>
            </a:r>
          </a:p>
        </p:txBody>
      </p:sp>
      <p:sp>
        <p:nvSpPr>
          <p:cNvPr id="4" name="Rectangle 12"/>
          <p:cNvSpPr>
            <a:spLocks noChangeArrowheads="1"/>
          </p:cNvSpPr>
          <p:nvPr/>
        </p:nvSpPr>
        <p:spPr bwMode="auto">
          <a:xfrm>
            <a:off x="2637692" y="2655277"/>
            <a:ext cx="397412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C000"/>
                </a:solidFill>
                <a:effectLst>
                  <a:glow rad="127000">
                    <a:schemeClr val="tx1"/>
                  </a:glow>
                </a:effectLst>
                <a:latin typeface="Calibri" panose="020F0502020204030204" pitchFamily="34" charset="0"/>
              </a:rPr>
              <a:t>Lawful citizens</a:t>
            </a:r>
            <a:endParaRPr lang="en-US" altLang="en-US" sz="4400" b="1" i="1" dirty="0">
              <a:solidFill>
                <a:srgbClr val="FFC000"/>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3316931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“Our government rests upon religion. It is from that source that we derive our reverence for truth and justice, for equality and liberty, and for the rights of mankind. Unless the people believe in these principles they cannot believe in our government.”</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406669" y="1868074"/>
            <a:ext cx="8527123" cy="405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government rests upon religion</a:t>
            </a:r>
          </a:p>
          <a:p>
            <a:pPr algn="l"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reverence for truth </a:t>
            </a:r>
          </a:p>
          <a:p>
            <a:pPr algn="l"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 justice</a:t>
            </a:r>
          </a:p>
          <a:p>
            <a:pPr algn="l"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 equality </a:t>
            </a:r>
          </a:p>
          <a:p>
            <a:pPr algn="l"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 liberty</a:t>
            </a:r>
          </a:p>
          <a:p>
            <a:pPr algn="l"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 rights of mankind</a:t>
            </a:r>
          </a:p>
        </p:txBody>
      </p:sp>
      <p:sp>
        <p:nvSpPr>
          <p:cNvPr id="5" name="Arrow: Bent-Up 9">
            <a:extLst>
              <a:ext uri="{FF2B5EF4-FFF2-40B4-BE49-F238E27FC236}">
                <a16:creationId xmlns:a16="http://schemas.microsoft.com/office/drawing/2014/main" id="{CAE0F244-856D-4D80-836B-C819BCDCF793}"/>
              </a:ext>
            </a:extLst>
          </p:cNvPr>
          <p:cNvSpPr/>
          <p:nvPr/>
        </p:nvSpPr>
        <p:spPr>
          <a:xfrm rot="5400000">
            <a:off x="791438" y="2701694"/>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tx1"/>
                </a:glow>
              </a:effectLst>
            </a:endParaRPr>
          </a:p>
        </p:txBody>
      </p:sp>
      <p:sp>
        <p:nvSpPr>
          <p:cNvPr id="6" name="Rectangle 2"/>
          <p:cNvSpPr txBox="1">
            <a:spLocks noChangeArrowheads="1"/>
          </p:cNvSpPr>
          <p:nvPr/>
        </p:nvSpPr>
        <p:spPr bwMode="auto">
          <a:xfrm>
            <a:off x="2297840" y="313153"/>
            <a:ext cx="5799908"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government rests upon</a:t>
            </a:r>
          </a:p>
        </p:txBody>
      </p:sp>
      <p:sp>
        <p:nvSpPr>
          <p:cNvPr id="7" name="Rectangle 2"/>
          <p:cNvSpPr txBox="1">
            <a:spLocks noChangeArrowheads="1"/>
          </p:cNvSpPr>
          <p:nvPr/>
        </p:nvSpPr>
        <p:spPr bwMode="auto">
          <a:xfrm>
            <a:off x="406172" y="985278"/>
            <a:ext cx="2126962"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religion</a:t>
            </a:r>
          </a:p>
        </p:txBody>
      </p:sp>
      <p:sp>
        <p:nvSpPr>
          <p:cNvPr id="8" name="Rectangle 2"/>
          <p:cNvSpPr txBox="1">
            <a:spLocks noChangeArrowheads="1"/>
          </p:cNvSpPr>
          <p:nvPr/>
        </p:nvSpPr>
        <p:spPr bwMode="auto">
          <a:xfrm>
            <a:off x="3873682" y="1656178"/>
            <a:ext cx="4739534"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reverence for truth</a:t>
            </a:r>
          </a:p>
        </p:txBody>
      </p:sp>
      <p:sp>
        <p:nvSpPr>
          <p:cNvPr id="9" name="Rectangle 2"/>
          <p:cNvSpPr txBox="1">
            <a:spLocks noChangeArrowheads="1"/>
          </p:cNvSpPr>
          <p:nvPr/>
        </p:nvSpPr>
        <p:spPr bwMode="auto">
          <a:xfrm>
            <a:off x="2113802" y="2325925"/>
            <a:ext cx="1957145"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justice</a:t>
            </a:r>
          </a:p>
        </p:txBody>
      </p:sp>
      <p:sp>
        <p:nvSpPr>
          <p:cNvPr id="10" name="Rectangle 2"/>
          <p:cNvSpPr txBox="1">
            <a:spLocks noChangeArrowheads="1"/>
          </p:cNvSpPr>
          <p:nvPr/>
        </p:nvSpPr>
        <p:spPr bwMode="auto">
          <a:xfrm>
            <a:off x="4719230" y="2325991"/>
            <a:ext cx="2296779"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equality</a:t>
            </a:r>
          </a:p>
        </p:txBody>
      </p:sp>
      <p:sp>
        <p:nvSpPr>
          <p:cNvPr id="11" name="Rectangle 2"/>
          <p:cNvSpPr txBox="1">
            <a:spLocks noChangeArrowheads="1"/>
          </p:cNvSpPr>
          <p:nvPr/>
        </p:nvSpPr>
        <p:spPr bwMode="auto">
          <a:xfrm>
            <a:off x="1227909" y="2996958"/>
            <a:ext cx="1787328"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liberty</a:t>
            </a:r>
          </a:p>
        </p:txBody>
      </p:sp>
      <p:sp>
        <p:nvSpPr>
          <p:cNvPr id="12" name="Rectangle 2"/>
          <p:cNvSpPr txBox="1">
            <a:spLocks noChangeArrowheads="1"/>
          </p:cNvSpPr>
          <p:nvPr/>
        </p:nvSpPr>
        <p:spPr bwMode="auto">
          <a:xfrm>
            <a:off x="5596822" y="2995735"/>
            <a:ext cx="2440471"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rights of</a:t>
            </a:r>
          </a:p>
        </p:txBody>
      </p:sp>
      <p:sp>
        <p:nvSpPr>
          <p:cNvPr id="13" name="Rectangle 2"/>
          <p:cNvSpPr txBox="1">
            <a:spLocks noChangeArrowheads="1"/>
          </p:cNvSpPr>
          <p:nvPr/>
        </p:nvSpPr>
        <p:spPr bwMode="auto">
          <a:xfrm>
            <a:off x="1094964" y="3670242"/>
            <a:ext cx="2518848" cy="8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mankind</a:t>
            </a:r>
          </a:p>
        </p:txBody>
      </p:sp>
    </p:spTree>
    <p:extLst>
      <p:ext uri="{BB962C8B-B14F-4D97-AF65-F5344CB8AC3E}">
        <p14:creationId xmlns:p14="http://schemas.microsoft.com/office/powerpoint/2010/main" val="365933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childTnLst>
                                </p:cTn>
                              </p:par>
                              <p:par>
                                <p:cTn id="39" presetID="42" presetClass="path" presetSubtype="0" accel="50000" decel="50000" fill="hold" grpId="1" nodeType="withEffect">
                                  <p:stCondLst>
                                    <p:cond delay="0"/>
                                  </p:stCondLst>
                                  <p:childTnLst>
                                    <p:animMotion origin="layout" path="M -2.77778E-6 1.48148E-6 L -0.21788 0.21759 " pathEditMode="relative" rAng="0" ptsTypes="AA">
                                      <p:cBhvr>
                                        <p:cTn id="40" dur="2000" fill="hold"/>
                                        <p:tgtEl>
                                          <p:spTgt spid="6"/>
                                        </p:tgtEl>
                                        <p:attrNameLst>
                                          <p:attrName>ppt_x</p:attrName>
                                          <p:attrName>ppt_y</p:attrName>
                                        </p:attrNameLst>
                                      </p:cBhvr>
                                      <p:rCtr x="-10903" y="10880"/>
                                    </p:animMotion>
                                  </p:childTnLst>
                                </p:cTn>
                              </p:par>
                              <p:par>
                                <p:cTn id="41" presetID="42" presetClass="path" presetSubtype="0" accel="50000" decel="50000" fill="hold" grpId="1" nodeType="withEffect">
                                  <p:stCondLst>
                                    <p:cond delay="0"/>
                                  </p:stCondLst>
                                  <p:childTnLst>
                                    <p:animMotion origin="layout" path="M -3.88889E-6 3.33333E-6 L 0.59532 0.11921 " pathEditMode="relative" rAng="0" ptsTypes="AA">
                                      <p:cBhvr>
                                        <p:cTn id="42" dur="2000" fill="hold"/>
                                        <p:tgtEl>
                                          <p:spTgt spid="7"/>
                                        </p:tgtEl>
                                        <p:attrNameLst>
                                          <p:attrName>ppt_x</p:attrName>
                                          <p:attrName>ppt_y</p:attrName>
                                        </p:attrNameLst>
                                      </p:cBhvr>
                                      <p:rCtr x="29757" y="5949"/>
                                    </p:animMotion>
                                  </p:childTnLst>
                                </p:cTn>
                              </p:par>
                              <p:par>
                                <p:cTn id="43" presetID="42" presetClass="path" presetSubtype="0" accel="50000" decel="50000" fill="hold" grpId="1" nodeType="withEffect">
                                  <p:stCondLst>
                                    <p:cond delay="0"/>
                                  </p:stCondLst>
                                  <p:childTnLst>
                                    <p:animMotion origin="layout" path="M -2.5E-6 -1.85185E-6 L -0.30243 0.11921 " pathEditMode="relative" rAng="0" ptsTypes="AA">
                                      <p:cBhvr>
                                        <p:cTn id="44" dur="2000" fill="hold"/>
                                        <p:tgtEl>
                                          <p:spTgt spid="8"/>
                                        </p:tgtEl>
                                        <p:attrNameLst>
                                          <p:attrName>ppt_x</p:attrName>
                                          <p:attrName>ppt_y</p:attrName>
                                        </p:attrNameLst>
                                      </p:cBhvr>
                                      <p:rCtr x="-15122" y="5949"/>
                                    </p:animMotion>
                                  </p:childTnLst>
                                </p:cTn>
                              </p:par>
                              <p:par>
                                <p:cTn id="45" presetID="42" presetClass="path" presetSubtype="0" accel="50000" decel="50000" fill="hold" grpId="1" nodeType="withEffect">
                                  <p:stCondLst>
                                    <p:cond delay="0"/>
                                  </p:stCondLst>
                                  <p:childTnLst>
                                    <p:animMotion origin="layout" path="M -4.44444E-6 2.96296E-6 L 0.24323 0.1199 " pathEditMode="relative" rAng="0" ptsTypes="AA">
                                      <p:cBhvr>
                                        <p:cTn id="46" dur="2000" fill="hold"/>
                                        <p:tgtEl>
                                          <p:spTgt spid="9"/>
                                        </p:tgtEl>
                                        <p:attrNameLst>
                                          <p:attrName>ppt_x</p:attrName>
                                          <p:attrName>ppt_y</p:attrName>
                                        </p:attrNameLst>
                                      </p:cBhvr>
                                      <p:rCtr x="12153" y="5995"/>
                                    </p:animMotion>
                                  </p:childTnLst>
                                </p:cTn>
                              </p:par>
                              <p:par>
                                <p:cTn id="47" presetID="42" presetClass="path" presetSubtype="0" accel="50000" decel="50000" fill="hold" grpId="1" nodeType="withEffect">
                                  <p:stCondLst>
                                    <p:cond delay="0"/>
                                  </p:stCondLst>
                                  <p:childTnLst>
                                    <p:animMotion origin="layout" path="M 3.33333E-6 2.96296E-6 L -0.03959 0.21713 " pathEditMode="relative" rAng="0" ptsTypes="AA">
                                      <p:cBhvr>
                                        <p:cTn id="48" dur="2000" fill="hold"/>
                                        <p:tgtEl>
                                          <p:spTgt spid="10"/>
                                        </p:tgtEl>
                                        <p:attrNameLst>
                                          <p:attrName>ppt_x</p:attrName>
                                          <p:attrName>ppt_y</p:attrName>
                                        </p:attrNameLst>
                                      </p:cBhvr>
                                      <p:rCtr x="-1979" y="10856"/>
                                    </p:animMotion>
                                  </p:childTnLst>
                                </p:cTn>
                              </p:par>
                              <p:par>
                                <p:cTn id="49" presetID="42" presetClass="path" presetSubtype="0" accel="50000" decel="50000" fill="hold" grpId="1" nodeType="withEffect">
                                  <p:stCondLst>
                                    <p:cond delay="0"/>
                                  </p:stCondLst>
                                  <p:childTnLst>
                                    <p:animMotion origin="layout" path="M -4.44444E-6 -3.7037E-6 L 0.34948 0.21783 " pathEditMode="relative" rAng="0" ptsTypes="AA">
                                      <p:cBhvr>
                                        <p:cTn id="50" dur="2000" fill="hold"/>
                                        <p:tgtEl>
                                          <p:spTgt spid="11"/>
                                        </p:tgtEl>
                                        <p:attrNameLst>
                                          <p:attrName>ppt_x</p:attrName>
                                          <p:attrName>ppt_y</p:attrName>
                                        </p:attrNameLst>
                                      </p:cBhvr>
                                      <p:rCtr x="17465" y="10880"/>
                                    </p:animMotion>
                                  </p:childTnLst>
                                </p:cTn>
                              </p:par>
                              <p:par>
                                <p:cTn id="51" presetID="42" presetClass="path" presetSubtype="0" accel="50000" decel="50000" fill="hold" grpId="1" nodeType="withEffect">
                                  <p:stCondLst>
                                    <p:cond delay="0"/>
                                  </p:stCondLst>
                                  <p:childTnLst>
                                    <p:animMotion origin="layout" path="M 3.88889E-6 -2.22222E-6 L -0.14219 0.31574 " pathEditMode="relative" rAng="0" ptsTypes="AA">
                                      <p:cBhvr>
                                        <p:cTn id="52" dur="2000" fill="hold"/>
                                        <p:tgtEl>
                                          <p:spTgt spid="12"/>
                                        </p:tgtEl>
                                        <p:attrNameLst>
                                          <p:attrName>ppt_x</p:attrName>
                                          <p:attrName>ppt_y</p:attrName>
                                        </p:attrNameLst>
                                      </p:cBhvr>
                                      <p:rCtr x="-7118" y="15787"/>
                                    </p:animMotion>
                                  </p:childTnLst>
                                </p:cTn>
                              </p:par>
                              <p:par>
                                <p:cTn id="53" presetID="42" presetClass="path" presetSubtype="0" accel="50000" decel="50000" fill="hold" grpId="1" nodeType="withEffect">
                                  <p:stCondLst>
                                    <p:cond delay="0"/>
                                  </p:stCondLst>
                                  <p:childTnLst>
                                    <p:animMotion origin="layout" path="M 4.72222E-6 -1.85185E-6 L 0.57638 0.21736 " pathEditMode="relative" rAng="0" ptsTypes="AA">
                                      <p:cBhvr>
                                        <p:cTn id="54" dur="2000" fill="hold"/>
                                        <p:tgtEl>
                                          <p:spTgt spid="13"/>
                                        </p:tgtEl>
                                        <p:attrNameLst>
                                          <p:attrName>ppt_x</p:attrName>
                                          <p:attrName>ppt_y</p:attrName>
                                        </p:attrNameLst>
                                      </p:cBhvr>
                                      <p:rCtr x="28819" y="10856"/>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250"/>
                                        <p:tgtEl>
                                          <p:spTgt spid="3"/>
                                        </p:tgtEl>
                                      </p:cBhvr>
                                    </p:animEffect>
                                  </p:childTnLst>
                                </p:cTn>
                              </p:par>
                              <p:par>
                                <p:cTn id="62" presetID="10" presetClass="exit" presetSubtype="0" fill="hold" grpId="2"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childTnLst>
                          </p:cTn>
                        </p:par>
                        <p:par>
                          <p:cTn id="86" fill="hold">
                            <p:stCondLst>
                              <p:cond delay="2500"/>
                            </p:stCondLst>
                            <p:childTnLst>
                              <p:par>
                                <p:cTn id="87" presetID="22" presetClass="entr" presetSubtype="8" fill="hold" grpId="0" nodeType="after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left)">
                                      <p:cBhvr>
                                        <p:cTn id="8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5" grpId="0" animBg="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065" y="1808016"/>
            <a:ext cx="8229600" cy="34814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“Our doctrine of equality and liberty and humanity comes from our belief in the brotherhood of man, through the fatherhood       of God.”</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01232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57578" y="583731"/>
            <a:ext cx="8558011" cy="56496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If someone says, "I love God," and hates his brother, he is a liar; for he who does not love his brother whom he has seen, how can he love God whom he has not seen? And this commandment we have from Him: that he who loves God must love his brother also.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4:20-21 </a:t>
            </a:r>
          </a:p>
        </p:txBody>
      </p:sp>
    </p:spTree>
    <p:extLst>
      <p:ext uri="{BB962C8B-B14F-4D97-AF65-F5344CB8AC3E}">
        <p14:creationId xmlns:p14="http://schemas.microsoft.com/office/powerpoint/2010/main" val="3793307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5907" t="13179" r="19041" b="7168"/>
          <a:stretch/>
        </p:blipFill>
        <p:spPr>
          <a:xfrm>
            <a:off x="-1" y="0"/>
            <a:ext cx="995709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9803"/>
            <a:ext cx="9144000" cy="7344578"/>
          </a:xfrm>
          <a:prstGeom prst="rect">
            <a:avLst/>
          </a:prstGeom>
        </p:spPr>
      </p:pic>
      <p:pic>
        <p:nvPicPr>
          <p:cNvPr id="3" name="Picture 2"/>
          <p:cNvPicPr>
            <a:picLocks noChangeAspect="1"/>
          </p:cNvPicPr>
          <p:nvPr/>
        </p:nvPicPr>
        <p:blipFill rotWithShape="1">
          <a:blip r:embed="rId5"/>
          <a:srcRect l="31428" t="13809" r="32322" b="3652"/>
          <a:stretch/>
        </p:blipFill>
        <p:spPr>
          <a:xfrm>
            <a:off x="2645229" y="1521051"/>
            <a:ext cx="4294416" cy="5500235"/>
          </a:xfrm>
          <a:prstGeom prst="rect">
            <a:avLst/>
          </a:prstGeom>
        </p:spPr>
      </p:pic>
    </p:spTree>
    <p:extLst>
      <p:ext uri="{BB962C8B-B14F-4D97-AF65-F5344CB8AC3E}">
        <p14:creationId xmlns:p14="http://schemas.microsoft.com/office/powerpoint/2010/main" val="1341314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4821" cy="7053943"/>
          </a:xfrm>
          <a:prstGeom prst="rect">
            <a:avLst/>
          </a:prstGeom>
        </p:spPr>
      </p:pic>
    </p:spTree>
    <p:extLst>
      <p:ext uri="{BB962C8B-B14F-4D97-AF65-F5344CB8AC3E}">
        <p14:creationId xmlns:p14="http://schemas.microsoft.com/office/powerpoint/2010/main" val="2249901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D9C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925" y="24714"/>
            <a:ext cx="9446648" cy="7076141"/>
          </a:xfrm>
          <a:prstGeom prst="rect">
            <a:avLst/>
          </a:prstGeom>
        </p:spPr>
      </p:pic>
    </p:spTree>
    <p:extLst>
      <p:ext uri="{BB962C8B-B14F-4D97-AF65-F5344CB8AC3E}">
        <p14:creationId xmlns:p14="http://schemas.microsoft.com/office/powerpoint/2010/main" val="1910804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506" y="0"/>
            <a:ext cx="10591506" cy="6858000"/>
          </a:xfrm>
          <a:prstGeom prst="rect">
            <a:avLst/>
          </a:prstGeom>
        </p:spPr>
      </p:pic>
    </p:spTree>
    <p:extLst>
      <p:ext uri="{BB962C8B-B14F-4D97-AF65-F5344CB8AC3E}">
        <p14:creationId xmlns:p14="http://schemas.microsoft.com/office/powerpoint/2010/main" val="32223390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424" y="3004457"/>
            <a:ext cx="3246575" cy="38535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463" y="2796704"/>
            <a:ext cx="3347037" cy="4812406"/>
          </a:xfrm>
          <a:prstGeom prst="rect">
            <a:avLst/>
          </a:prstGeom>
        </p:spPr>
      </p:pic>
    </p:spTree>
    <p:extLst>
      <p:ext uri="{BB962C8B-B14F-4D97-AF65-F5344CB8AC3E}">
        <p14:creationId xmlns:p14="http://schemas.microsoft.com/office/powerpoint/2010/main" val="491191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387" t="4412" r="5331" b="8023"/>
          <a:stretch/>
        </p:blipFill>
        <p:spPr>
          <a:xfrm>
            <a:off x="385010" y="0"/>
            <a:ext cx="8434137" cy="6196263"/>
          </a:xfrm>
          <a:prstGeom prst="rect">
            <a:avLst/>
          </a:prstGeom>
        </p:spPr>
      </p:pic>
      <p:pic>
        <p:nvPicPr>
          <p:cNvPr id="3" name="Picture 2">
            <a:extLst>
              <a:ext uri="{FF2B5EF4-FFF2-40B4-BE49-F238E27FC236}">
                <a16:creationId xmlns:a16="http://schemas.microsoft.com/office/drawing/2014/main" id="{3D0311DD-CDF8-4C25-AE77-DC2D1C70A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19" y="0"/>
            <a:ext cx="8817429" cy="6858000"/>
          </a:xfrm>
          <a:prstGeom prst="rect">
            <a:avLst/>
          </a:prstGeom>
        </p:spPr>
      </p:pic>
      <p:pic>
        <p:nvPicPr>
          <p:cNvPr id="5" name="Picture 4">
            <a:extLst>
              <a:ext uri="{FF2B5EF4-FFF2-40B4-BE49-F238E27FC236}">
                <a16:creationId xmlns:a16="http://schemas.microsoft.com/office/drawing/2014/main" id="{F9566FF4-5E76-4393-A0A7-287F7B26B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3632"/>
            <a:ext cx="9160387" cy="7302137"/>
          </a:xfrm>
          <a:prstGeom prst="rect">
            <a:avLst/>
          </a:prstGeom>
        </p:spPr>
      </p:pic>
      <p:pic>
        <p:nvPicPr>
          <p:cNvPr id="6" name="Picture 5">
            <a:extLst>
              <a:ext uri="{FF2B5EF4-FFF2-40B4-BE49-F238E27FC236}">
                <a16:creationId xmlns:a16="http://schemas.microsoft.com/office/drawing/2014/main" id="{32841586-DAB9-4022-9905-5DCED0CC0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8416"/>
            <a:ext cx="9144000" cy="5141167"/>
          </a:xfrm>
          <a:prstGeom prst="rect">
            <a:avLst/>
          </a:prstGeom>
        </p:spPr>
      </p:pic>
      <p:pic>
        <p:nvPicPr>
          <p:cNvPr id="7" name="Picture 6">
            <a:extLst>
              <a:ext uri="{FF2B5EF4-FFF2-40B4-BE49-F238E27FC236}">
                <a16:creationId xmlns:a16="http://schemas.microsoft.com/office/drawing/2014/main" id="{290496E7-3A60-4034-A8B7-54A43CE30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83" y="875211"/>
            <a:ext cx="9509726" cy="5121667"/>
          </a:xfrm>
          <a:prstGeom prst="rect">
            <a:avLst/>
          </a:prstGeom>
        </p:spPr>
      </p:pic>
      <p:pic>
        <p:nvPicPr>
          <p:cNvPr id="8" name="Picture 7">
            <a:extLst>
              <a:ext uri="{FF2B5EF4-FFF2-40B4-BE49-F238E27FC236}">
                <a16:creationId xmlns:a16="http://schemas.microsoft.com/office/drawing/2014/main" id="{73E2A477-FBA9-4554-8F94-9264B0B5F4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9" name="Picture 8">
            <a:extLst>
              <a:ext uri="{FF2B5EF4-FFF2-40B4-BE49-F238E27FC236}">
                <a16:creationId xmlns:a16="http://schemas.microsoft.com/office/drawing/2014/main" id="{304DBF98-F425-4D34-A9DB-3EE3E82733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351818" cy="6858000"/>
          </a:xfrm>
          <a:prstGeom prst="rect">
            <a:avLst/>
          </a:prstGeom>
        </p:spPr>
      </p:pic>
      <p:pic>
        <p:nvPicPr>
          <p:cNvPr id="10" name="Picture 9">
            <a:extLst>
              <a:ext uri="{FF2B5EF4-FFF2-40B4-BE49-F238E27FC236}">
                <a16:creationId xmlns:a16="http://schemas.microsoft.com/office/drawing/2014/main" id="{1DE43FD0-4BBA-44A3-A394-DBA726EFB4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91440"/>
            <a:ext cx="9203229" cy="6949440"/>
          </a:xfrm>
          <a:prstGeom prst="rect">
            <a:avLst/>
          </a:prstGeom>
        </p:spPr>
      </p:pic>
      <p:pic>
        <p:nvPicPr>
          <p:cNvPr id="11" name="Picture 10">
            <a:extLst>
              <a:ext uri="{FF2B5EF4-FFF2-40B4-BE49-F238E27FC236}">
                <a16:creationId xmlns:a16="http://schemas.microsoft.com/office/drawing/2014/main" id="{0983C983-B638-4DC7-B74E-76303D691D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13280" y="1"/>
            <a:ext cx="11457280" cy="6858000"/>
          </a:xfrm>
          <a:prstGeom prst="rect">
            <a:avLst/>
          </a:prstGeom>
        </p:spPr>
      </p:pic>
      <p:pic>
        <p:nvPicPr>
          <p:cNvPr id="12" name="Picture 11">
            <a:extLst>
              <a:ext uri="{FF2B5EF4-FFF2-40B4-BE49-F238E27FC236}">
                <a16:creationId xmlns:a16="http://schemas.microsoft.com/office/drawing/2014/main" id="{EB1056FF-8BE0-4968-98B4-186E7F0BF5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A6AE5C0D-2106-4E61-B6D7-0D7EA24FBE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894114"/>
            <a:ext cx="9144000" cy="4963886"/>
          </a:xfrm>
          <a:prstGeom prst="rect">
            <a:avLst/>
          </a:prstGeom>
        </p:spPr>
      </p:pic>
      <p:pic>
        <p:nvPicPr>
          <p:cNvPr id="14" name="Picture 13">
            <a:extLst>
              <a:ext uri="{FF2B5EF4-FFF2-40B4-BE49-F238E27FC236}">
                <a16:creationId xmlns:a16="http://schemas.microsoft.com/office/drawing/2014/main" id="{056555A5-8689-4A86-BCE4-9642F6752D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pic>
        <p:nvPicPr>
          <p:cNvPr id="15" name="Picture 14">
            <a:extLst>
              <a:ext uri="{FF2B5EF4-FFF2-40B4-BE49-F238E27FC236}">
                <a16:creationId xmlns:a16="http://schemas.microsoft.com/office/drawing/2014/main" id="{69E0EB2A-AEB5-4082-8907-ABBEF1E2D34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C25BA4CA-25FE-4667-B7D8-3BD5D0DAC28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1528" y="0"/>
            <a:ext cx="10325528" cy="6858000"/>
          </a:xfrm>
          <a:prstGeom prst="rect">
            <a:avLst/>
          </a:prstGeom>
        </p:spPr>
      </p:pic>
      <p:pic>
        <p:nvPicPr>
          <p:cNvPr id="17" name="Picture 16">
            <a:extLst>
              <a:ext uri="{FF2B5EF4-FFF2-40B4-BE49-F238E27FC236}">
                <a16:creationId xmlns:a16="http://schemas.microsoft.com/office/drawing/2014/main" id="{4DF2BEA7-5190-4AFC-AC06-C26708A1F7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973" y="102973"/>
            <a:ext cx="9144000" cy="6858000"/>
          </a:xfrm>
          <a:prstGeom prst="rect">
            <a:avLst/>
          </a:prstGeom>
        </p:spPr>
      </p:pic>
      <p:pic>
        <p:nvPicPr>
          <p:cNvPr id="18" name="Content Placeholder 3">
            <a:extLst>
              <a:ext uri="{FF2B5EF4-FFF2-40B4-BE49-F238E27FC236}">
                <a16:creationId xmlns:a16="http://schemas.microsoft.com/office/drawing/2014/main" id="{129C99B6-B79F-43B9-9559-929F5F2AFE7A}"/>
              </a:ext>
            </a:extLst>
          </p:cNvPr>
          <p:cNvPicPr>
            <a:picLocks noGrp="1" noChangeAspect="1"/>
          </p:cNvPicPr>
          <p:nvPr>
            <p:ph idx="1"/>
          </p:nvPr>
        </p:nvPicPr>
        <p:blipFill rotWithShape="1">
          <a:blip r:embed="rId17"/>
          <a:srcRect l="15907" t="13179" r="19041" b="7168"/>
          <a:stretch/>
        </p:blipFill>
        <p:spPr>
          <a:xfrm>
            <a:off x="-1" y="0"/>
            <a:ext cx="9957095" cy="6858000"/>
          </a:xfrm>
          <a:prstGeom prst="rect">
            <a:avLst/>
          </a:prstGeom>
        </p:spPr>
      </p:pic>
      <p:pic>
        <p:nvPicPr>
          <p:cNvPr id="19" name="Picture 18">
            <a:extLst>
              <a:ext uri="{FF2B5EF4-FFF2-40B4-BE49-F238E27FC236}">
                <a16:creationId xmlns:a16="http://schemas.microsoft.com/office/drawing/2014/main" id="{553353BA-CD23-4FDD-B240-413E37B8163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299803"/>
            <a:ext cx="9144000" cy="7344578"/>
          </a:xfrm>
          <a:prstGeom prst="rect">
            <a:avLst/>
          </a:prstGeom>
        </p:spPr>
      </p:pic>
      <p:pic>
        <p:nvPicPr>
          <p:cNvPr id="20" name="Picture 19">
            <a:extLst>
              <a:ext uri="{FF2B5EF4-FFF2-40B4-BE49-F238E27FC236}">
                <a16:creationId xmlns:a16="http://schemas.microsoft.com/office/drawing/2014/main" id="{C912FC05-4CE3-432B-A659-4256B2F4B05F}"/>
              </a:ext>
            </a:extLst>
          </p:cNvPr>
          <p:cNvPicPr>
            <a:picLocks noChangeAspect="1"/>
          </p:cNvPicPr>
          <p:nvPr/>
        </p:nvPicPr>
        <p:blipFill rotWithShape="1">
          <a:blip r:embed="rId19"/>
          <a:srcRect l="31428" t="13809" r="32322" b="3652"/>
          <a:stretch/>
        </p:blipFill>
        <p:spPr>
          <a:xfrm>
            <a:off x="2645229" y="1521051"/>
            <a:ext cx="4294416" cy="5500235"/>
          </a:xfrm>
          <a:prstGeom prst="rect">
            <a:avLst/>
          </a:prstGeom>
        </p:spPr>
      </p:pic>
      <p:pic>
        <p:nvPicPr>
          <p:cNvPr id="21" name="Picture 20">
            <a:extLst>
              <a:ext uri="{FF2B5EF4-FFF2-40B4-BE49-F238E27FC236}">
                <a16:creationId xmlns:a16="http://schemas.microsoft.com/office/drawing/2014/main" id="{470F1091-4B47-4F93-92A3-C1E415D4AA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84821" cy="7053943"/>
          </a:xfrm>
          <a:prstGeom prst="rect">
            <a:avLst/>
          </a:prstGeom>
        </p:spPr>
      </p:pic>
      <p:pic>
        <p:nvPicPr>
          <p:cNvPr id="22" name="Picture 21">
            <a:extLst>
              <a:ext uri="{FF2B5EF4-FFF2-40B4-BE49-F238E27FC236}">
                <a16:creationId xmlns:a16="http://schemas.microsoft.com/office/drawing/2014/main" id="{C1F22BBD-FFEB-4D81-ABB5-BD8E5BBCCC2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47506" y="0"/>
            <a:ext cx="10591506" cy="6858000"/>
          </a:xfrm>
          <a:prstGeom prst="rect">
            <a:avLst/>
          </a:prstGeom>
        </p:spPr>
      </p:pic>
      <p:pic>
        <p:nvPicPr>
          <p:cNvPr id="23" name="Picture 22">
            <a:extLst>
              <a:ext uri="{FF2B5EF4-FFF2-40B4-BE49-F238E27FC236}">
                <a16:creationId xmlns:a16="http://schemas.microsoft.com/office/drawing/2014/main" id="{6C46E3A0-017D-458E-872F-BB216C0D08F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23">
            <a:extLst>
              <a:ext uri="{FF2B5EF4-FFF2-40B4-BE49-F238E27FC236}">
                <a16:creationId xmlns:a16="http://schemas.microsoft.com/office/drawing/2014/main" id="{C0DF61FC-9C3A-40D3-AE94-3000E957DDE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19424" y="3004457"/>
            <a:ext cx="3246575" cy="3853543"/>
          </a:xfrm>
          <a:prstGeom prst="rect">
            <a:avLst/>
          </a:prstGeom>
        </p:spPr>
      </p:pic>
      <p:pic>
        <p:nvPicPr>
          <p:cNvPr id="25" name="Picture 24">
            <a:extLst>
              <a:ext uri="{FF2B5EF4-FFF2-40B4-BE49-F238E27FC236}">
                <a16:creationId xmlns:a16="http://schemas.microsoft.com/office/drawing/2014/main" id="{6737DAB4-8794-40AC-ACC3-9E6F78307E4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27106" y="2045594"/>
            <a:ext cx="3347037" cy="4812406"/>
          </a:xfrm>
          <a:prstGeom prst="rect">
            <a:avLst/>
          </a:prstGeom>
        </p:spPr>
      </p:pic>
      <p:pic>
        <p:nvPicPr>
          <p:cNvPr id="29" name="Picture 28">
            <a:extLst>
              <a:ext uri="{FF2B5EF4-FFF2-40B4-BE49-F238E27FC236}">
                <a16:creationId xmlns:a16="http://schemas.microsoft.com/office/drawing/2014/main" id="{50258EF1-63BC-47C3-BD67-316FD5BE1F7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121" y="0"/>
            <a:ext cx="9144000" cy="6858000"/>
          </a:xfrm>
          <a:prstGeom prst="rect">
            <a:avLst/>
          </a:prstGeom>
        </p:spPr>
      </p:pic>
    </p:spTree>
    <p:extLst>
      <p:ext uri="{BB962C8B-B14F-4D97-AF65-F5344CB8AC3E}">
        <p14:creationId xmlns:p14="http://schemas.microsoft.com/office/powerpoint/2010/main" val="26349020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EA3CB9-E87F-459C-959E-6FD5803818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87" t="4412" r="5331" b="8023"/>
          <a:stretch/>
        </p:blipFill>
        <p:spPr>
          <a:xfrm>
            <a:off x="1995290" y="0"/>
            <a:ext cx="2186546" cy="1606378"/>
          </a:xfrm>
          <a:prstGeom prst="rect">
            <a:avLst/>
          </a:prstGeom>
        </p:spPr>
      </p:pic>
      <p:pic>
        <p:nvPicPr>
          <p:cNvPr id="5" name="Picture 4">
            <a:extLst>
              <a:ext uri="{FF2B5EF4-FFF2-40B4-BE49-F238E27FC236}">
                <a16:creationId xmlns:a16="http://schemas.microsoft.com/office/drawing/2014/main" id="{765D7E4C-F357-4840-865E-457B011D7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319" y="0"/>
            <a:ext cx="2017681" cy="1569308"/>
          </a:xfrm>
          <a:prstGeom prst="rect">
            <a:avLst/>
          </a:prstGeom>
        </p:spPr>
      </p:pic>
      <p:pic>
        <p:nvPicPr>
          <p:cNvPr id="6" name="Picture 5">
            <a:extLst>
              <a:ext uri="{FF2B5EF4-FFF2-40B4-BE49-F238E27FC236}">
                <a16:creationId xmlns:a16="http://schemas.microsoft.com/office/drawing/2014/main" id="{A57ADAA5-C44B-4A52-88AF-87B363611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86" y="1"/>
            <a:ext cx="2005824" cy="1598928"/>
          </a:xfrm>
          <a:prstGeom prst="rect">
            <a:avLst/>
          </a:prstGeom>
        </p:spPr>
      </p:pic>
      <p:pic>
        <p:nvPicPr>
          <p:cNvPr id="7" name="Picture 6">
            <a:extLst>
              <a:ext uri="{FF2B5EF4-FFF2-40B4-BE49-F238E27FC236}">
                <a16:creationId xmlns:a16="http://schemas.microsoft.com/office/drawing/2014/main" id="{FC0CE737-E5F6-42C5-A9FF-779766D9BD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99823"/>
            <a:ext cx="2644346" cy="1486770"/>
          </a:xfrm>
          <a:prstGeom prst="rect">
            <a:avLst/>
          </a:prstGeom>
        </p:spPr>
      </p:pic>
      <p:pic>
        <p:nvPicPr>
          <p:cNvPr id="8" name="Picture 7">
            <a:extLst>
              <a:ext uri="{FF2B5EF4-FFF2-40B4-BE49-F238E27FC236}">
                <a16:creationId xmlns:a16="http://schemas.microsoft.com/office/drawing/2014/main" id="{6123350C-20E0-4292-9DFC-F4361AD4B8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1871" y="0"/>
            <a:ext cx="2959723" cy="1594022"/>
          </a:xfrm>
          <a:prstGeom prst="rect">
            <a:avLst/>
          </a:prstGeom>
        </p:spPr>
      </p:pic>
      <p:pic>
        <p:nvPicPr>
          <p:cNvPr id="9" name="Picture 8">
            <a:extLst>
              <a:ext uri="{FF2B5EF4-FFF2-40B4-BE49-F238E27FC236}">
                <a16:creationId xmlns:a16="http://schemas.microsoft.com/office/drawing/2014/main" id="{4CAA2491-C2AB-417E-9006-6AFBBB6017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6651" y="1600200"/>
            <a:ext cx="2037349" cy="1528012"/>
          </a:xfrm>
          <a:prstGeom prst="rect">
            <a:avLst/>
          </a:prstGeom>
        </p:spPr>
      </p:pic>
      <p:pic>
        <p:nvPicPr>
          <p:cNvPr id="10" name="Picture 9">
            <a:extLst>
              <a:ext uri="{FF2B5EF4-FFF2-40B4-BE49-F238E27FC236}">
                <a16:creationId xmlns:a16="http://schemas.microsoft.com/office/drawing/2014/main" id="{ABDC5295-6C86-4556-A8AA-00441EE0E0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3666" y="2334126"/>
            <a:ext cx="1037997" cy="761198"/>
          </a:xfrm>
          <a:prstGeom prst="rect">
            <a:avLst/>
          </a:prstGeom>
        </p:spPr>
      </p:pic>
      <p:pic>
        <p:nvPicPr>
          <p:cNvPr id="11" name="Picture 10">
            <a:extLst>
              <a:ext uri="{FF2B5EF4-FFF2-40B4-BE49-F238E27FC236}">
                <a16:creationId xmlns:a16="http://schemas.microsoft.com/office/drawing/2014/main" id="{3EDBE07F-0721-48B9-B156-9E04288A77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7454" y="1576135"/>
            <a:ext cx="1056242" cy="797577"/>
          </a:xfrm>
          <a:prstGeom prst="rect">
            <a:avLst/>
          </a:prstGeom>
        </p:spPr>
      </p:pic>
      <p:pic>
        <p:nvPicPr>
          <p:cNvPr id="12" name="Picture 11">
            <a:extLst>
              <a:ext uri="{FF2B5EF4-FFF2-40B4-BE49-F238E27FC236}">
                <a16:creationId xmlns:a16="http://schemas.microsoft.com/office/drawing/2014/main" id="{4ED40C9F-05D7-4830-AAE5-94E12000BB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81663" y="1594988"/>
            <a:ext cx="2521268" cy="1509159"/>
          </a:xfrm>
          <a:prstGeom prst="rect">
            <a:avLst/>
          </a:prstGeom>
        </p:spPr>
      </p:pic>
      <p:pic>
        <p:nvPicPr>
          <p:cNvPr id="13" name="Picture 12">
            <a:extLst>
              <a:ext uri="{FF2B5EF4-FFF2-40B4-BE49-F238E27FC236}">
                <a16:creationId xmlns:a16="http://schemas.microsoft.com/office/drawing/2014/main" id="{626C504E-2C5F-48AB-80C0-4B17716322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82451" y="3844089"/>
            <a:ext cx="1251286" cy="938465"/>
          </a:xfrm>
          <a:prstGeom prst="rect">
            <a:avLst/>
          </a:prstGeom>
        </p:spPr>
      </p:pic>
      <p:pic>
        <p:nvPicPr>
          <p:cNvPr id="14" name="Picture 13">
            <a:extLst>
              <a:ext uri="{FF2B5EF4-FFF2-40B4-BE49-F238E27FC236}">
                <a16:creationId xmlns:a16="http://schemas.microsoft.com/office/drawing/2014/main" id="{848299FE-C663-4484-9F0D-926C73558FE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89363" y="3092115"/>
            <a:ext cx="1440626" cy="782054"/>
          </a:xfrm>
          <a:prstGeom prst="rect">
            <a:avLst/>
          </a:prstGeom>
        </p:spPr>
      </p:pic>
      <p:pic>
        <p:nvPicPr>
          <p:cNvPr id="15" name="Picture 14">
            <a:extLst>
              <a:ext uri="{FF2B5EF4-FFF2-40B4-BE49-F238E27FC236}">
                <a16:creationId xmlns:a16="http://schemas.microsoft.com/office/drawing/2014/main" id="{C92D0FA3-4E5F-4076-A7C2-4DCFAC7639A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18746" y="1600199"/>
            <a:ext cx="1515979" cy="1515979"/>
          </a:xfrm>
          <a:prstGeom prst="rect">
            <a:avLst/>
          </a:prstGeom>
        </p:spPr>
      </p:pic>
      <p:pic>
        <p:nvPicPr>
          <p:cNvPr id="16" name="Picture 15">
            <a:extLst>
              <a:ext uri="{FF2B5EF4-FFF2-40B4-BE49-F238E27FC236}">
                <a16:creationId xmlns:a16="http://schemas.microsoft.com/office/drawing/2014/main" id="{7271A33C-F128-4114-A9C2-15AA98E0AAB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05525" y="3083093"/>
            <a:ext cx="1888957" cy="1416718"/>
          </a:xfrm>
          <a:prstGeom prst="rect">
            <a:avLst/>
          </a:prstGeom>
        </p:spPr>
      </p:pic>
      <p:pic>
        <p:nvPicPr>
          <p:cNvPr id="17" name="Picture 16">
            <a:extLst>
              <a:ext uri="{FF2B5EF4-FFF2-40B4-BE49-F238E27FC236}">
                <a16:creationId xmlns:a16="http://schemas.microsoft.com/office/drawing/2014/main" id="{6E8B6E7C-080E-45B0-906A-6D0245F7A0F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3084920"/>
            <a:ext cx="2120919" cy="1408670"/>
          </a:xfrm>
          <a:prstGeom prst="rect">
            <a:avLst/>
          </a:prstGeom>
        </p:spPr>
      </p:pic>
      <p:pic>
        <p:nvPicPr>
          <p:cNvPr id="18" name="Picture 17">
            <a:extLst>
              <a:ext uri="{FF2B5EF4-FFF2-40B4-BE49-F238E27FC236}">
                <a16:creationId xmlns:a16="http://schemas.microsoft.com/office/drawing/2014/main" id="{A4E0B1B8-D303-4796-8969-77F35AA92EE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4487778"/>
            <a:ext cx="3160296" cy="2370222"/>
          </a:xfrm>
          <a:prstGeom prst="rect">
            <a:avLst/>
          </a:prstGeom>
        </p:spPr>
      </p:pic>
      <p:pic>
        <p:nvPicPr>
          <p:cNvPr id="19" name="Content Placeholder 3">
            <a:extLst>
              <a:ext uri="{FF2B5EF4-FFF2-40B4-BE49-F238E27FC236}">
                <a16:creationId xmlns:a16="http://schemas.microsoft.com/office/drawing/2014/main" id="{80653E99-168A-4051-9E32-574BEC5CD36C}"/>
              </a:ext>
            </a:extLst>
          </p:cNvPr>
          <p:cNvPicPr>
            <a:picLocks noGrp="1" noChangeAspect="1"/>
          </p:cNvPicPr>
          <p:nvPr>
            <p:ph idx="1"/>
          </p:nvPr>
        </p:nvPicPr>
        <p:blipFill rotWithShape="1">
          <a:blip r:embed="rId18"/>
          <a:srcRect l="15907" t="13179" r="19041" b="7168"/>
          <a:stretch/>
        </p:blipFill>
        <p:spPr>
          <a:xfrm>
            <a:off x="7488194" y="4493370"/>
            <a:ext cx="1655805" cy="1140444"/>
          </a:xfrm>
          <a:prstGeom prst="rect">
            <a:avLst/>
          </a:prstGeom>
        </p:spPr>
      </p:pic>
      <p:pic>
        <p:nvPicPr>
          <p:cNvPr id="20" name="Picture 19">
            <a:extLst>
              <a:ext uri="{FF2B5EF4-FFF2-40B4-BE49-F238E27FC236}">
                <a16:creationId xmlns:a16="http://schemas.microsoft.com/office/drawing/2014/main" id="{FF543C8E-4F56-4703-9BE4-930C4441F2A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25265" y="5557811"/>
            <a:ext cx="1618735" cy="1300189"/>
          </a:xfrm>
          <a:prstGeom prst="rect">
            <a:avLst/>
          </a:prstGeom>
        </p:spPr>
      </p:pic>
      <p:pic>
        <p:nvPicPr>
          <p:cNvPr id="21" name="Picture 20">
            <a:extLst>
              <a:ext uri="{FF2B5EF4-FFF2-40B4-BE49-F238E27FC236}">
                <a16:creationId xmlns:a16="http://schemas.microsoft.com/office/drawing/2014/main" id="{7663917C-4640-4346-9D8D-C4C630355A27}"/>
              </a:ext>
            </a:extLst>
          </p:cNvPr>
          <p:cNvPicPr>
            <a:picLocks noChangeAspect="1"/>
          </p:cNvPicPr>
          <p:nvPr/>
        </p:nvPicPr>
        <p:blipFill rotWithShape="1">
          <a:blip r:embed="rId20"/>
          <a:srcRect l="31428" t="13809" r="32322" b="3652"/>
          <a:stretch/>
        </p:blipFill>
        <p:spPr>
          <a:xfrm>
            <a:off x="5702400" y="4497859"/>
            <a:ext cx="1842726" cy="2360141"/>
          </a:xfrm>
          <a:prstGeom prst="rect">
            <a:avLst/>
          </a:prstGeom>
        </p:spPr>
      </p:pic>
      <p:pic>
        <p:nvPicPr>
          <p:cNvPr id="22" name="Picture 21">
            <a:extLst>
              <a:ext uri="{FF2B5EF4-FFF2-40B4-BE49-F238E27FC236}">
                <a16:creationId xmlns:a16="http://schemas.microsoft.com/office/drawing/2014/main" id="{B4CD2462-5A9D-4FD4-B040-721A04E6F14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20077" y="3120924"/>
            <a:ext cx="1811091" cy="1390918"/>
          </a:xfrm>
          <a:prstGeom prst="rect">
            <a:avLst/>
          </a:prstGeom>
        </p:spPr>
      </p:pic>
      <p:pic>
        <p:nvPicPr>
          <p:cNvPr id="23" name="Picture 22">
            <a:extLst>
              <a:ext uri="{FF2B5EF4-FFF2-40B4-BE49-F238E27FC236}">
                <a16:creationId xmlns:a16="http://schemas.microsoft.com/office/drawing/2014/main" id="{9BF27FEA-F2BD-49A1-BCBE-6189C288751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13006" y="4475748"/>
            <a:ext cx="1709507" cy="1106906"/>
          </a:xfrm>
          <a:prstGeom prst="rect">
            <a:avLst/>
          </a:prstGeom>
        </p:spPr>
      </p:pic>
      <p:pic>
        <p:nvPicPr>
          <p:cNvPr id="24" name="Picture 23">
            <a:extLst>
              <a:ext uri="{FF2B5EF4-FFF2-40B4-BE49-F238E27FC236}">
                <a16:creationId xmlns:a16="http://schemas.microsoft.com/office/drawing/2014/main" id="{A8DB68CC-8A73-45C8-8C10-2BAAD6AFC76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018547" y="5585661"/>
            <a:ext cx="1696452" cy="1272339"/>
          </a:xfrm>
          <a:prstGeom prst="rect">
            <a:avLst/>
          </a:prstGeom>
        </p:spPr>
      </p:pic>
      <p:pic>
        <p:nvPicPr>
          <p:cNvPr id="25" name="Picture 24">
            <a:extLst>
              <a:ext uri="{FF2B5EF4-FFF2-40B4-BE49-F238E27FC236}">
                <a16:creationId xmlns:a16="http://schemas.microsoft.com/office/drawing/2014/main" id="{7AD3011A-4583-4E91-9B48-58924988A1B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93051" y="3104146"/>
            <a:ext cx="1185970" cy="1407695"/>
          </a:xfrm>
          <a:prstGeom prst="rect">
            <a:avLst/>
          </a:prstGeom>
        </p:spPr>
      </p:pic>
      <p:pic>
        <p:nvPicPr>
          <p:cNvPr id="26" name="Picture 25">
            <a:extLst>
              <a:ext uri="{FF2B5EF4-FFF2-40B4-BE49-F238E27FC236}">
                <a16:creationId xmlns:a16="http://schemas.microsoft.com/office/drawing/2014/main" id="{24BA4735-ADCF-4EA2-9F64-2C7BBEA4D29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81475" y="3128210"/>
            <a:ext cx="962526" cy="1383930"/>
          </a:xfrm>
          <a:prstGeom prst="rect">
            <a:avLst/>
          </a:prstGeom>
        </p:spPr>
      </p:pic>
      <p:pic>
        <p:nvPicPr>
          <p:cNvPr id="27" name="Picture 26">
            <a:extLst>
              <a:ext uri="{FF2B5EF4-FFF2-40B4-BE49-F238E27FC236}">
                <a16:creationId xmlns:a16="http://schemas.microsoft.com/office/drawing/2014/main" id="{BB1E20C8-1093-4428-BDFF-E254E5C3C304}"/>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3740" r="25954"/>
          <a:stretch/>
        </p:blipFill>
        <p:spPr>
          <a:xfrm>
            <a:off x="2346157" y="4493794"/>
            <a:ext cx="1900989" cy="2364206"/>
          </a:xfrm>
          <a:prstGeom prst="rect">
            <a:avLst/>
          </a:prstGeom>
        </p:spPr>
      </p:pic>
    </p:spTree>
    <p:extLst>
      <p:ext uri="{BB962C8B-B14F-4D97-AF65-F5344CB8AC3E}">
        <p14:creationId xmlns:p14="http://schemas.microsoft.com/office/powerpoint/2010/main" val="3813033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0417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175146" y="3891148"/>
            <a:ext cx="3118776"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22½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June 30,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9739 -0.1213 " pathEditMode="relative" rAng="0" ptsTypes="AA">
                                      <p:cBhvr>
                                        <p:cTn id="49" dur="1000" fill="hold"/>
                                        <p:tgtEl>
                                          <p:spTgt spid="6"/>
                                        </p:tgtEl>
                                        <p:attrNameLst>
                                          <p:attrName>ppt_x</p:attrName>
                                          <p:attrName>ppt_y</p:attrName>
                                        </p:attrNameLst>
                                      </p:cBhvr>
                                      <p:rCtr x="-9878" y="-6065"/>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1880" y="5023737"/>
            <a:ext cx="8763990" cy="981456"/>
          </a:xfrm>
        </p:spPr>
        <p:txBody>
          <a:bodyPr>
            <a:scene3d>
              <a:camera prst="orthographicFront"/>
              <a:lightRig rig="flat" dir="t"/>
            </a:scene3d>
            <a:sp3d extrusionH="57150" prstMaterial="plastic">
              <a:bevelT w="38100" h="38100"/>
            </a:sp3d>
          </a:bodyPr>
          <a:lstStyle/>
          <a:p>
            <a:pPr eaLnBrk="1" hangingPunct="1"/>
            <a:r>
              <a:rPr lang="nl-NL"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30. Calvin Coolidge (1923-1929)</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081109"/>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Part  2 </a:t>
            </a:r>
            <a:endParaRPr lang="en-US" altLang="en-US" sz="32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51812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077368"/>
            <a:ext cx="9086836" cy="4878932"/>
          </a:xfrm>
          <a:prstGeom prst="rect">
            <a:avLst/>
          </a:prstGeom>
        </p:spPr>
      </p:pic>
      <p:sp>
        <p:nvSpPr>
          <p:cNvPr id="5" name="Rectangle 4"/>
          <p:cNvSpPr/>
          <p:nvPr/>
        </p:nvSpPr>
        <p:spPr>
          <a:xfrm>
            <a:off x="0" y="929390"/>
            <a:ext cx="9144000" cy="209862"/>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693916"/>
      </p:ext>
    </p:extLst>
  </p:cSld>
  <p:clrMapOvr>
    <a:masterClrMapping/>
  </p:clrMapOvr>
  <p:transition spd="slow">
    <p:wedg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067954" y="1662859"/>
            <a:ext cx="487225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4" name="Title 1"/>
          <p:cNvSpPr txBox="1">
            <a:spLocks/>
          </p:cNvSpPr>
          <p:nvPr/>
        </p:nvSpPr>
        <p:spPr>
          <a:xfrm>
            <a:off x="860449" y="4346705"/>
            <a:ext cx="706953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4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71267" y="1597001"/>
            <a:ext cx="8229600" cy="37065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danger to America is not       in the direction of the failure to maintain its economic position, but in the direction of the     failure to maintain its ideals.”</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pic>
        <p:nvPicPr>
          <p:cNvPr id="5" name="Picture 4">
            <a:extLst>
              <a:ext uri="{FF2B5EF4-FFF2-40B4-BE49-F238E27FC236}">
                <a16:creationId xmlns:a16="http://schemas.microsoft.com/office/drawing/2014/main" id="{23C18DBA-5E44-4721-B117-5EAF00186838}"/>
              </a:ext>
            </a:extLst>
          </p:cNvPr>
          <p:cNvPicPr>
            <a:picLocks noChangeAspect="1"/>
          </p:cNvPicPr>
          <p:nvPr/>
        </p:nvPicPr>
        <p:blipFill>
          <a:blip r:embed="rId3">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2273967" y="2736853"/>
            <a:ext cx="3172647" cy="1703467"/>
          </a:xfrm>
          <a:prstGeom prst="rect">
            <a:avLst/>
          </a:prstGeom>
        </p:spPr>
      </p:pic>
    </p:spTree>
    <p:extLst>
      <p:ext uri="{BB962C8B-B14F-4D97-AF65-F5344CB8AC3E}">
        <p14:creationId xmlns:p14="http://schemas.microsoft.com/office/powerpoint/2010/main" val="3021450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0"/>
                                  </p:stCondLst>
                                  <p:childTnLst>
                                    <p:anim calcmode="lin" valueType="num">
                                      <p:cBhvr>
                                        <p:cTn id="6" dur="750"/>
                                        <p:tgtEl>
                                          <p:spTgt spid="5"/>
                                        </p:tgtEl>
                                        <p:attrNameLst>
                                          <p:attrName>ppt_w</p:attrName>
                                        </p:attrNameLst>
                                      </p:cBhvr>
                                      <p:tavLst>
                                        <p:tav tm="0">
                                          <p:val>
                                            <p:strVal val="ppt_w"/>
                                          </p:val>
                                        </p:tav>
                                        <p:tav tm="100000">
                                          <p:val>
                                            <p:fltVal val="0"/>
                                          </p:val>
                                        </p:tav>
                                      </p:tavLst>
                                    </p:anim>
                                    <p:anim calcmode="lin" valueType="num">
                                      <p:cBhvr>
                                        <p:cTn id="7" dur="750"/>
                                        <p:tgtEl>
                                          <p:spTgt spid="5"/>
                                        </p:tgtEl>
                                        <p:attrNameLst>
                                          <p:attrName>ppt_h</p:attrName>
                                        </p:attrNameLst>
                                      </p:cBhvr>
                                      <p:tavLst>
                                        <p:tav tm="0">
                                          <p:val>
                                            <p:strVal val="ppt_h"/>
                                          </p:val>
                                        </p:tav>
                                        <p:tav tm="100000">
                                          <p:val>
                                            <p:fltVal val="0"/>
                                          </p:val>
                                        </p:tav>
                                      </p:tavLst>
                                    </p:anim>
                                    <p:set>
                                      <p:cBhvr>
                                        <p:cTn id="8" dur="1" fill="hold">
                                          <p:stCondLst>
                                            <p:cond delay="749"/>
                                          </p:stCondLst>
                                        </p:cTn>
                                        <p:tgtEl>
                                          <p:spTgt spid="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38889E-6 1.85185E-6 L 0.09635 -0.01435 " pathEditMode="relative" rAng="0" ptsTypes="AA">
                                      <p:cBhvr>
                                        <p:cTn id="10" dur="750" fill="hold"/>
                                        <p:tgtEl>
                                          <p:spTgt spid="5"/>
                                        </p:tgtEl>
                                        <p:attrNameLst>
                                          <p:attrName>ppt_x</p:attrName>
                                          <p:attrName>ppt_y</p:attrName>
                                        </p:attrNameLst>
                                      </p:cBhvr>
                                      <p:rCtr x="4809" y="-718"/>
                                    </p:animMotion>
                                  </p:childTnLst>
                                </p:cTn>
                              </p:par>
                              <p:par>
                                <p:cTn id="11" presetID="23" presetClass="entr" presetSubtype="16" fill="hold" grpId="0" nodeType="withEffect">
                                  <p:stCondLst>
                                    <p:cond delay="5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ppt_w</p:attrName>
                                        </p:attrNameLst>
                                      </p:cBhvr>
                                      <p:tavLst>
                                        <p:tav tm="0">
                                          <p:val>
                                            <p:fltVal val="0"/>
                                          </p:val>
                                        </p:tav>
                                        <p:tav tm="100000">
                                          <p:val>
                                            <p:strVal val="#ppt_w"/>
                                          </p:val>
                                        </p:tav>
                                      </p:tavLst>
                                    </p:anim>
                                    <p:anim calcmode="lin" valueType="num">
                                      <p:cBhvr>
                                        <p:cTn id="14"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par>
                                <p:cTn id="27" presetID="18" presetClass="emph" presetSubtype="0" fill="hold" grpId="1" nodeType="withEffect">
                                  <p:stCondLst>
                                    <p:cond delay="0"/>
                                  </p:stCondLst>
                                  <p:childTnLst>
                                    <p:set>
                                      <p:cBhvr override="childStyle">
                                        <p:cTn id="28"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550179" y="4637040"/>
            <a:ext cx="31750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courage to</a:t>
            </a:r>
          </a:p>
        </p:txBody>
      </p:sp>
      <p:sp>
        <p:nvSpPr>
          <p:cNvPr id="5" name="Title 1"/>
          <p:cNvSpPr txBox="1">
            <a:spLocks/>
          </p:cNvSpPr>
          <p:nvPr/>
        </p:nvSpPr>
        <p:spPr>
          <a:xfrm>
            <a:off x="2375368" y="5303928"/>
            <a:ext cx="403564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maintain them</a:t>
            </a:r>
          </a:p>
        </p:txBody>
      </p:sp>
      <p:sp>
        <p:nvSpPr>
          <p:cNvPr id="3074" name="Rectangle 2"/>
          <p:cNvSpPr>
            <a:spLocks noGrp="1" noChangeArrowheads="1"/>
          </p:cNvSpPr>
          <p:nvPr>
            <p:ph type="title"/>
          </p:nvPr>
        </p:nvSpPr>
        <p:spPr>
          <a:xfrm>
            <a:off x="471267" y="668534"/>
            <a:ext cx="8229600" cy="54790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American Revolution represented the informed and mature convictions of a great mass of independent, liberty-loving, God-fearing people who knew their rights, and possessed the courage to dare to          maintain them.”</a:t>
            </a:r>
          </a:p>
        </p:txBody>
      </p:sp>
    </p:spTree>
    <p:extLst>
      <p:ext uri="{BB962C8B-B14F-4D97-AF65-F5344CB8AC3E}">
        <p14:creationId xmlns:p14="http://schemas.microsoft.com/office/powerpoint/2010/main" val="2600898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40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6582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4407876" y="3751385"/>
            <a:ext cx="310661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faith</a:t>
            </a:r>
          </a:p>
        </p:txBody>
      </p:sp>
      <p:sp>
        <p:nvSpPr>
          <p:cNvPr id="3" name="Title 1"/>
          <p:cNvSpPr txBox="1">
            <a:spLocks/>
          </p:cNvSpPr>
          <p:nvPr/>
        </p:nvSpPr>
        <p:spPr>
          <a:xfrm>
            <a:off x="1629508" y="1732816"/>
            <a:ext cx="63304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If</a:t>
            </a:r>
          </a:p>
        </p:txBody>
      </p:sp>
      <p:sp>
        <p:nvSpPr>
          <p:cNvPr id="3074" name="Rectangle 2"/>
          <p:cNvSpPr>
            <a:spLocks noGrp="1" noChangeArrowheads="1"/>
          </p:cNvSpPr>
          <p:nvPr>
            <p:ph type="title"/>
          </p:nvPr>
        </p:nvSpPr>
        <p:spPr>
          <a:xfrm>
            <a:off x="457200" y="1822084"/>
            <a:ext cx="8229600" cy="339703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“If American democracy is              to remain the greatest hope            of humanity, it must continue abundantly in the faith                  of the Bible.”</a:t>
            </a:r>
          </a:p>
        </p:txBody>
      </p:sp>
      <p:sp>
        <p:nvSpPr>
          <p:cNvPr id="6" name="Rectangle 2"/>
          <p:cNvSpPr txBox="1">
            <a:spLocks noChangeArrowheads="1"/>
          </p:cNvSpPr>
          <p:nvPr/>
        </p:nvSpPr>
        <p:spPr bwMode="auto">
          <a:xfrm>
            <a:off x="457200" y="1822084"/>
            <a:ext cx="8229600" cy="339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6350" cmpd="sng">
                  <a:solidFill>
                    <a:srgbClr val="FFFFFF"/>
                  </a:solidFill>
                  <a:prstDash val="solid"/>
                  <a:miter lim="800000"/>
                </a:ln>
                <a:solidFill>
                  <a:srgbClr val="191919"/>
                </a:solidFill>
                <a:effectLst>
                  <a:glow rad="127000">
                    <a:schemeClr val="tx1"/>
                  </a:glow>
                  <a:outerShdw blurRad="50800" algn="tl" rotWithShape="0">
                    <a:srgbClr val="000000"/>
                  </a:outerShdw>
                </a:effectLst>
                <a:latin typeface="Calibri" panose="020F0502020204030204" pitchFamily="34" charset="0"/>
              </a:rPr>
              <a:t>“If American democracy is              to remain the greatest hope            of humanity, </a:t>
            </a:r>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it must continue abundantly in the faith                  of the Bible.”</a:t>
            </a:r>
          </a:p>
        </p:txBody>
      </p:sp>
      <p:sp>
        <p:nvSpPr>
          <p:cNvPr id="7" name="Rectangle 2"/>
          <p:cNvSpPr txBox="1">
            <a:spLocks noChangeArrowheads="1"/>
          </p:cNvSpPr>
          <p:nvPr/>
        </p:nvSpPr>
        <p:spPr bwMode="auto">
          <a:xfrm>
            <a:off x="457200" y="1822084"/>
            <a:ext cx="8229600" cy="339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“If American democracy is              to remain the greatest hope            of humanity</a:t>
            </a:r>
            <a:r>
              <a:rPr lang="en-US" altLang="en-US" b="1" kern="0" dirty="0">
                <a:ln w="6350" cmpd="sng">
                  <a:solidFill>
                    <a:srgbClr val="FFFFFF"/>
                  </a:solidFill>
                  <a:prstDash val="solid"/>
                  <a:miter lim="800000"/>
                </a:ln>
                <a:solidFill>
                  <a:srgbClr val="191919"/>
                </a:solidFill>
                <a:effectLst>
                  <a:glow rad="127000">
                    <a:schemeClr val="tx1"/>
                  </a:glow>
                  <a:outerShdw blurRad="50800" algn="tl" rotWithShape="0">
                    <a:srgbClr val="000000"/>
                  </a:outerShdw>
                </a:effectLst>
                <a:latin typeface="Calibri" panose="020F0502020204030204" pitchFamily="34" charset="0"/>
              </a:rPr>
              <a:t>, it must continue abundantly in the faith                  of the Bible.”</a:t>
            </a:r>
          </a:p>
        </p:txBody>
      </p:sp>
      <p:sp>
        <p:nvSpPr>
          <p:cNvPr id="4" name="Rectangle 3"/>
          <p:cNvSpPr>
            <a:spLocks noChangeArrowheads="1"/>
          </p:cNvSpPr>
          <p:nvPr/>
        </p:nvSpPr>
        <p:spPr bwMode="auto">
          <a:xfrm>
            <a:off x="4510314" y="370756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4"/>
          <p:cNvSpPr>
            <a:spLocks noChangeArrowheads="1"/>
          </p:cNvSpPr>
          <p:nvPr/>
        </p:nvSpPr>
        <p:spPr bwMode="auto">
          <a:xfrm>
            <a:off x="4318853" y="4406596"/>
            <a:ext cx="162364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Bible</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0201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par>
                                <p:cTn id="22" presetID="10" presetClass="entr" presetSubtype="0" fill="hold" grpId="0" nodeType="with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25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22" presetClass="exit" presetSubtype="8" fill="hold" grpId="2" nodeType="withEffect">
                                  <p:stCondLst>
                                    <p:cond delay="0"/>
                                  </p:stCondLst>
                                  <p:childTnLst>
                                    <p:animEffect transition="out" filter="wipe(left)">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18" presetClass="emph" presetSubtype="0" fill="hold" grpId="1" nodeType="withEffect">
                                  <p:stCondLst>
                                    <p:cond delay="0"/>
                                  </p:stCondLst>
                                  <p:childTnLst>
                                    <p:set>
                                      <p:cBhvr override="childStyle">
                                        <p:cTn id="41" dur="500" fill="hold"/>
                                        <p:tgtEl>
                                          <p:spTgt spid="8"/>
                                        </p:tgtEl>
                                        <p:attrNameLst>
                                          <p:attrName>style.textDecorationUnderline</p:attrName>
                                        </p:attrNameLst>
                                      </p:cBhvr>
                                      <p:to>
                                        <p:strVal val="true"/>
                                      </p:to>
                                    </p:set>
                                  </p:childTnLst>
                                </p:cTn>
                              </p:par>
                            </p:childTnLst>
                          </p:cTn>
                        </p:par>
                        <p:par>
                          <p:cTn id="42" fill="hold">
                            <p:stCondLst>
                              <p:cond delay="1250"/>
                            </p:stCondLst>
                            <p:childTnLst>
                              <p:par>
                                <p:cTn id="43" presetID="0" presetClass="entr" presetSubtype="0"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dissolve">
                                      <p:cBhvr>
                                        <p:cTn id="45" dur="500">
                                          <p:stCondLst>
                                            <p:cond delay="0"/>
                                          </p:stCondLst>
                                        </p:cTn>
                                        <p:tgtEl>
                                          <p:spTgt spid="4"/>
                                        </p:tgtEl>
                                      </p:cBhvr>
                                    </p:animEffect>
                                    <p:anim to="" calcmode="lin" valueType="num">
                                      <p:cBhvr>
                                        <p:cTn id="4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48" fill="hold">
                            <p:stCondLst>
                              <p:cond delay="1750"/>
                            </p:stCondLst>
                            <p:childTnLst>
                              <p:par>
                                <p:cTn id="49" presetID="0" presetClass="entr" presetSubtype="0" fill="hold" grpId="0" nodeType="afterEffect">
                                  <p:stCondLst>
                                    <p:cond delay="0"/>
                                  </p:stCondLst>
                                  <p:iterate type="lt">
                                    <p:tmPct val="10000"/>
                                  </p:iterate>
                                  <p:childTnLst>
                                    <p:set>
                                      <p:cBhvr>
                                        <p:cTn id="50" dur="1" fill="hold">
                                          <p:stCondLst>
                                            <p:cond delay="0"/>
                                          </p:stCondLst>
                                        </p:cTn>
                                        <p:tgtEl>
                                          <p:spTgt spid="5"/>
                                        </p:tgtEl>
                                        <p:attrNameLst>
                                          <p:attrName>style.visibility</p:attrName>
                                        </p:attrNameLst>
                                      </p:cBhvr>
                                      <p:to>
                                        <p:strVal val="visible"/>
                                      </p:to>
                                    </p:set>
                                    <p:animEffect transition="in" filter="dissolve">
                                      <p:cBhvr>
                                        <p:cTn id="51" dur="500">
                                          <p:stCondLst>
                                            <p:cond delay="0"/>
                                          </p:stCondLst>
                                        </p:cTn>
                                        <p:tgtEl>
                                          <p:spTgt spid="5"/>
                                        </p:tgtEl>
                                      </p:cBhvr>
                                    </p:animEffect>
                                    <p:anim to="" calcmode="lin" valueType="num">
                                      <p:cBhvr>
                                        <p:cTn id="5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54" fill="hold">
                            <p:stCondLst>
                              <p:cond delay="2450"/>
                            </p:stCondLst>
                            <p:childTnLst>
                              <p:par>
                                <p:cTn id="55" presetID="26" presetClass="emph" presetSubtype="0" fill="hold" grpId="1" nodeType="afterEffect">
                                  <p:stCondLst>
                                    <p:cond delay="0"/>
                                  </p:stCondLst>
                                  <p:iterate type="lt">
                                    <p:tmPct val="0"/>
                                  </p:iterate>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P spid="3" grpId="1"/>
      <p:bldP spid="3" grpId="2"/>
      <p:bldP spid="3074" grpId="0"/>
      <p:bldP spid="6" grpId="0"/>
      <p:bldP spid="7" grpId="0"/>
      <p:bldP spid="7" grpId="1"/>
      <p:bldP spid="4" grpId="0"/>
      <p:bldP spid="5" grpId="0"/>
      <p:bldP spid="5"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0079" y="2438289"/>
            <a:ext cx="8229600" cy="20950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So then faith comes by hearing, and hearing by the word of God.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10:17</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86774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960145" y="957758"/>
            <a:ext cx="321041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memory of</a:t>
            </a:r>
          </a:p>
        </p:txBody>
      </p:sp>
      <p:sp>
        <p:nvSpPr>
          <p:cNvPr id="4" name="Title 1"/>
          <p:cNvSpPr txBox="1">
            <a:spLocks/>
          </p:cNvSpPr>
          <p:nvPr/>
        </p:nvSpPr>
        <p:spPr>
          <a:xfrm>
            <a:off x="4608095" y="948985"/>
            <a:ext cx="352525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great men of</a:t>
            </a:r>
          </a:p>
        </p:txBody>
      </p:sp>
      <p:sp>
        <p:nvSpPr>
          <p:cNvPr id="5" name="Title 1"/>
          <p:cNvSpPr txBox="1">
            <a:spLocks/>
          </p:cNvSpPr>
          <p:nvPr/>
        </p:nvSpPr>
        <p:spPr>
          <a:xfrm>
            <a:off x="348915" y="1634786"/>
            <a:ext cx="24724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long ago</a:t>
            </a:r>
          </a:p>
        </p:txBody>
      </p:sp>
      <p:sp>
        <p:nvSpPr>
          <p:cNvPr id="6" name="Title 1"/>
          <p:cNvSpPr txBox="1">
            <a:spLocks/>
          </p:cNvSpPr>
          <p:nvPr/>
        </p:nvSpPr>
        <p:spPr>
          <a:xfrm>
            <a:off x="270333" y="3638918"/>
            <a:ext cx="84622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instruct, to lead, and to inspire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 wholesome regard for the memory of the great men of     long ago is the best assurance to a people of a continuation of great men to come, who shall be able  to instruct, to lead, and to inspire.    A people who worship at the shrine of true greatness will themselves be truly great.”</a:t>
            </a:r>
          </a:p>
        </p:txBody>
      </p:sp>
    </p:spTree>
    <p:extLst>
      <p:ext uri="{BB962C8B-B14F-4D97-AF65-F5344CB8AC3E}">
        <p14:creationId xmlns:p14="http://schemas.microsoft.com/office/powerpoint/2010/main" val="3314546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4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40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8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800"/>
                                  </p:stCondLst>
                                  <p:childTnLst>
                                    <p:set>
                                      <p:cBhvr override="childStyle">
                                        <p:cTn id="27" dur="500" fill="hold"/>
                                        <p:tgtEl>
                                          <p:spTgt spid="5"/>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75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750"/>
                                  </p:stCondLst>
                                  <p:childTnLst>
                                    <p:set>
                                      <p:cBhvr override="childStyle">
                                        <p:cTn id="34" dur="500" fill="hold"/>
                                        <p:tgtEl>
                                          <p:spTgt spid="6"/>
                                        </p:tgtEl>
                                        <p:attrNameLst>
                                          <p:attrName>style.textDecorationUnderline</p:attrName>
                                        </p:attrNameLst>
                                      </p:cBhvr>
                                      <p:to>
                                        <p:strVal val="true"/>
                                      </p:to>
                                    </p:set>
                                  </p:childTnLst>
                                </p:cTn>
                              </p:par>
                              <p:par>
                                <p:cTn id="35" presetID="22" presetClass="exit" presetSubtype="8" fill="hold" grpId="2" nodeType="withEffect">
                                  <p:stCondLst>
                                    <p:cond delay="0"/>
                                  </p:stCondLst>
                                  <p:childTnLst>
                                    <p:animEffect transition="out" filter="wipe(left)">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22" presetClass="exit" presetSubtype="8" fill="hold" grpId="2" nodeType="withEffect">
                                  <p:stCondLst>
                                    <p:cond delay="250"/>
                                  </p:stCondLst>
                                  <p:childTnLst>
                                    <p:animEffect transition="out" filter="wipe(left)">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2" presetClass="exit" presetSubtype="8" fill="hold" grpId="2" nodeType="withEffect">
                                  <p:stCondLst>
                                    <p:cond delay="500"/>
                                  </p:stCondLst>
                                  <p:childTnLst>
                                    <p:animEffect transition="out" filter="wipe(left)">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6" grpId="0"/>
      <p:bldP spid="6" grpId="1"/>
      <p:bldP spid="307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049" y="1730973"/>
            <a:ext cx="8229600" cy="413279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whatever things were written before were written for our learning, that we through the patience and comfort of the Scriptures might have hope.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15:4</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4208615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850995" y="5125843"/>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 of liberty</a:t>
            </a:r>
          </a:p>
        </p:txBody>
      </p:sp>
      <p:sp>
        <p:nvSpPr>
          <p:cNvPr id="3074" name="Rectangle 2"/>
          <p:cNvSpPr>
            <a:spLocks noGrp="1" noChangeArrowheads="1"/>
          </p:cNvSpPr>
          <p:nvPr>
            <p:ph type="title"/>
          </p:nvPr>
        </p:nvSpPr>
        <p:spPr>
          <a:xfrm>
            <a:off x="457200" y="1150854"/>
            <a:ext cx="8229600" cy="478973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Jews themselves, of whom a considerable number were already scattered throughout the colonies, were true to the teachings of their prophets. The Jewish faith is predominantly     the faith of liberty.”</a:t>
            </a:r>
          </a:p>
        </p:txBody>
      </p:sp>
    </p:spTree>
    <p:extLst>
      <p:ext uri="{BB962C8B-B14F-4D97-AF65-F5344CB8AC3E}">
        <p14:creationId xmlns:p14="http://schemas.microsoft.com/office/powerpoint/2010/main" val="1739985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573200" y="3884612"/>
            <a:ext cx="22932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shirking</a:t>
            </a:r>
          </a:p>
        </p:txBody>
      </p:sp>
      <p:sp>
        <p:nvSpPr>
          <p:cNvPr id="4" name="Title 1"/>
          <p:cNvSpPr txBox="1">
            <a:spLocks/>
          </p:cNvSpPr>
          <p:nvPr/>
        </p:nvSpPr>
        <p:spPr>
          <a:xfrm>
            <a:off x="382019" y="4491943"/>
            <a:ext cx="261983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citizenship</a:t>
            </a:r>
          </a:p>
        </p:txBody>
      </p:sp>
      <p:sp>
        <p:nvSpPr>
          <p:cNvPr id="5" name="Title 1"/>
          <p:cNvSpPr txBox="1">
            <a:spLocks/>
          </p:cNvSpPr>
          <p:nvPr/>
        </p:nvSpPr>
        <p:spPr>
          <a:xfrm>
            <a:off x="4825999" y="5103923"/>
            <a:ext cx="370840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more insidious</a:t>
            </a:r>
          </a:p>
        </p:txBody>
      </p:sp>
      <p:sp>
        <p:nvSpPr>
          <p:cNvPr id="6" name="Title 1"/>
          <p:cNvSpPr txBox="1">
            <a:spLocks/>
          </p:cNvSpPr>
          <p:nvPr/>
        </p:nvSpPr>
        <p:spPr>
          <a:xfrm>
            <a:off x="4027713" y="5711371"/>
            <a:ext cx="408577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more devastating</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“It is not in violence and crime that our greatest danger lies. These evils are so perfectly apparent that they very quickly arouse the moral power of the people for their suppression. A far more serious danger lurks in the shirking of those responsibilities of citizenship, where the evil may not be so noticeable but is more insidious and likely to be more devastating.”</a:t>
            </a:r>
          </a:p>
        </p:txBody>
      </p:sp>
      <p:sp>
        <p:nvSpPr>
          <p:cNvPr id="7" name="Rectangle 12"/>
          <p:cNvSpPr>
            <a:spLocks noChangeArrowheads="1"/>
          </p:cNvSpPr>
          <p:nvPr/>
        </p:nvSpPr>
        <p:spPr bwMode="auto">
          <a:xfrm>
            <a:off x="5033848" y="4457246"/>
            <a:ext cx="134982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effectLst>
                  <a:glow rad="127000">
                    <a:schemeClr val="tx1"/>
                  </a:glow>
                </a:effectLst>
                <a:latin typeface="Calibri" panose="020F0502020204030204" pitchFamily="34" charset="0"/>
              </a:rPr>
              <a:t>evil</a:t>
            </a:r>
            <a:endParaRPr lang="en-US" altLang="en-US" sz="4000" b="1" i="1" dirty="0">
              <a:solidFill>
                <a:srgbClr val="FF0000"/>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2991933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4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400"/>
                                  </p:stCondLst>
                                  <p:childTnLst>
                                    <p:set>
                                      <p:cBhvr override="childStyle">
                                        <p:cTn id="22" dur="500" fill="hold"/>
                                        <p:tgtEl>
                                          <p:spTgt spid="4"/>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250"/>
                                  </p:stCondLst>
                                  <p:iterate type="lt">
                                    <p:tmPct val="0"/>
                                  </p:iterate>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
                                          </p:val>
                                        </p:tav>
                                        <p:tav tm="100000">
                                          <p:val>
                                            <p:strVal val="#ppt_y"/>
                                          </p:val>
                                        </p:tav>
                                      </p:tavLst>
                                    </p:anim>
                                  </p:childTnLst>
                                </p:cTn>
                              </p:par>
                              <p:par>
                                <p:cTn id="31" presetID="34" presetClass="emph" presetSubtype="0" fill="hold" grpId="2" nodeType="withEffect">
                                  <p:stCondLst>
                                    <p:cond delay="1000"/>
                                  </p:stCondLst>
                                  <p:iterate type="lt">
                                    <p:tmPct val="10000"/>
                                  </p:iterate>
                                  <p:childTnLst>
                                    <p:animMotion origin="layout" path="M 4.44444E-6 -4.44444E-6 L 0.05989 -0.00069 " pathEditMode="relative" rAng="0" ptsTypes="AA">
                                      <p:cBhvr>
                                        <p:cTn id="32" dur="250" accel="50000" decel="50000" autoRev="1" fill="hold">
                                          <p:stCondLst>
                                            <p:cond delay="0"/>
                                          </p:stCondLst>
                                        </p:cTn>
                                        <p:tgtEl>
                                          <p:spTgt spid="7"/>
                                        </p:tgtEl>
                                        <p:attrNameLst>
                                          <p:attrName>ppt_x</p:attrName>
                                          <p:attrName>ppt_y</p:attrName>
                                        </p:attrNameLst>
                                      </p:cBhvr>
                                      <p:rCtr x="2986" y="-46"/>
                                    </p:animMotion>
                                    <p:animRot by="1500000">
                                      <p:cBhvr>
                                        <p:cTn id="33" dur="125" fill="hold">
                                          <p:stCondLst>
                                            <p:cond delay="0"/>
                                          </p:stCondLst>
                                        </p:cTn>
                                        <p:tgtEl>
                                          <p:spTgt spid="7"/>
                                        </p:tgtEl>
                                        <p:attrNameLst>
                                          <p:attrName>r</p:attrName>
                                        </p:attrNameLst>
                                      </p:cBhvr>
                                    </p:animRot>
                                    <p:animRot by="-1500000">
                                      <p:cBhvr>
                                        <p:cTn id="34" dur="125" fill="hold">
                                          <p:stCondLst>
                                            <p:cond delay="125"/>
                                          </p:stCondLst>
                                        </p:cTn>
                                        <p:tgtEl>
                                          <p:spTgt spid="7"/>
                                        </p:tgtEl>
                                        <p:attrNameLst>
                                          <p:attrName>r</p:attrName>
                                        </p:attrNameLst>
                                      </p:cBhvr>
                                    </p:animRot>
                                    <p:animRot by="-1500000">
                                      <p:cBhvr>
                                        <p:cTn id="35" dur="125" fill="hold">
                                          <p:stCondLst>
                                            <p:cond delay="250"/>
                                          </p:stCondLst>
                                        </p:cTn>
                                        <p:tgtEl>
                                          <p:spTgt spid="7"/>
                                        </p:tgtEl>
                                        <p:attrNameLst>
                                          <p:attrName>r</p:attrName>
                                        </p:attrNameLst>
                                      </p:cBhvr>
                                    </p:animRot>
                                    <p:animRot by="1500000">
                                      <p:cBhvr>
                                        <p:cTn id="36" dur="125" fill="hold">
                                          <p:stCondLst>
                                            <p:cond delay="375"/>
                                          </p:stCondLst>
                                        </p:cTn>
                                        <p:tgtEl>
                                          <p:spTgt spid="7"/>
                                        </p:tgtEl>
                                        <p:attrNameLst>
                                          <p:attrName>r</p:attrName>
                                        </p:attrNameLst>
                                      </p:cBhvr>
                                    </p:animRot>
                                  </p:childTnLst>
                                </p:cTn>
                              </p:par>
                              <p:par>
                                <p:cTn id="37" presetID="22" presetClass="exit" presetSubtype="8" fill="hold" grpId="2" nodeType="withEffect">
                                  <p:stCondLst>
                                    <p:cond delay="0"/>
                                  </p:stCondLst>
                                  <p:childTnLst>
                                    <p:animEffect transition="out" filter="wipe(left)">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22" presetClass="exit" presetSubtype="8" fill="hold" grpId="2" nodeType="withEffect">
                                  <p:stCondLst>
                                    <p:cond delay="250"/>
                                  </p:stCondLst>
                                  <p:childTnLst>
                                    <p:animEffect transition="out" filter="wipe(left)">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par>
                                <p:cTn id="48" presetID="18" presetClass="emph" presetSubtype="0" fill="hold" grpId="1" nodeType="withEffect">
                                  <p:stCondLst>
                                    <p:cond delay="0"/>
                                  </p:stCondLst>
                                  <p:childTnLst>
                                    <p:set>
                                      <p:cBhvr override="childStyle">
                                        <p:cTn id="49" dur="500" fill="hold"/>
                                        <p:tgtEl>
                                          <p:spTgt spid="5"/>
                                        </p:tgtEl>
                                        <p:attrNameLst>
                                          <p:attrName>style.textDecorationUnderline</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par>
                                <p:cTn id="55" presetID="18" presetClass="emph" presetSubtype="0" fill="hold" grpId="1" nodeType="withEffect">
                                  <p:stCondLst>
                                    <p:cond delay="0"/>
                                  </p:stCondLst>
                                  <p:childTnLst>
                                    <p:set>
                                      <p:cBhvr override="childStyle">
                                        <p:cTn id="56"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6" grpId="0"/>
      <p:bldP spid="6" grpId="1"/>
      <p:bldP spid="3074" grpId="0"/>
      <p:bldP spid="7" grpId="0"/>
      <p:bldP spid="7" grpId="2"/>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0078" y="2064801"/>
            <a:ext cx="8229600" cy="30094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When the righteous are in authority, the people rejoice;           But when a wicked man rules,    the people groan.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Proverbs 29:2 </a:t>
            </a:r>
          </a:p>
        </p:txBody>
      </p:sp>
    </p:spTree>
    <p:extLst>
      <p:ext uri="{BB962C8B-B14F-4D97-AF65-F5344CB8AC3E}">
        <p14:creationId xmlns:p14="http://schemas.microsoft.com/office/powerpoint/2010/main" val="1240849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“Unless the people, through unified action, arise and take charge of their government, they will find that their government has taken charge of them. Independence and liberty will be gone, and the general public will find itself in a condition of servitude to an aggregation of organized and selfish interest.”</a:t>
            </a:r>
          </a:p>
        </p:txBody>
      </p:sp>
      <p:sp>
        <p:nvSpPr>
          <p:cNvPr id="3" name="Title 1"/>
          <p:cNvSpPr txBox="1">
            <a:spLocks/>
          </p:cNvSpPr>
          <p:nvPr/>
        </p:nvSpPr>
        <p:spPr>
          <a:xfrm>
            <a:off x="1397620" y="2620536"/>
            <a:ext cx="2233914" cy="1092843"/>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socialism</a:t>
            </a:r>
          </a:p>
        </p:txBody>
      </p:sp>
      <p:sp>
        <p:nvSpPr>
          <p:cNvPr id="4" name="Title 1"/>
          <p:cNvSpPr txBox="1">
            <a:spLocks/>
          </p:cNvSpPr>
          <p:nvPr/>
        </p:nvSpPr>
        <p:spPr>
          <a:xfrm>
            <a:off x="5021766" y="509610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fascism</a:t>
            </a:r>
          </a:p>
        </p:txBody>
      </p:sp>
    </p:spTree>
    <p:extLst>
      <p:ext uri="{BB962C8B-B14F-4D97-AF65-F5344CB8AC3E}">
        <p14:creationId xmlns:p14="http://schemas.microsoft.com/office/powerpoint/2010/main" val="3112185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stCondLst>
                                            <p:cond delay="0"/>
                                          </p:stCondLst>
                                        </p:cTn>
                                        <p:tgtEl>
                                          <p:spTgt spid="3"/>
                                        </p:tgtEl>
                                      </p:cBhvr>
                                    </p:animEffect>
                                    <p:anim to="" calcmode="lin" valueType="num">
                                      <p:cBhvr>
                                        <p:cTn id="1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stCondLst>
                                            <p:cond delay="0"/>
                                          </p:stCondLst>
                                        </p:cTn>
                                        <p:tgtEl>
                                          <p:spTgt spid="4"/>
                                        </p:tgtEl>
                                      </p:cBhvr>
                                    </p:animEffect>
                                    <p:anim to="" calcmode="lin" valueType="num">
                                      <p:cBhvr>
                                        <p:cTn id="22"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79828" y="260570"/>
            <a:ext cx="8363243"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“Restricted immigration is not an offensive but purely a defensive action. It is not adopted in criticism of others in the slightest degree, but solely for the purpose of protecting ourselves. We cast no aspersions on any race or creed, but we must remember that every object of our institutions of society and government will fail unless America be kept American.”</a:t>
            </a:r>
          </a:p>
        </p:txBody>
      </p:sp>
    </p:spTree>
    <p:extLst>
      <p:ext uri="{BB962C8B-B14F-4D97-AF65-F5344CB8AC3E}">
        <p14:creationId xmlns:p14="http://schemas.microsoft.com/office/powerpoint/2010/main" val="3755244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57740" y="2835987"/>
            <a:ext cx="5623645" cy="15822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“Life is one darn thing               after another.”</a:t>
            </a:r>
          </a:p>
        </p:txBody>
      </p:sp>
    </p:spTree>
    <p:extLst>
      <p:ext uri="{BB962C8B-B14F-4D97-AF65-F5344CB8AC3E}">
        <p14:creationId xmlns:p14="http://schemas.microsoft.com/office/powerpoint/2010/main" val="1636666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6862" y="1836152"/>
            <a:ext cx="8229600" cy="34814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“We need citizens who are less concerned about what their government can do for them, and more concerned about what they can do for the nation.”</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255E6E60-C588-4DD6-8C7E-178C0D16747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80872" y="2571750"/>
            <a:ext cx="2923673" cy="2192755"/>
          </a:xfrm>
          <a:prstGeom prst="rect">
            <a:avLst/>
          </a:prstGeom>
        </p:spPr>
      </p:pic>
    </p:spTree>
    <p:extLst>
      <p:ext uri="{BB962C8B-B14F-4D97-AF65-F5344CB8AC3E}">
        <p14:creationId xmlns:p14="http://schemas.microsoft.com/office/powerpoint/2010/main" val="2139085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0"/>
                                  </p:stCondLst>
                                  <p:childTnLst>
                                    <p:anim calcmode="lin" valueType="num">
                                      <p:cBhvr>
                                        <p:cTn id="6" dur="750"/>
                                        <p:tgtEl>
                                          <p:spTgt spid="3"/>
                                        </p:tgtEl>
                                        <p:attrNameLst>
                                          <p:attrName>ppt_w</p:attrName>
                                        </p:attrNameLst>
                                      </p:cBhvr>
                                      <p:tavLst>
                                        <p:tav tm="0">
                                          <p:val>
                                            <p:strVal val="ppt_w"/>
                                          </p:val>
                                        </p:tav>
                                        <p:tav tm="100000">
                                          <p:val>
                                            <p:fltVal val="0"/>
                                          </p:val>
                                        </p:tav>
                                      </p:tavLst>
                                    </p:anim>
                                    <p:anim calcmode="lin" valueType="num">
                                      <p:cBhvr>
                                        <p:cTn id="7" dur="750"/>
                                        <p:tgtEl>
                                          <p:spTgt spid="3"/>
                                        </p:tgtEl>
                                        <p:attrNameLst>
                                          <p:attrName>ppt_h</p:attrName>
                                        </p:attrNameLst>
                                      </p:cBhvr>
                                      <p:tavLst>
                                        <p:tav tm="0">
                                          <p:val>
                                            <p:strVal val="ppt_h"/>
                                          </p:val>
                                        </p:tav>
                                        <p:tav tm="100000">
                                          <p:val>
                                            <p:fltVal val="0"/>
                                          </p:val>
                                        </p:tav>
                                      </p:tavLst>
                                    </p:anim>
                                    <p:set>
                                      <p:cBhvr>
                                        <p:cTn id="8" dur="1" fill="hold">
                                          <p:stCondLst>
                                            <p:cond delay="749"/>
                                          </p:stCondLst>
                                        </p:cTn>
                                        <p:tgtEl>
                                          <p:spTgt spid="3"/>
                                        </p:tgtEl>
                                        <p:attrNameLst>
                                          <p:attrName>style.visibility</p:attrName>
                                        </p:attrNameLst>
                                      </p:cBhvr>
                                      <p:to>
                                        <p:strVal val="hidden"/>
                                      </p:to>
                                    </p:set>
                                  </p:childTnLst>
                                </p:cTn>
                              </p:par>
                              <p:par>
                                <p:cTn id="9" presetID="23" presetClass="entr" presetSubtype="16" fill="hold" grpId="0" nodeType="withEffect">
                                  <p:stCondLst>
                                    <p:cond delay="60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4321" y="635246"/>
            <a:ext cx="8229600" cy="54950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 temptation has overtaken you except such as is common to man; but God is faithful, who will not allow you to be tempted beyond what you are able, but with the temptation will also make the way of escape, that you may be able to bear it.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10:13 </a:t>
            </a:r>
          </a:p>
        </p:txBody>
      </p:sp>
    </p:spTree>
    <p:extLst>
      <p:ext uri="{BB962C8B-B14F-4D97-AF65-F5344CB8AC3E}">
        <p14:creationId xmlns:p14="http://schemas.microsoft.com/office/powerpoint/2010/main" val="3765686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3249" y="1309458"/>
            <a:ext cx="8307659" cy="44507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“In life there is nothing              more common than talent          and intelligence.                                 What is missing is passion, persistence, commitment,               and dedication.”</a:t>
            </a:r>
          </a:p>
        </p:txBody>
      </p:sp>
    </p:spTree>
    <p:extLst>
      <p:ext uri="{BB962C8B-B14F-4D97-AF65-F5344CB8AC3E}">
        <p14:creationId xmlns:p14="http://schemas.microsoft.com/office/powerpoint/2010/main" val="1988300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0930" y="2426995"/>
            <a:ext cx="8229600" cy="22856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“Liberty is not collective,                 it is personal. All liberty is individual liberty.”</a:t>
            </a:r>
          </a:p>
        </p:txBody>
      </p:sp>
      <p:sp>
        <p:nvSpPr>
          <p:cNvPr id="3" name="Rectangle 2"/>
          <p:cNvSpPr txBox="1">
            <a:spLocks noChangeArrowheads="1"/>
          </p:cNvSpPr>
          <p:nvPr/>
        </p:nvSpPr>
        <p:spPr bwMode="auto">
          <a:xfrm>
            <a:off x="378902" y="3711042"/>
            <a:ext cx="8229600" cy="189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“Duty is not collective;                    it is personal.”</a:t>
            </a:r>
          </a:p>
        </p:txBody>
      </p:sp>
    </p:spTree>
    <p:extLst>
      <p:ext uri="{BB962C8B-B14F-4D97-AF65-F5344CB8AC3E}">
        <p14:creationId xmlns:p14="http://schemas.microsoft.com/office/powerpoint/2010/main" val="1234814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path" presetSubtype="0" accel="50000" decel="50000" fill="hold" grpId="1" nodeType="withEffect">
                                  <p:stCondLst>
                                    <p:cond delay="0"/>
                                  </p:stCondLst>
                                  <p:childTnLst>
                                    <p:animMotion origin="layout" path="M -3.61111E-6 -1.85185E-6 L -0.00312 -0.275 " pathEditMode="relative" rAng="0" ptsTypes="AA">
                                      <p:cBhvr>
                                        <p:cTn id="17" dur="2000" fill="hold"/>
                                        <p:tgtEl>
                                          <p:spTgt spid="3074"/>
                                        </p:tgtEl>
                                        <p:attrNameLst>
                                          <p:attrName>ppt_x</p:attrName>
                                          <p:attrName>ppt_y</p:attrName>
                                        </p:attrNameLst>
                                      </p:cBhvr>
                                      <p:rCtr x="-156" y="-13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537411" y="2642937"/>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spiritual power</a:t>
            </a:r>
          </a:p>
        </p:txBody>
      </p:sp>
      <p:sp>
        <p:nvSpPr>
          <p:cNvPr id="3074" name="Rectangle 2"/>
          <p:cNvSpPr>
            <a:spLocks noGrp="1" noChangeArrowheads="1"/>
          </p:cNvSpPr>
          <p:nvPr>
            <p:ph type="title"/>
          </p:nvPr>
        </p:nvSpPr>
        <p:spPr>
          <a:xfrm>
            <a:off x="400929" y="1385985"/>
            <a:ext cx="8229600" cy="408634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“We do not need more intellectual power, we need more spiritual power. We do not need more of the things that are seen, we need more of the things        that are unseen.”</a:t>
            </a:r>
          </a:p>
        </p:txBody>
      </p:sp>
    </p:spTree>
    <p:extLst>
      <p:ext uri="{BB962C8B-B14F-4D97-AF65-F5344CB8AC3E}">
        <p14:creationId xmlns:p14="http://schemas.microsoft.com/office/powerpoint/2010/main" val="1249955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2958" y="532215"/>
            <a:ext cx="8229600" cy="5752675"/>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our light affliction, which is but for a moment, is working for us a far more exceeding and eternal weight  of glory, while we do not look at the things which are seen, but at the things which are not seen. For the things which are seen are temporary, but the things which are not seen      are eternal.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4:17-18 </a:t>
            </a:r>
          </a:p>
        </p:txBody>
      </p:sp>
    </p:spTree>
    <p:extLst>
      <p:ext uri="{BB962C8B-B14F-4D97-AF65-F5344CB8AC3E}">
        <p14:creationId xmlns:p14="http://schemas.microsoft.com/office/powerpoint/2010/main" val="1431691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9241" y="1549801"/>
            <a:ext cx="8229600" cy="394863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“Little progress can be             made by merely attempting           to repress what is evil.                  Our great hope lies in     developing what is good.”</a:t>
            </a:r>
          </a:p>
        </p:txBody>
      </p:sp>
    </p:spTree>
    <p:extLst>
      <p:ext uri="{BB962C8B-B14F-4D97-AF65-F5344CB8AC3E}">
        <p14:creationId xmlns:p14="http://schemas.microsoft.com/office/powerpoint/2010/main" val="4260635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1268" y="2483266"/>
            <a:ext cx="8229600" cy="22997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“There is no surer road to destruction than prosperity without character.”</a:t>
            </a:r>
          </a:p>
        </p:txBody>
      </p:sp>
    </p:spTree>
    <p:extLst>
      <p:ext uri="{BB962C8B-B14F-4D97-AF65-F5344CB8AC3E}">
        <p14:creationId xmlns:p14="http://schemas.microsoft.com/office/powerpoint/2010/main" val="1602833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4652" y="2245105"/>
            <a:ext cx="8229600" cy="281629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integrity of the upright will guide them, But the perversity of the unfaithful will destroy them.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Proverbs 11:3</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530060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5336" y="2834958"/>
            <a:ext cx="8229600" cy="176517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“Money will not purchase character or good government.”</a:t>
            </a:r>
          </a:p>
        </p:txBody>
      </p:sp>
    </p:spTree>
    <p:extLst>
      <p:ext uri="{BB962C8B-B14F-4D97-AF65-F5344CB8AC3E}">
        <p14:creationId xmlns:p14="http://schemas.microsoft.com/office/powerpoint/2010/main" val="35347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
                                        <p:tgtEl>
                                          <p:spTgt spid="3074"/>
                                        </p:tgtEl>
                                      </p:cBhvr>
                                    </p:animEffect>
                                    <p:anim calcmode="lin" valueType="num">
                                      <p:cBhvr>
                                        <p:cTn id="8" dur="400" fill="hold"/>
                                        <p:tgtEl>
                                          <p:spTgt spid="3074"/>
                                        </p:tgtEl>
                                        <p:attrNameLst>
                                          <p:attrName>ppt_x</p:attrName>
                                        </p:attrNameLst>
                                      </p:cBhvr>
                                      <p:tavLst>
                                        <p:tav tm="0">
                                          <p:val>
                                            <p:strVal val="#ppt_x"/>
                                          </p:val>
                                        </p:tav>
                                        <p:tav tm="100000">
                                          <p:val>
                                            <p:strVal val="#ppt_x"/>
                                          </p:val>
                                        </p:tav>
                                      </p:tavLst>
                                    </p:anim>
                                    <p:anim calcmode="lin" valueType="num">
                                      <p:cBhvr>
                                        <p:cTn id="9" dur="400" fill="hold"/>
                                        <p:tgtEl>
                                          <p:spTgt spid="307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07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07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4997" y="2666145"/>
            <a:ext cx="8229600" cy="22294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“In a republic the first rule for    the guidance of the citizen             is obedience of the law.”</a:t>
            </a:r>
          </a:p>
        </p:txBody>
      </p:sp>
    </p:spTree>
    <p:extLst>
      <p:ext uri="{BB962C8B-B14F-4D97-AF65-F5344CB8AC3E}">
        <p14:creationId xmlns:p14="http://schemas.microsoft.com/office/powerpoint/2010/main" val="1186897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369621" y="3508003"/>
            <a:ext cx="612370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far away from Almighty God</a:t>
            </a:r>
          </a:p>
        </p:txBody>
      </p:sp>
      <p:sp>
        <p:nvSpPr>
          <p:cNvPr id="4" name="Title 1"/>
          <p:cNvSpPr txBox="1">
            <a:spLocks/>
          </p:cNvSpPr>
          <p:nvPr/>
        </p:nvSpPr>
        <p:spPr>
          <a:xfrm>
            <a:off x="5054963" y="5157189"/>
            <a:ext cx="332192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reconstruction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 have been thinking a lot about these things as I have come to the realization of the tremendous responsibilities which rest upon me. It is my conviction that the fundamental trouble with the people of the United States is that they have gotten too far away from Almighty God. I am bound to believe that in a tumultuous  age like ours the most important and imperative duty is the reconstruction      of humanity to Almighty God.”</a:t>
            </a:r>
          </a:p>
        </p:txBody>
      </p:sp>
    </p:spTree>
    <p:extLst>
      <p:ext uri="{BB962C8B-B14F-4D97-AF65-F5344CB8AC3E}">
        <p14:creationId xmlns:p14="http://schemas.microsoft.com/office/powerpoint/2010/main" val="3861715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6861" y="2581740"/>
            <a:ext cx="8229600" cy="22153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words of the President have an enormous weight and ought not to be used indiscriminately.”</a:t>
            </a:r>
          </a:p>
        </p:txBody>
      </p:sp>
    </p:spTree>
    <p:extLst>
      <p:ext uri="{BB962C8B-B14F-4D97-AF65-F5344CB8AC3E}">
        <p14:creationId xmlns:p14="http://schemas.microsoft.com/office/powerpoint/2010/main" val="1188230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“Christmas is not a time nor a season, but a state of mind. To cherish peace and goodwill, to be plenteous in mercy, is to have the real spirit of Christmas. If we think on these things, there will be born in us a Savior and over us will shine a star sending its gleam of hope to the world.”</a:t>
            </a:r>
          </a:p>
        </p:txBody>
      </p:sp>
    </p:spTree>
    <p:extLst>
      <p:ext uri="{BB962C8B-B14F-4D97-AF65-F5344CB8AC3E}">
        <p14:creationId xmlns:p14="http://schemas.microsoft.com/office/powerpoint/2010/main" val="4162480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2000" r="-1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47730" y="995855"/>
            <a:ext cx="8364828" cy="50314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Lift up your eyes on high, And see who has created these things, Who brings out their host by number; He calls them all by name, By the greatness of His might And the strength of His power; Not one is missing.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Isaiah 40:26 </a:t>
            </a:r>
          </a:p>
        </p:txBody>
      </p:sp>
    </p:spTree>
    <p:extLst>
      <p:ext uri="{BB962C8B-B14F-4D97-AF65-F5344CB8AC3E}">
        <p14:creationId xmlns:p14="http://schemas.microsoft.com/office/powerpoint/2010/main" val="3948796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0357" y="5645917"/>
            <a:ext cx="84690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 are all now in the same boat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“Whether one traces his Americanism back three centuries to the Mayflower, or three years to the steerage, is not half             so important as whether his Americanism of today is real      and genuine. No matter by what various crafts we came here,      we are all now in the same boat.”</a:t>
            </a:r>
          </a:p>
        </p:txBody>
      </p:sp>
      <p:sp>
        <p:nvSpPr>
          <p:cNvPr id="3" name="Rectangle 2"/>
          <p:cNvSpPr txBox="1">
            <a:spLocks noChangeArrowheads="1"/>
          </p:cNvSpPr>
          <p:nvPr/>
        </p:nvSpPr>
        <p:spPr bwMode="auto">
          <a:xfrm>
            <a:off x="511628" y="2566080"/>
            <a:ext cx="8229600" cy="207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“I do not choose to                      run for president in 1928.”</a:t>
            </a:r>
          </a:p>
        </p:txBody>
      </p:sp>
    </p:spTree>
    <p:extLst>
      <p:ext uri="{BB962C8B-B14F-4D97-AF65-F5344CB8AC3E}">
        <p14:creationId xmlns:p14="http://schemas.microsoft.com/office/powerpoint/2010/main" val="913525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1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2" presetClass="exit" presetSubtype="8" fill="hold" grpId="1" nodeType="withEffect">
                                  <p:stCondLst>
                                    <p:cond delay="0"/>
                                  </p:stCondLst>
                                  <p:childTnLst>
                                    <p:anim calcmode="lin" valueType="num">
                                      <p:cBhvr additive="base">
                                        <p:cTn id="25" dur="500"/>
                                        <p:tgtEl>
                                          <p:spTgt spid="3074"/>
                                        </p:tgtEl>
                                        <p:attrNameLst>
                                          <p:attrName>ppt_x</p:attrName>
                                        </p:attrNameLst>
                                      </p:cBhvr>
                                      <p:tavLst>
                                        <p:tav tm="0">
                                          <p:val>
                                            <p:strVal val="ppt_x"/>
                                          </p:val>
                                        </p:tav>
                                        <p:tav tm="100000">
                                          <p:val>
                                            <p:strVal val="0-ppt_w/2"/>
                                          </p:val>
                                        </p:tav>
                                      </p:tavLst>
                                    </p:anim>
                                    <p:anim calcmode="lin" valueType="num">
                                      <p:cBhvr additive="base">
                                        <p:cTn id="26" dur="500"/>
                                        <p:tgtEl>
                                          <p:spTgt spid="3074"/>
                                        </p:tgtEl>
                                        <p:attrNameLst>
                                          <p:attrName>ppt_y</p:attrName>
                                        </p:attrNameLst>
                                      </p:cBhvr>
                                      <p:tavLst>
                                        <p:tav tm="0">
                                          <p:val>
                                            <p:strVal val="ppt_y"/>
                                          </p:val>
                                        </p:tav>
                                        <p:tav tm="100000">
                                          <p:val>
                                            <p:strVal val="ppt_y"/>
                                          </p:val>
                                        </p:tav>
                                      </p:tavLst>
                                    </p:anim>
                                    <p:set>
                                      <p:cBhvr>
                                        <p:cTn id="27" dur="1" fill="hold">
                                          <p:stCondLst>
                                            <p:cond delay="499"/>
                                          </p:stCondLst>
                                        </p:cTn>
                                        <p:tgtEl>
                                          <p:spTgt spid="3074"/>
                                        </p:tgtEl>
                                        <p:attrNameLst>
                                          <p:attrName>style.visibility</p:attrName>
                                        </p:attrNameLst>
                                      </p:cBhvr>
                                      <p:to>
                                        <p:strVal val="hidden"/>
                                      </p:to>
                                    </p:set>
                                  </p:childTnLst>
                                </p:cTn>
                              </p:par>
                              <p:par>
                                <p:cTn id="28" presetID="2" presetClass="exit" presetSubtype="8" fill="hold" grpId="2" nodeType="withEffect">
                                  <p:stCondLst>
                                    <p:cond delay="0"/>
                                  </p:stCondLst>
                                  <p:childTnLst>
                                    <p:anim calcmode="lin" valueType="num">
                                      <p:cBhvr additive="base">
                                        <p:cTn id="29" dur="500"/>
                                        <p:tgtEl>
                                          <p:spTgt spid="4"/>
                                        </p:tgtEl>
                                        <p:attrNameLst>
                                          <p:attrName>ppt_x</p:attrName>
                                        </p:attrNameLst>
                                      </p:cBhvr>
                                      <p:tavLst>
                                        <p:tav tm="0">
                                          <p:val>
                                            <p:strVal val="ppt_x"/>
                                          </p:val>
                                        </p:tav>
                                        <p:tav tm="100000">
                                          <p:val>
                                            <p:strVal val="0-ppt_w/2"/>
                                          </p:val>
                                        </p:tav>
                                      </p:tavLst>
                                    </p:anim>
                                    <p:anim calcmode="lin" valueType="num">
                                      <p:cBhvr additive="base">
                                        <p:cTn id="30" dur="500"/>
                                        <p:tgtEl>
                                          <p:spTgt spid="4"/>
                                        </p:tgtEl>
                                        <p:attrNameLst>
                                          <p:attrName>ppt_y</p:attrName>
                                        </p:attrNameLst>
                                      </p:cBhvr>
                                      <p:tavLst>
                                        <p:tav tm="0">
                                          <p:val>
                                            <p:strVal val="ppt_y"/>
                                          </p:val>
                                        </p:tav>
                                        <p:tav tm="100000">
                                          <p:val>
                                            <p:strVal val="ppt_y"/>
                                          </p:val>
                                        </p:tav>
                                      </p:tavLst>
                                    </p:anim>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9372600" cy="6858000"/>
          </a:xfrm>
          <a:prstGeom prst="rect">
            <a:avLst/>
          </a:prstGeom>
        </p:spPr>
      </p:pic>
    </p:spTree>
    <p:extLst>
      <p:ext uri="{BB962C8B-B14F-4D97-AF65-F5344CB8AC3E}">
        <p14:creationId xmlns:p14="http://schemas.microsoft.com/office/powerpoint/2010/main" val="193187199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393" y="1"/>
            <a:ext cx="12195393" cy="6858000"/>
          </a:xfrm>
          <a:prstGeom prst="rect">
            <a:avLst/>
          </a:prstGeom>
        </p:spPr>
      </p:pic>
    </p:spTree>
    <p:extLst>
      <p:ext uri="{BB962C8B-B14F-4D97-AF65-F5344CB8AC3E}">
        <p14:creationId xmlns:p14="http://schemas.microsoft.com/office/powerpoint/2010/main" val="33066039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62534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0"/>
            <a:ext cx="12205562" cy="6858000"/>
          </a:xfrm>
          <a:prstGeom prst="rect">
            <a:avLst/>
          </a:prstGeom>
        </p:spPr>
      </p:pic>
    </p:spTree>
    <p:extLst>
      <p:ext uri="{BB962C8B-B14F-4D97-AF65-F5344CB8AC3E}">
        <p14:creationId xmlns:p14="http://schemas.microsoft.com/office/powerpoint/2010/main" val="2433435282"/>
      </p:ext>
    </p:extLst>
  </p:cSld>
  <p:clrMapOvr>
    <a:masterClrMapping/>
  </p:clrMapOvr>
  <p:transition spd="slow">
    <p:randomBa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5098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790948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1574" y="1854057"/>
            <a:ext cx="8229600" cy="36442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All we like sheep have gone astray; We have turned, every one, to his own way; And the LORD has laid on Him the iniquity of us all.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Isaiah 53:6 </a:t>
            </a:r>
          </a:p>
        </p:txBody>
      </p:sp>
      <p:sp>
        <p:nvSpPr>
          <p:cNvPr id="3" name="Rectangle 2">
            <a:extLst>
              <a:ext uri="{FF2B5EF4-FFF2-40B4-BE49-F238E27FC236}">
                <a16:creationId xmlns:a16="http://schemas.microsoft.com/office/drawing/2014/main" id="{996848AC-24CF-4C8B-AE3A-0ECAFD34834F}"/>
              </a:ext>
            </a:extLst>
          </p:cNvPr>
          <p:cNvSpPr txBox="1">
            <a:spLocks noChangeArrowheads="1"/>
          </p:cNvSpPr>
          <p:nvPr/>
        </p:nvSpPr>
        <p:spPr bwMode="auto">
          <a:xfrm>
            <a:off x="380249" y="3897922"/>
            <a:ext cx="5506922" cy="8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LORD has laid on Him</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38E0CA0-8EF4-4810-9817-3F13E561F79F}"/>
              </a:ext>
            </a:extLst>
          </p:cNvPr>
          <p:cNvSpPr txBox="1">
            <a:spLocks noChangeArrowheads="1"/>
          </p:cNvSpPr>
          <p:nvPr/>
        </p:nvSpPr>
        <p:spPr bwMode="auto">
          <a:xfrm>
            <a:off x="6475370" y="3898673"/>
            <a:ext cx="2134070" cy="8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iniquity</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2AFE45C-0A3B-447C-AC74-92D8E562E639}"/>
              </a:ext>
            </a:extLst>
          </p:cNvPr>
          <p:cNvSpPr txBox="1">
            <a:spLocks noChangeArrowheads="1"/>
          </p:cNvSpPr>
          <p:nvPr/>
        </p:nvSpPr>
        <p:spPr bwMode="auto">
          <a:xfrm>
            <a:off x="2112921" y="4572442"/>
            <a:ext cx="2266418" cy="8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latin typeface="Calibri" panose="020F0502020204030204" pitchFamily="34" charset="0"/>
              </a:rPr>
              <a:t>of us all</a:t>
            </a:r>
            <a:endParaRPr lang="en-US" altLang="en-US" sz="3200" b="1" i="1" kern="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BC3F8C9-E167-4A17-85CA-77896682F872}"/>
              </a:ext>
            </a:extLst>
          </p:cNvPr>
          <p:cNvSpPr txBox="1">
            <a:spLocks noChangeArrowheads="1"/>
          </p:cNvSpPr>
          <p:nvPr/>
        </p:nvSpPr>
        <p:spPr bwMode="auto">
          <a:xfrm>
            <a:off x="2817771" y="2519928"/>
            <a:ext cx="4071154" cy="8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iniquity of us all</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CC936614-E7C1-4330-91EA-EA031A565EC3}"/>
              </a:ext>
            </a:extLst>
          </p:cNvPr>
          <p:cNvSpPr txBox="1">
            <a:spLocks noChangeArrowheads="1"/>
          </p:cNvSpPr>
          <p:nvPr/>
        </p:nvSpPr>
        <p:spPr bwMode="auto">
          <a:xfrm>
            <a:off x="2743199" y="2519805"/>
            <a:ext cx="4215533" cy="8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iniquity of us 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08199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8" presetClass="emph" presetSubtype="0" fill="hold" grpId="3" nodeType="withEffect">
                                  <p:stCondLst>
                                    <p:cond delay="0"/>
                                  </p:stCondLst>
                                  <p:childTnLst>
                                    <p:animRot by="-5400000">
                                      <p:cBhvr>
                                        <p:cTn id="21" dur="2000" fill="hold"/>
                                        <p:tgtEl>
                                          <p:spTgt spid="3"/>
                                        </p:tgtEl>
                                        <p:attrNameLst>
                                          <p:attrName>r</p:attrName>
                                        </p:attrNameLst>
                                      </p:cBhvr>
                                    </p:animRot>
                                  </p:childTnLst>
                                </p:cTn>
                              </p:par>
                              <p:par>
                                <p:cTn id="22" presetID="42" presetClass="path" presetSubtype="0" accel="50000" decel="50000" fill="hold" grpId="2" nodeType="withEffect">
                                  <p:stCondLst>
                                    <p:cond delay="0"/>
                                  </p:stCondLst>
                                  <p:childTnLst>
                                    <p:animMotion origin="layout" path="M 1.66667E-6 -3.33333E-6 L 0.18576 -0.1662 " pathEditMode="relative" rAng="0" ptsTypes="AA">
                                      <p:cBhvr>
                                        <p:cTn id="23" dur="2000" fill="hold"/>
                                        <p:tgtEl>
                                          <p:spTgt spid="3"/>
                                        </p:tgtEl>
                                        <p:attrNameLst>
                                          <p:attrName>ppt_x</p:attrName>
                                          <p:attrName>ppt_y</p:attrName>
                                        </p:attrNameLst>
                                      </p:cBhvr>
                                      <p:rCtr x="9288" y="-8310"/>
                                    </p:animMotion>
                                  </p:childTnLst>
                                </p:cTn>
                              </p:par>
                              <p:par>
                                <p:cTn id="24" presetID="42" presetClass="path" presetSubtype="0" accel="50000" decel="50000" fill="hold" grpId="2" nodeType="withEffect">
                                  <p:stCondLst>
                                    <p:cond delay="0"/>
                                  </p:stCondLst>
                                  <p:childTnLst>
                                    <p:animMotion origin="layout" path="M 3.61111E-6 -4.81481E-6 L -0.39966 -0.20138 " pathEditMode="relative" rAng="0" ptsTypes="AA">
                                      <p:cBhvr>
                                        <p:cTn id="25" dur="2000" fill="hold"/>
                                        <p:tgtEl>
                                          <p:spTgt spid="5"/>
                                        </p:tgtEl>
                                        <p:attrNameLst>
                                          <p:attrName>ppt_x</p:attrName>
                                          <p:attrName>ppt_y</p:attrName>
                                        </p:attrNameLst>
                                      </p:cBhvr>
                                      <p:rCtr x="-19983" y="-10069"/>
                                    </p:animMotion>
                                  </p:childTnLst>
                                </p:cTn>
                              </p:par>
                              <p:par>
                                <p:cTn id="26" presetID="42" presetClass="path" presetSubtype="0" accel="50000" decel="50000" fill="hold" grpId="2" nodeType="withEffect">
                                  <p:stCondLst>
                                    <p:cond delay="0"/>
                                  </p:stCondLst>
                                  <p:childTnLst>
                                    <p:animMotion origin="layout" path="M -4.72222E-6 -2.96296E-6 L 0.27882 -0.29884 " pathEditMode="relative" rAng="0" ptsTypes="AA">
                                      <p:cBhvr>
                                        <p:cTn id="27" dur="2000" fill="hold"/>
                                        <p:tgtEl>
                                          <p:spTgt spid="6"/>
                                        </p:tgtEl>
                                        <p:attrNameLst>
                                          <p:attrName>ppt_x</p:attrName>
                                          <p:attrName>ppt_y</p:attrName>
                                        </p:attrNameLst>
                                      </p:cBhvr>
                                      <p:rCtr x="13941" y="-14954"/>
                                    </p:animMotion>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2500"/>
                            </p:stCondLst>
                            <p:childTnLst>
                              <p:par>
                                <p:cTn id="42" presetID="3" presetClass="emph" presetSubtype="10" fill="hold" grpId="4" nodeType="afterEffect">
                                  <p:stCondLst>
                                    <p:cond delay="0"/>
                                  </p:stCondLst>
                                  <p:childTnLst>
                                    <p:animClr clrSpc="hsl" dir="ccw">
                                      <p:cBhvr override="childStyle">
                                        <p:cTn id="43" dur="2000" fill="hold"/>
                                        <p:tgtEl>
                                          <p:spTgt spid="3"/>
                                        </p:tgtEl>
                                        <p:attrNameLst>
                                          <p:attrName>style.color</p:attrName>
                                        </p:attrNameLst>
                                      </p:cBhvr>
                                      <p:to>
                                        <a:srgbClr val="FF0000"/>
                                      </p:to>
                                    </p:animClr>
                                  </p:childTnLst>
                                </p:cTn>
                              </p:par>
                              <p:par>
                                <p:cTn id="44" presetID="3" presetClass="emph" presetSubtype="10" fill="hold" grpId="2" nodeType="withEffect">
                                  <p:stCondLst>
                                    <p:cond delay="0"/>
                                  </p:stCondLst>
                                  <p:childTnLst>
                                    <p:animClr clrSpc="hsl" dir="ccw">
                                      <p:cBhvr override="childStyle">
                                        <p:cTn id="45" dur="2000" fill="hold"/>
                                        <p:tgtEl>
                                          <p:spTgt spid="8"/>
                                        </p:tgtEl>
                                        <p:attrNameLst>
                                          <p:attrName>style.color</p:attrName>
                                        </p:attrNameLst>
                                      </p:cBhvr>
                                      <p:to>
                                        <a:srgbClr val="FF0000"/>
                                      </p:to>
                                    </p:animClr>
                                  </p:childTnLst>
                                </p:cTn>
                              </p:par>
                            </p:childTnLst>
                          </p:cTn>
                        </p:par>
                      </p:childTnLst>
                    </p:cTn>
                  </p:par>
                  <p:par>
                    <p:cTn id="46" fill="hold">
                      <p:stCondLst>
                        <p:cond delay="indefinite"/>
                      </p:stCondLst>
                      <p:childTnLst>
                        <p:par>
                          <p:cTn id="47" fill="hold">
                            <p:stCondLst>
                              <p:cond delay="0"/>
                            </p:stCondLst>
                            <p:childTnLst>
                              <p:par>
                                <p:cTn id="48" presetID="50" presetClass="exit" presetSubtype="0" accel="100000" fill="hold" grpId="1" nodeType="clickEffect">
                                  <p:stCondLst>
                                    <p:cond delay="0"/>
                                  </p:stCondLst>
                                  <p:childTnLst>
                                    <p:anim calcmode="lin" valueType="num">
                                      <p:cBhvr>
                                        <p:cTn id="49" dur="1000"/>
                                        <p:tgtEl>
                                          <p:spTgt spid="3"/>
                                        </p:tgtEl>
                                        <p:attrNameLst>
                                          <p:attrName>ppt_w</p:attrName>
                                        </p:attrNameLst>
                                      </p:cBhvr>
                                      <p:tavLst>
                                        <p:tav tm="0">
                                          <p:val>
                                            <p:strVal val="ppt_w"/>
                                          </p:val>
                                        </p:tav>
                                        <p:tav tm="100000">
                                          <p:val>
                                            <p:strVal val="ppt_w+.3"/>
                                          </p:val>
                                        </p:tav>
                                      </p:tavLst>
                                    </p:anim>
                                    <p:anim calcmode="lin" valueType="num">
                                      <p:cBhvr>
                                        <p:cTn id="50" dur="1000"/>
                                        <p:tgtEl>
                                          <p:spTgt spid="3"/>
                                        </p:tgtEl>
                                        <p:attrNameLst>
                                          <p:attrName>ppt_h</p:attrName>
                                        </p:attrNameLst>
                                      </p:cBhvr>
                                      <p:tavLst>
                                        <p:tav tm="0">
                                          <p:val>
                                            <p:strVal val="ppt_h"/>
                                          </p:val>
                                        </p:tav>
                                        <p:tav tm="100000">
                                          <p:val>
                                            <p:strVal val="ppt_h"/>
                                          </p:val>
                                        </p:tav>
                                      </p:tavLst>
                                    </p:anim>
                                    <p:animEffect transition="out" filter="fade">
                                      <p:cBhvr>
                                        <p:cTn id="51" dur="1000"/>
                                        <p:tgtEl>
                                          <p:spTgt spid="3"/>
                                        </p:tgtEl>
                                      </p:cBhvr>
                                    </p:animEffect>
                                    <p:set>
                                      <p:cBhvr>
                                        <p:cTn id="52" dur="1" fill="hold">
                                          <p:stCondLst>
                                            <p:cond delay="999"/>
                                          </p:stCondLst>
                                        </p:cTn>
                                        <p:tgtEl>
                                          <p:spTgt spid="3"/>
                                        </p:tgtEl>
                                        <p:attrNameLst>
                                          <p:attrName>style.visibility</p:attrName>
                                        </p:attrNameLst>
                                      </p:cBhvr>
                                      <p:to>
                                        <p:strVal val="hidden"/>
                                      </p:to>
                                    </p:set>
                                  </p:childTnLst>
                                </p:cTn>
                              </p:par>
                              <p:par>
                                <p:cTn id="53" presetID="50" presetClass="exit" presetSubtype="0" accel="100000" fill="hold" grpId="1" nodeType="withEffect">
                                  <p:stCondLst>
                                    <p:cond delay="0"/>
                                  </p:stCondLst>
                                  <p:childTnLst>
                                    <p:anim calcmode="lin" valueType="num">
                                      <p:cBhvr>
                                        <p:cTn id="54" dur="1000"/>
                                        <p:tgtEl>
                                          <p:spTgt spid="8"/>
                                        </p:tgtEl>
                                        <p:attrNameLst>
                                          <p:attrName>ppt_w</p:attrName>
                                        </p:attrNameLst>
                                      </p:cBhvr>
                                      <p:tavLst>
                                        <p:tav tm="0">
                                          <p:val>
                                            <p:strVal val="ppt_w"/>
                                          </p:val>
                                        </p:tav>
                                        <p:tav tm="100000">
                                          <p:val>
                                            <p:strVal val="ppt_w+.3"/>
                                          </p:val>
                                        </p:tav>
                                      </p:tavLst>
                                    </p:anim>
                                    <p:anim calcmode="lin" valueType="num">
                                      <p:cBhvr>
                                        <p:cTn id="55" dur="1000"/>
                                        <p:tgtEl>
                                          <p:spTgt spid="8"/>
                                        </p:tgtEl>
                                        <p:attrNameLst>
                                          <p:attrName>ppt_h</p:attrName>
                                        </p:attrNameLst>
                                      </p:cBhvr>
                                      <p:tavLst>
                                        <p:tav tm="0">
                                          <p:val>
                                            <p:strVal val="ppt_h"/>
                                          </p:val>
                                        </p:tav>
                                        <p:tav tm="100000">
                                          <p:val>
                                            <p:strVal val="ppt_h"/>
                                          </p:val>
                                        </p:tav>
                                      </p:tavLst>
                                    </p:anim>
                                    <p:animEffect transition="out" filter="fade">
                                      <p:cBhvr>
                                        <p:cTn id="56" dur="1000"/>
                                        <p:tgtEl>
                                          <p:spTgt spid="8"/>
                                        </p:tgtEl>
                                      </p:cBhvr>
                                    </p:animEffect>
                                    <p:set>
                                      <p:cBhvr>
                                        <p:cTn id="5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P spid="3" grpId="3"/>
      <p:bldP spid="3" grpId="4"/>
      <p:bldP spid="5" grpId="0"/>
      <p:bldP spid="5" grpId="1"/>
      <p:bldP spid="5" grpId="2"/>
      <p:bldP spid="6" grpId="0"/>
      <p:bldP spid="6" grpId="1"/>
      <p:bldP spid="6" grpId="2"/>
      <p:bldP spid="8" grpId="0"/>
      <p:bldP spid="8" grpId="1"/>
      <p:bldP spid="8" grpId="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150" y="0"/>
            <a:ext cx="10623408" cy="6858000"/>
          </a:xfrm>
          <a:prstGeom prst="rect">
            <a:avLst/>
          </a:prstGeom>
        </p:spPr>
      </p:pic>
    </p:spTree>
    <p:extLst>
      <p:ext uri="{BB962C8B-B14F-4D97-AF65-F5344CB8AC3E}">
        <p14:creationId xmlns:p14="http://schemas.microsoft.com/office/powerpoint/2010/main" val="17103901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256"/>
            <a:ext cx="10533484" cy="7001256"/>
          </a:xfrm>
          <a:prstGeom prst="rect">
            <a:avLst/>
          </a:prstGeom>
        </p:spPr>
      </p:pic>
    </p:spTree>
    <p:extLst>
      <p:ext uri="{BB962C8B-B14F-4D97-AF65-F5344CB8AC3E}">
        <p14:creationId xmlns:p14="http://schemas.microsoft.com/office/powerpoint/2010/main" val="38704737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53" y="0"/>
            <a:ext cx="12192001" cy="6858000"/>
          </a:xfrm>
          <a:prstGeom prst="rect">
            <a:avLst/>
          </a:prstGeom>
        </p:spPr>
      </p:pic>
    </p:spTree>
    <p:extLst>
      <p:ext uri="{BB962C8B-B14F-4D97-AF65-F5344CB8AC3E}">
        <p14:creationId xmlns:p14="http://schemas.microsoft.com/office/powerpoint/2010/main" val="1642672340"/>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805" t="12602" r="38049" b="14119"/>
          <a:stretch/>
        </p:blipFill>
        <p:spPr>
          <a:xfrm>
            <a:off x="0" y="0"/>
            <a:ext cx="9214340" cy="6960972"/>
          </a:xfrm>
          <a:prstGeom prst="rect">
            <a:avLst/>
          </a:prstGeom>
        </p:spPr>
      </p:pic>
      <p:pic>
        <p:nvPicPr>
          <p:cNvPr id="8" name="Picture 7"/>
          <p:cNvPicPr>
            <a:picLocks noChangeAspect="1"/>
          </p:cNvPicPr>
          <p:nvPr/>
        </p:nvPicPr>
        <p:blipFill rotWithShape="1">
          <a:blip r:embed="rId4"/>
          <a:srcRect l="25979" t="13984" r="36039" b="4075"/>
          <a:stretch/>
        </p:blipFill>
        <p:spPr>
          <a:xfrm>
            <a:off x="1765738" y="0"/>
            <a:ext cx="5759669" cy="698937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3219" r="23447"/>
          <a:stretch/>
        </p:blipFill>
        <p:spPr>
          <a:xfrm>
            <a:off x="1734207" y="1182308"/>
            <a:ext cx="5791201" cy="514502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4945" y="0"/>
            <a:ext cx="5813473" cy="6979022"/>
          </a:xfrm>
          <a:prstGeom prst="rect">
            <a:avLst/>
          </a:prstGeom>
        </p:spPr>
      </p:pic>
      <p:sp>
        <p:nvSpPr>
          <p:cNvPr id="10" name="Rectangle 2"/>
          <p:cNvSpPr>
            <a:spLocks noGrp="1" noChangeArrowheads="1"/>
          </p:cNvSpPr>
          <p:nvPr>
            <p:ph type="title"/>
          </p:nvPr>
        </p:nvSpPr>
        <p:spPr>
          <a:xfrm>
            <a:off x="371793" y="2271202"/>
            <a:ext cx="8471417" cy="233689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 time to be born, And a time to die; A time to plant, And a time to pluck what is planted;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Ecclesiastes 3:2 </a:t>
            </a:r>
          </a:p>
        </p:txBody>
      </p:sp>
    </p:spTree>
    <p:extLst>
      <p:ext uri="{BB962C8B-B14F-4D97-AF65-F5344CB8AC3E}">
        <p14:creationId xmlns:p14="http://schemas.microsoft.com/office/powerpoint/2010/main" val="3115739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0" presetClass="exit" presetSubtype="0" fill="hold" grpId="1" nodeType="withEffect">
                                  <p:stCondLst>
                                    <p:cond delay="50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out)">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428" t="19841" r="26250" b="12222"/>
          <a:stretch/>
        </p:blipFill>
        <p:spPr>
          <a:xfrm>
            <a:off x="0" y="-297609"/>
            <a:ext cx="9144000" cy="7384210"/>
          </a:xfrm>
          <a:prstGeom prst="rect">
            <a:avLst/>
          </a:prstGeom>
        </p:spPr>
      </p:pic>
    </p:spTree>
    <p:extLst>
      <p:ext uri="{BB962C8B-B14F-4D97-AF65-F5344CB8AC3E}">
        <p14:creationId xmlns:p14="http://schemas.microsoft.com/office/powerpoint/2010/main" val="4273458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58300" cy="6858000"/>
          </a:xfrm>
          <a:prstGeom prst="rect">
            <a:avLst/>
          </a:prstGeom>
        </p:spPr>
      </p:pic>
    </p:spTree>
    <p:extLst>
      <p:ext uri="{BB962C8B-B14F-4D97-AF65-F5344CB8AC3E}">
        <p14:creationId xmlns:p14="http://schemas.microsoft.com/office/powerpoint/2010/main" val="3915946212"/>
      </p:ext>
    </p:extLst>
  </p:cSld>
  <p:clrMapOvr>
    <a:masterClrMapping/>
  </p:clrMapOvr>
  <p:transition spd="slow">
    <p:push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2639" cy="7298871"/>
          </a:xfrm>
          <a:prstGeom prst="rect">
            <a:avLst/>
          </a:prstGeom>
        </p:spPr>
      </p:pic>
    </p:spTree>
    <p:extLst>
      <p:ext uri="{BB962C8B-B14F-4D97-AF65-F5344CB8AC3E}">
        <p14:creationId xmlns:p14="http://schemas.microsoft.com/office/powerpoint/2010/main" val="76094947"/>
      </p:ext>
    </p:extLst>
  </p:cSld>
  <p:clrMapOvr>
    <a:masterClrMapping/>
  </p:clrMapOvr>
  <p:transition spd="med">
    <p:zoom/>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3061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Tree>
    <p:extLst>
      <p:ext uri="{BB962C8B-B14F-4D97-AF65-F5344CB8AC3E}">
        <p14:creationId xmlns:p14="http://schemas.microsoft.com/office/powerpoint/2010/main" val="267294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317"/>
            <a:ext cx="9144000" cy="8138159"/>
          </a:xfrm>
          <a:prstGeom prst="rect">
            <a:avLst/>
          </a:prstGeom>
        </p:spPr>
      </p:pic>
      <p:pic>
        <p:nvPicPr>
          <p:cNvPr id="4" name="Picture 3"/>
          <p:cNvPicPr>
            <a:picLocks noChangeAspect="1"/>
          </p:cNvPicPr>
          <p:nvPr/>
        </p:nvPicPr>
        <p:blipFill rotWithShape="1">
          <a:blip r:embed="rId3"/>
          <a:srcRect l="17693" t="10685" r="19359" b="4529"/>
          <a:stretch/>
        </p:blipFill>
        <p:spPr>
          <a:xfrm>
            <a:off x="0" y="0"/>
            <a:ext cx="9277350" cy="6915150"/>
          </a:xfrm>
          <a:prstGeom prst="rect">
            <a:avLst/>
          </a:prstGeom>
        </p:spPr>
      </p:pic>
    </p:spTree>
    <p:extLst>
      <p:ext uri="{BB962C8B-B14F-4D97-AF65-F5344CB8AC3E}">
        <p14:creationId xmlns:p14="http://schemas.microsoft.com/office/powerpoint/2010/main" val="163688902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43912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“There is something inherently wrong, something out of accord with the ideals of representative democracy, when one portion of our citizenship turns its activities to private gain amid defensive war while another is fighting, sacrificing, or dying for national preservation.”</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4" name="Rectangle 12"/>
          <p:cNvSpPr>
            <a:spLocks noChangeArrowheads="1"/>
          </p:cNvSpPr>
          <p:nvPr/>
        </p:nvSpPr>
        <p:spPr bwMode="auto">
          <a:xfrm>
            <a:off x="1371599" y="3606384"/>
            <a:ext cx="332032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C000"/>
                </a:solidFill>
                <a:effectLst>
                  <a:glow rad="127000">
                    <a:schemeClr val="tx1"/>
                  </a:glow>
                </a:effectLst>
                <a:latin typeface="Calibri" panose="020F0502020204030204" pitchFamily="34" charset="0"/>
              </a:rPr>
              <a:t>profiteering</a:t>
            </a:r>
            <a:endParaRPr lang="en-US" altLang="en-US" sz="4400" b="1" i="1" dirty="0">
              <a:solidFill>
                <a:srgbClr val="FFC000"/>
              </a:solidFill>
              <a:effectLst>
                <a:glow rad="127000">
                  <a:schemeClr val="tx1"/>
                </a:glow>
              </a:effectLst>
              <a:latin typeface="Calibri" panose="020F0502020204030204" pitchFamily="34" charset="0"/>
            </a:endParaRPr>
          </a:p>
        </p:txBody>
      </p:sp>
      <p:sp>
        <p:nvSpPr>
          <p:cNvPr id="3" name="Title 1"/>
          <p:cNvSpPr txBox="1">
            <a:spLocks/>
          </p:cNvSpPr>
          <p:nvPr/>
        </p:nvSpPr>
        <p:spPr>
          <a:xfrm>
            <a:off x="1960606" y="3521676"/>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criminal</a:t>
            </a:r>
          </a:p>
        </p:txBody>
      </p:sp>
    </p:spTree>
    <p:extLst>
      <p:ext uri="{BB962C8B-B14F-4D97-AF65-F5344CB8AC3E}">
        <p14:creationId xmlns:p14="http://schemas.microsoft.com/office/powerpoint/2010/main" val="438108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stCondLst>
                                            <p:cond delay="0"/>
                                          </p:stCondLst>
                                        </p:cTn>
                                        <p:tgtEl>
                                          <p:spTgt spid="3"/>
                                        </p:tgtEl>
                                      </p:cBhvr>
                                    </p:animEffect>
                                    <p:anim to="" calcmode="lin" valueType="num">
                                      <p:cBhvr>
                                        <p:cTn id="24"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par>
                          <p:cTn id="26" fill="hold">
                            <p:stCondLst>
                              <p:cond delay="500"/>
                            </p:stCondLst>
                            <p:childTnLst>
                              <p:par>
                                <p:cTn id="27" presetID="50" presetClass="exit" presetSubtype="0" accel="100000" fill="hold" grpId="1" nodeType="afterEffect">
                                  <p:stCondLst>
                                    <p:cond delay="0"/>
                                  </p:stCondLst>
                                  <p:childTnLst>
                                    <p:anim calcmode="lin" valueType="num">
                                      <p:cBhvr>
                                        <p:cTn id="28" dur="1000"/>
                                        <p:tgtEl>
                                          <p:spTgt spid="4"/>
                                        </p:tgtEl>
                                        <p:attrNameLst>
                                          <p:attrName>ppt_w</p:attrName>
                                        </p:attrNameLst>
                                      </p:cBhvr>
                                      <p:tavLst>
                                        <p:tav tm="0">
                                          <p:val>
                                            <p:strVal val="ppt_w"/>
                                          </p:val>
                                        </p:tav>
                                        <p:tav tm="100000">
                                          <p:val>
                                            <p:strVal val="ppt_w+.3"/>
                                          </p:val>
                                        </p:tav>
                                      </p:tavLst>
                                    </p:anim>
                                    <p:anim calcmode="lin" valueType="num">
                                      <p:cBhvr>
                                        <p:cTn id="29" dur="1000"/>
                                        <p:tgtEl>
                                          <p:spTgt spid="4"/>
                                        </p:tgtEl>
                                        <p:attrNameLst>
                                          <p:attrName>ppt_h</p:attrName>
                                        </p:attrNameLst>
                                      </p:cBhvr>
                                      <p:tavLst>
                                        <p:tav tm="0">
                                          <p:val>
                                            <p:strVal val="ppt_h"/>
                                          </p:val>
                                        </p:tav>
                                        <p:tav tm="100000">
                                          <p:val>
                                            <p:strVal val="ppt_h"/>
                                          </p:val>
                                        </p:tav>
                                      </p:tavLst>
                                    </p:anim>
                                    <p:animEffect transition="out" filter="fade">
                                      <p:cBhvr>
                                        <p:cTn id="30" dur="1000"/>
                                        <p:tgtEl>
                                          <p:spTgt spid="4"/>
                                        </p:tgtEl>
                                      </p:cBhvr>
                                    </p:animEffect>
                                    <p:set>
                                      <p:cBhvr>
                                        <p:cTn id="31"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1079127D-CA61-4AE8-B70E-E6146161A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193" y="0"/>
            <a:ext cx="3842220" cy="6858000"/>
          </a:xfrm>
          <a:prstGeom prst="rect">
            <a:avLst/>
          </a:prstGeom>
        </p:spPr>
      </p:pic>
    </p:spTree>
    <p:extLst>
      <p:ext uri="{BB962C8B-B14F-4D97-AF65-F5344CB8AC3E}">
        <p14:creationId xmlns:p14="http://schemas.microsoft.com/office/powerpoint/2010/main" val="162757818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92CC72-39C9-4783-900C-41FD0F98E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9372600" cy="6858000"/>
          </a:xfrm>
          <a:prstGeom prst="rect">
            <a:avLst/>
          </a:prstGeom>
        </p:spPr>
      </p:pic>
      <p:pic>
        <p:nvPicPr>
          <p:cNvPr id="5" name="Picture 4">
            <a:extLst>
              <a:ext uri="{FF2B5EF4-FFF2-40B4-BE49-F238E27FC236}">
                <a16:creationId xmlns:a16="http://schemas.microsoft.com/office/drawing/2014/main" id="{11AFE2AE-1B0E-42F0-99F8-75E920E52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025" y="0"/>
            <a:ext cx="12195393" cy="6858000"/>
          </a:xfrm>
          <a:prstGeom prst="rect">
            <a:avLst/>
          </a:prstGeom>
        </p:spPr>
      </p:pic>
      <p:pic>
        <p:nvPicPr>
          <p:cNvPr id="6" name="Picture 5">
            <a:extLst>
              <a:ext uri="{FF2B5EF4-FFF2-40B4-BE49-F238E27FC236}">
                <a16:creationId xmlns:a16="http://schemas.microsoft.com/office/drawing/2014/main" id="{335C2FAB-CC65-422F-B03D-4A9195664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4C147C56-6B1C-4D60-A315-7DEFE9497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426" y="0"/>
            <a:ext cx="12205562" cy="6858000"/>
          </a:xfrm>
          <a:prstGeom prst="rect">
            <a:avLst/>
          </a:prstGeom>
        </p:spPr>
      </p:pic>
      <p:pic>
        <p:nvPicPr>
          <p:cNvPr id="9" name="Picture 8">
            <a:extLst>
              <a:ext uri="{FF2B5EF4-FFF2-40B4-BE49-F238E27FC236}">
                <a16:creationId xmlns:a16="http://schemas.microsoft.com/office/drawing/2014/main" id="{4911C3C3-AF1A-4AF7-84EA-4FE1503DFB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558" y="0"/>
            <a:ext cx="9144000" cy="6858000"/>
          </a:xfrm>
          <a:prstGeom prst="rect">
            <a:avLst/>
          </a:prstGeom>
        </p:spPr>
      </p:pic>
      <p:pic>
        <p:nvPicPr>
          <p:cNvPr id="10" name="Picture 9">
            <a:extLst>
              <a:ext uri="{FF2B5EF4-FFF2-40B4-BE49-F238E27FC236}">
                <a16:creationId xmlns:a16="http://schemas.microsoft.com/office/drawing/2014/main" id="{1CB46B6E-62A0-4AFD-957D-F9E7B7970B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464" y="0"/>
            <a:ext cx="9144000" cy="6858000"/>
          </a:xfrm>
          <a:prstGeom prst="rect">
            <a:avLst/>
          </a:prstGeom>
        </p:spPr>
      </p:pic>
      <p:pic>
        <p:nvPicPr>
          <p:cNvPr id="11" name="Picture 10">
            <a:extLst>
              <a:ext uri="{FF2B5EF4-FFF2-40B4-BE49-F238E27FC236}">
                <a16:creationId xmlns:a16="http://schemas.microsoft.com/office/drawing/2014/main" id="{DD24D764-A6F5-4AEE-A4A6-BD8CC3DF4A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150" y="0"/>
            <a:ext cx="10623408" cy="6858000"/>
          </a:xfrm>
          <a:prstGeom prst="rect">
            <a:avLst/>
          </a:prstGeom>
        </p:spPr>
      </p:pic>
      <p:pic>
        <p:nvPicPr>
          <p:cNvPr id="12" name="Picture 11">
            <a:extLst>
              <a:ext uri="{FF2B5EF4-FFF2-40B4-BE49-F238E27FC236}">
                <a16:creationId xmlns:a16="http://schemas.microsoft.com/office/drawing/2014/main" id="{2613C43E-AC0F-44FF-BCB7-BA550AC088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43256"/>
            <a:ext cx="10533484" cy="7001256"/>
          </a:xfrm>
          <a:prstGeom prst="rect">
            <a:avLst/>
          </a:prstGeom>
        </p:spPr>
      </p:pic>
      <p:pic>
        <p:nvPicPr>
          <p:cNvPr id="13" name="Picture 12">
            <a:extLst>
              <a:ext uri="{FF2B5EF4-FFF2-40B4-BE49-F238E27FC236}">
                <a16:creationId xmlns:a16="http://schemas.microsoft.com/office/drawing/2014/main" id="{EEBA940E-4A04-4AEE-AAA7-890A62A7E07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53" y="0"/>
            <a:ext cx="12192001" cy="6858000"/>
          </a:xfrm>
          <a:prstGeom prst="rect">
            <a:avLst/>
          </a:prstGeom>
        </p:spPr>
      </p:pic>
      <p:pic>
        <p:nvPicPr>
          <p:cNvPr id="14" name="Picture 13">
            <a:extLst>
              <a:ext uri="{FF2B5EF4-FFF2-40B4-BE49-F238E27FC236}">
                <a16:creationId xmlns:a16="http://schemas.microsoft.com/office/drawing/2014/main" id="{17D41E14-B1F4-450A-AB5C-B1C7C7C1A6E1}"/>
              </a:ext>
            </a:extLst>
          </p:cNvPr>
          <p:cNvPicPr>
            <a:picLocks noChangeAspect="1"/>
          </p:cNvPicPr>
          <p:nvPr/>
        </p:nvPicPr>
        <p:blipFill rotWithShape="1">
          <a:blip r:embed="rId11"/>
          <a:srcRect l="7805" t="12602" r="38049" b="14119"/>
          <a:stretch/>
        </p:blipFill>
        <p:spPr>
          <a:xfrm>
            <a:off x="0" y="0"/>
            <a:ext cx="9214340" cy="6960972"/>
          </a:xfrm>
          <a:prstGeom prst="rect">
            <a:avLst/>
          </a:prstGeom>
        </p:spPr>
      </p:pic>
      <p:pic>
        <p:nvPicPr>
          <p:cNvPr id="15" name="Picture 14">
            <a:extLst>
              <a:ext uri="{FF2B5EF4-FFF2-40B4-BE49-F238E27FC236}">
                <a16:creationId xmlns:a16="http://schemas.microsoft.com/office/drawing/2014/main" id="{58BB7E47-5071-42CE-AF21-3B0024E7CE85}"/>
              </a:ext>
            </a:extLst>
          </p:cNvPr>
          <p:cNvPicPr>
            <a:picLocks noChangeAspect="1"/>
          </p:cNvPicPr>
          <p:nvPr/>
        </p:nvPicPr>
        <p:blipFill rotWithShape="1">
          <a:blip r:embed="rId12"/>
          <a:srcRect l="25979" t="13984" r="36039" b="4075"/>
          <a:stretch/>
        </p:blipFill>
        <p:spPr>
          <a:xfrm>
            <a:off x="1765738" y="0"/>
            <a:ext cx="5759669" cy="6989379"/>
          </a:xfrm>
          <a:prstGeom prst="rect">
            <a:avLst/>
          </a:prstGeom>
        </p:spPr>
      </p:pic>
      <p:pic>
        <p:nvPicPr>
          <p:cNvPr id="16" name="Picture 15">
            <a:extLst>
              <a:ext uri="{FF2B5EF4-FFF2-40B4-BE49-F238E27FC236}">
                <a16:creationId xmlns:a16="http://schemas.microsoft.com/office/drawing/2014/main" id="{90C31FFE-9FF6-4BAD-8ECE-1570EF32AA16}"/>
              </a:ext>
            </a:extLst>
          </p:cNvPr>
          <p:cNvPicPr>
            <a:picLocks noChangeAspect="1"/>
          </p:cNvPicPr>
          <p:nvPr/>
        </p:nvPicPr>
        <p:blipFill rotWithShape="1">
          <a:blip r:embed="rId13">
            <a:extLst>
              <a:ext uri="{28A0092B-C50C-407E-A947-70E740481C1C}">
                <a14:useLocalDpi xmlns:a14="http://schemas.microsoft.com/office/drawing/2010/main" val="0"/>
              </a:ext>
            </a:extLst>
          </a:blip>
          <a:srcRect l="13219" r="23447"/>
          <a:stretch/>
        </p:blipFill>
        <p:spPr>
          <a:xfrm>
            <a:off x="1734207" y="1182308"/>
            <a:ext cx="5791201" cy="5145024"/>
          </a:xfrm>
          <a:prstGeom prst="rect">
            <a:avLst/>
          </a:prstGeom>
        </p:spPr>
      </p:pic>
      <p:pic>
        <p:nvPicPr>
          <p:cNvPr id="17" name="Picture 16">
            <a:extLst>
              <a:ext uri="{FF2B5EF4-FFF2-40B4-BE49-F238E27FC236}">
                <a16:creationId xmlns:a16="http://schemas.microsoft.com/office/drawing/2014/main" id="{1452FE15-3409-4110-A730-F08355DFE13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54945" y="0"/>
            <a:ext cx="5813473" cy="6979022"/>
          </a:xfrm>
          <a:prstGeom prst="rect">
            <a:avLst/>
          </a:prstGeom>
        </p:spPr>
      </p:pic>
      <p:pic>
        <p:nvPicPr>
          <p:cNvPr id="18" name="Picture 17">
            <a:extLst>
              <a:ext uri="{FF2B5EF4-FFF2-40B4-BE49-F238E27FC236}">
                <a16:creationId xmlns:a16="http://schemas.microsoft.com/office/drawing/2014/main" id="{C4360290-5437-4E96-9DFC-F76F16AD743D}"/>
              </a:ext>
            </a:extLst>
          </p:cNvPr>
          <p:cNvPicPr>
            <a:picLocks noChangeAspect="1"/>
          </p:cNvPicPr>
          <p:nvPr/>
        </p:nvPicPr>
        <p:blipFill rotWithShape="1">
          <a:blip r:embed="rId15"/>
          <a:srcRect l="26428" t="19841" r="26250" b="12222"/>
          <a:stretch/>
        </p:blipFill>
        <p:spPr>
          <a:xfrm>
            <a:off x="0" y="-297609"/>
            <a:ext cx="9144000" cy="7384210"/>
          </a:xfrm>
          <a:prstGeom prst="rect">
            <a:avLst/>
          </a:prstGeom>
        </p:spPr>
      </p:pic>
      <p:pic>
        <p:nvPicPr>
          <p:cNvPr id="19" name="Picture 18">
            <a:extLst>
              <a:ext uri="{FF2B5EF4-FFF2-40B4-BE49-F238E27FC236}">
                <a16:creationId xmlns:a16="http://schemas.microsoft.com/office/drawing/2014/main" id="{613C35DF-B8A1-491F-BB33-57FAC9F03F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258300" cy="6858000"/>
          </a:xfrm>
          <a:prstGeom prst="rect">
            <a:avLst/>
          </a:prstGeom>
        </p:spPr>
      </p:pic>
      <p:pic>
        <p:nvPicPr>
          <p:cNvPr id="20" name="Picture 19">
            <a:extLst>
              <a:ext uri="{FF2B5EF4-FFF2-40B4-BE49-F238E27FC236}">
                <a16:creationId xmlns:a16="http://schemas.microsoft.com/office/drawing/2014/main" id="{41481E58-906C-42CF-AB09-7C3DC00E2D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296564"/>
            <a:ext cx="9142639" cy="7298871"/>
          </a:xfrm>
          <a:prstGeom prst="rect">
            <a:avLst/>
          </a:prstGeom>
        </p:spPr>
      </p:pic>
      <p:pic>
        <p:nvPicPr>
          <p:cNvPr id="21" name="Picture 20">
            <a:extLst>
              <a:ext uri="{FF2B5EF4-FFF2-40B4-BE49-F238E27FC236}">
                <a16:creationId xmlns:a16="http://schemas.microsoft.com/office/drawing/2014/main" id="{03871FC3-6D1C-4075-B933-EAB75253F4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pic>
        <p:nvPicPr>
          <p:cNvPr id="22" name="Picture 21">
            <a:extLst>
              <a:ext uri="{FF2B5EF4-FFF2-40B4-BE49-F238E27FC236}">
                <a16:creationId xmlns:a16="http://schemas.microsoft.com/office/drawing/2014/main" id="{FF071E3C-2A40-4D3B-8440-9732356CFE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27317"/>
            <a:ext cx="9144000" cy="8138159"/>
          </a:xfrm>
          <a:prstGeom prst="rect">
            <a:avLst/>
          </a:prstGeom>
        </p:spPr>
      </p:pic>
      <p:pic>
        <p:nvPicPr>
          <p:cNvPr id="23" name="Picture 22">
            <a:extLst>
              <a:ext uri="{FF2B5EF4-FFF2-40B4-BE49-F238E27FC236}">
                <a16:creationId xmlns:a16="http://schemas.microsoft.com/office/drawing/2014/main" id="{D80B792F-C0BE-4240-A516-BCFC50DAC342}"/>
              </a:ext>
            </a:extLst>
          </p:cNvPr>
          <p:cNvPicPr>
            <a:picLocks noChangeAspect="1"/>
          </p:cNvPicPr>
          <p:nvPr/>
        </p:nvPicPr>
        <p:blipFill rotWithShape="1">
          <a:blip r:embed="rId20"/>
          <a:srcRect l="17693" t="10685" r="19359" b="4529"/>
          <a:stretch/>
        </p:blipFill>
        <p:spPr>
          <a:xfrm>
            <a:off x="0" y="0"/>
            <a:ext cx="9277350" cy="6915150"/>
          </a:xfrm>
          <a:prstGeom prst="rect">
            <a:avLst/>
          </a:prstGeom>
        </p:spPr>
      </p:pic>
      <p:pic>
        <p:nvPicPr>
          <p:cNvPr id="24" name="Picture 23">
            <a:extLst>
              <a:ext uri="{FF2B5EF4-FFF2-40B4-BE49-F238E27FC236}">
                <a16:creationId xmlns:a16="http://schemas.microsoft.com/office/drawing/2014/main" id="{EFC6C314-1EAE-4EF3-8F7F-F04A54B65D6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2400" y="152400"/>
            <a:ext cx="9144000" cy="6858000"/>
          </a:xfrm>
          <a:prstGeom prst="rect">
            <a:avLst/>
          </a:prstGeom>
        </p:spPr>
      </p:pic>
      <p:pic>
        <p:nvPicPr>
          <p:cNvPr id="25" name="Picture 24">
            <a:extLst>
              <a:ext uri="{FF2B5EF4-FFF2-40B4-BE49-F238E27FC236}">
                <a16:creationId xmlns:a16="http://schemas.microsoft.com/office/drawing/2014/main" id="{C9010A3A-8B14-47E3-A5D5-4A22D8AAD97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26">
            <a:extLst>
              <a:ext uri="{FF2B5EF4-FFF2-40B4-BE49-F238E27FC236}">
                <a16:creationId xmlns:a16="http://schemas.microsoft.com/office/drawing/2014/main" id="{A3A7A5D8-F73E-4AE9-A9FD-40E427EB7CD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16193" y="0"/>
            <a:ext cx="3842220" cy="6858000"/>
          </a:xfrm>
          <a:prstGeom prst="rect">
            <a:avLst/>
          </a:prstGeom>
        </p:spPr>
      </p:pic>
      <p:pic>
        <p:nvPicPr>
          <p:cNvPr id="28" name="Picture 27">
            <a:extLst>
              <a:ext uri="{FF2B5EF4-FFF2-40B4-BE49-F238E27FC236}">
                <a16:creationId xmlns:a16="http://schemas.microsoft.com/office/drawing/2014/main" id="{F9BB466D-DACF-40A1-9837-3A09C587C94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2515" y="0"/>
            <a:ext cx="10244315" cy="6858000"/>
          </a:xfrm>
          <a:prstGeom prst="rect">
            <a:avLst/>
          </a:prstGeom>
        </p:spPr>
      </p:pic>
      <p:pic>
        <p:nvPicPr>
          <p:cNvPr id="29" name="Picture 28">
            <a:extLst>
              <a:ext uri="{FF2B5EF4-FFF2-40B4-BE49-F238E27FC236}">
                <a16:creationId xmlns:a16="http://schemas.microsoft.com/office/drawing/2014/main" id="{DF82597F-3198-4B13-85A4-5F1BA4D40C0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59429" y="3406210"/>
            <a:ext cx="4563836" cy="3451790"/>
          </a:xfrm>
          <a:prstGeom prst="rect">
            <a:avLst/>
          </a:prstGeom>
        </p:spPr>
      </p:pic>
      <p:sp>
        <p:nvSpPr>
          <p:cNvPr id="30" name="Arrow: Down 29">
            <a:extLst>
              <a:ext uri="{FF2B5EF4-FFF2-40B4-BE49-F238E27FC236}">
                <a16:creationId xmlns:a16="http://schemas.microsoft.com/office/drawing/2014/main" id="{D46CC469-5D78-489B-ABAD-5B9CA8255290}"/>
              </a:ext>
            </a:extLst>
          </p:cNvPr>
          <p:cNvSpPr/>
          <p:nvPr/>
        </p:nvSpPr>
        <p:spPr>
          <a:xfrm>
            <a:off x="7222209" y="2665708"/>
            <a:ext cx="356461" cy="666427"/>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112073"/>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41BA55-946A-4BD7-AD4C-D60AC0158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8393" y="-1"/>
            <a:ext cx="1572058" cy="1150287"/>
          </a:xfrm>
          <a:prstGeom prst="rect">
            <a:avLst/>
          </a:prstGeom>
        </p:spPr>
      </p:pic>
      <p:pic>
        <p:nvPicPr>
          <p:cNvPr id="5" name="Picture 4">
            <a:extLst>
              <a:ext uri="{FF2B5EF4-FFF2-40B4-BE49-F238E27FC236}">
                <a16:creationId xmlns:a16="http://schemas.microsoft.com/office/drawing/2014/main" id="{1F9F3B5B-564C-41FF-BC40-73C1307AE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546" y="2"/>
            <a:ext cx="2039454" cy="1146874"/>
          </a:xfrm>
          <a:prstGeom prst="rect">
            <a:avLst/>
          </a:prstGeom>
        </p:spPr>
      </p:pic>
      <p:pic>
        <p:nvPicPr>
          <p:cNvPr id="6" name="Picture 5">
            <a:extLst>
              <a:ext uri="{FF2B5EF4-FFF2-40B4-BE49-F238E27FC236}">
                <a16:creationId xmlns:a16="http://schemas.microsoft.com/office/drawing/2014/main" id="{B24813D7-B256-486F-ACF0-C106D5361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2062" y="1147487"/>
            <a:ext cx="2261938" cy="1696454"/>
          </a:xfrm>
          <a:prstGeom prst="rect">
            <a:avLst/>
          </a:prstGeom>
        </p:spPr>
      </p:pic>
      <p:pic>
        <p:nvPicPr>
          <p:cNvPr id="8" name="Picture 7">
            <a:extLst>
              <a:ext uri="{FF2B5EF4-FFF2-40B4-BE49-F238E27FC236}">
                <a16:creationId xmlns:a16="http://schemas.microsoft.com/office/drawing/2014/main" id="{DE61A1E9-2347-4A30-96CA-73A84BAED9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6965" y="0"/>
            <a:ext cx="2041156" cy="1146875"/>
          </a:xfrm>
          <a:prstGeom prst="rect">
            <a:avLst/>
          </a:prstGeom>
        </p:spPr>
      </p:pic>
      <p:pic>
        <p:nvPicPr>
          <p:cNvPr id="9" name="Picture 8">
            <a:extLst>
              <a:ext uri="{FF2B5EF4-FFF2-40B4-BE49-F238E27FC236}">
                <a16:creationId xmlns:a16="http://schemas.microsoft.com/office/drawing/2014/main" id="{CD42F9BA-EA7E-4CFC-BBBC-B2AF231976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5365" y="1150954"/>
            <a:ext cx="1668378" cy="1251283"/>
          </a:xfrm>
          <a:prstGeom prst="rect">
            <a:avLst/>
          </a:prstGeom>
        </p:spPr>
      </p:pic>
      <p:pic>
        <p:nvPicPr>
          <p:cNvPr id="10" name="Picture 9">
            <a:extLst>
              <a:ext uri="{FF2B5EF4-FFF2-40B4-BE49-F238E27FC236}">
                <a16:creationId xmlns:a16="http://schemas.microsoft.com/office/drawing/2014/main" id="{682DF745-D797-4FBA-9A26-FD9C05E194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7430" y="1150932"/>
            <a:ext cx="1679573" cy="1259680"/>
          </a:xfrm>
          <a:prstGeom prst="rect">
            <a:avLst/>
          </a:prstGeom>
        </p:spPr>
      </p:pic>
      <p:pic>
        <p:nvPicPr>
          <p:cNvPr id="11" name="Picture 10">
            <a:extLst>
              <a:ext uri="{FF2B5EF4-FFF2-40B4-BE49-F238E27FC236}">
                <a16:creationId xmlns:a16="http://schemas.microsoft.com/office/drawing/2014/main" id="{508EE34E-B1BB-4EDB-A566-5BC1217167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766060" cy="1140090"/>
          </a:xfrm>
          <a:prstGeom prst="rect">
            <a:avLst/>
          </a:prstGeom>
        </p:spPr>
      </p:pic>
      <p:pic>
        <p:nvPicPr>
          <p:cNvPr id="12" name="Picture 11">
            <a:extLst>
              <a:ext uri="{FF2B5EF4-FFF2-40B4-BE49-F238E27FC236}">
                <a16:creationId xmlns:a16="http://schemas.microsoft.com/office/drawing/2014/main" id="{D4D9DFCB-6DEC-4980-ADDA-68B7B906C6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9721" y="0"/>
            <a:ext cx="1776901" cy="1146875"/>
          </a:xfrm>
          <a:prstGeom prst="rect">
            <a:avLst/>
          </a:prstGeom>
        </p:spPr>
      </p:pic>
      <p:pic>
        <p:nvPicPr>
          <p:cNvPr id="13" name="Picture 12">
            <a:extLst>
              <a:ext uri="{FF2B5EF4-FFF2-40B4-BE49-F238E27FC236}">
                <a16:creationId xmlns:a16="http://schemas.microsoft.com/office/drawing/2014/main" id="{7A8610BD-2F54-415A-9C1A-06D6D4390F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73450" y="2837411"/>
            <a:ext cx="2270549" cy="1012939"/>
          </a:xfrm>
          <a:prstGeom prst="rect">
            <a:avLst/>
          </a:prstGeom>
        </p:spPr>
      </p:pic>
      <p:pic>
        <p:nvPicPr>
          <p:cNvPr id="14" name="Picture 13">
            <a:extLst>
              <a:ext uri="{FF2B5EF4-FFF2-40B4-BE49-F238E27FC236}">
                <a16:creationId xmlns:a16="http://schemas.microsoft.com/office/drawing/2014/main" id="{7D90A22A-291E-4C43-B7F4-E2AF42364F25}"/>
              </a:ext>
            </a:extLst>
          </p:cNvPr>
          <p:cNvPicPr>
            <a:picLocks noChangeAspect="1"/>
          </p:cNvPicPr>
          <p:nvPr/>
        </p:nvPicPr>
        <p:blipFill rotWithShape="1">
          <a:blip r:embed="rId12"/>
          <a:srcRect l="7805" t="12602" r="38049" b="14119"/>
          <a:stretch/>
        </p:blipFill>
        <p:spPr>
          <a:xfrm>
            <a:off x="0" y="5512526"/>
            <a:ext cx="1781023" cy="1345474"/>
          </a:xfrm>
          <a:prstGeom prst="rect">
            <a:avLst/>
          </a:prstGeom>
        </p:spPr>
      </p:pic>
      <p:pic>
        <p:nvPicPr>
          <p:cNvPr id="15" name="Picture 14">
            <a:extLst>
              <a:ext uri="{FF2B5EF4-FFF2-40B4-BE49-F238E27FC236}">
                <a16:creationId xmlns:a16="http://schemas.microsoft.com/office/drawing/2014/main" id="{2C75F523-7B92-4925-86C8-A7CCC2D33248}"/>
              </a:ext>
            </a:extLst>
          </p:cNvPr>
          <p:cNvPicPr>
            <a:picLocks noChangeAspect="1"/>
          </p:cNvPicPr>
          <p:nvPr/>
        </p:nvPicPr>
        <p:blipFill rotWithShape="1">
          <a:blip r:embed="rId13"/>
          <a:srcRect l="25979" t="13984" r="36039" b="4075"/>
          <a:stretch/>
        </p:blipFill>
        <p:spPr>
          <a:xfrm>
            <a:off x="2039280" y="1130968"/>
            <a:ext cx="1509832" cy="1851191"/>
          </a:xfrm>
          <a:prstGeom prst="rect">
            <a:avLst/>
          </a:prstGeom>
        </p:spPr>
      </p:pic>
      <p:pic>
        <p:nvPicPr>
          <p:cNvPr id="16" name="Picture 15">
            <a:extLst>
              <a:ext uri="{FF2B5EF4-FFF2-40B4-BE49-F238E27FC236}">
                <a16:creationId xmlns:a16="http://schemas.microsoft.com/office/drawing/2014/main" id="{6990E050-8840-4E68-AA27-A845DBD7330C}"/>
              </a:ext>
            </a:extLst>
          </p:cNvPr>
          <p:cNvPicPr>
            <a:picLocks noChangeAspect="1"/>
          </p:cNvPicPr>
          <p:nvPr/>
        </p:nvPicPr>
        <p:blipFill rotWithShape="1">
          <a:blip r:embed="rId14">
            <a:extLst>
              <a:ext uri="{28A0092B-C50C-407E-A947-70E740481C1C}">
                <a14:useLocalDpi xmlns:a14="http://schemas.microsoft.com/office/drawing/2010/main" val="0"/>
              </a:ext>
            </a:extLst>
          </a:blip>
          <a:srcRect l="13219" r="23447"/>
          <a:stretch/>
        </p:blipFill>
        <p:spPr>
          <a:xfrm>
            <a:off x="0" y="1106905"/>
            <a:ext cx="2049196" cy="1862733"/>
          </a:xfrm>
          <a:prstGeom prst="rect">
            <a:avLst/>
          </a:prstGeom>
        </p:spPr>
      </p:pic>
      <p:pic>
        <p:nvPicPr>
          <p:cNvPr id="17" name="Picture 16">
            <a:extLst>
              <a:ext uri="{FF2B5EF4-FFF2-40B4-BE49-F238E27FC236}">
                <a16:creationId xmlns:a16="http://schemas.microsoft.com/office/drawing/2014/main" id="{3A9171C4-B573-4832-9E0D-D518FA8E66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959768"/>
            <a:ext cx="2095789" cy="2552071"/>
          </a:xfrm>
          <a:prstGeom prst="rect">
            <a:avLst/>
          </a:prstGeom>
        </p:spPr>
      </p:pic>
      <p:pic>
        <p:nvPicPr>
          <p:cNvPr id="18" name="Picture 17">
            <a:extLst>
              <a:ext uri="{FF2B5EF4-FFF2-40B4-BE49-F238E27FC236}">
                <a16:creationId xmlns:a16="http://schemas.microsoft.com/office/drawing/2014/main" id="{9F29BAB7-9C72-4CCE-B4FF-E296974BF898}"/>
              </a:ext>
            </a:extLst>
          </p:cNvPr>
          <p:cNvPicPr>
            <a:picLocks noChangeAspect="1"/>
          </p:cNvPicPr>
          <p:nvPr/>
        </p:nvPicPr>
        <p:blipFill rotWithShape="1">
          <a:blip r:embed="rId16"/>
          <a:srcRect l="26428" t="19841" r="26250" b="12222"/>
          <a:stretch/>
        </p:blipFill>
        <p:spPr>
          <a:xfrm>
            <a:off x="3082605" y="2379928"/>
            <a:ext cx="1850343" cy="1494240"/>
          </a:xfrm>
          <a:prstGeom prst="rect">
            <a:avLst/>
          </a:prstGeom>
        </p:spPr>
      </p:pic>
      <p:pic>
        <p:nvPicPr>
          <p:cNvPr id="19" name="Picture 18">
            <a:extLst>
              <a:ext uri="{FF2B5EF4-FFF2-40B4-BE49-F238E27FC236}">
                <a16:creationId xmlns:a16="http://schemas.microsoft.com/office/drawing/2014/main" id="{B1DE5A00-8068-4F8C-A692-70BD0146C01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95090" y="2381820"/>
            <a:ext cx="1986158" cy="1471228"/>
          </a:xfrm>
          <a:prstGeom prst="rect">
            <a:avLst/>
          </a:prstGeom>
        </p:spPr>
      </p:pic>
      <p:pic>
        <p:nvPicPr>
          <p:cNvPr id="20" name="Picture 19">
            <a:extLst>
              <a:ext uri="{FF2B5EF4-FFF2-40B4-BE49-F238E27FC236}">
                <a16:creationId xmlns:a16="http://schemas.microsoft.com/office/drawing/2014/main" id="{963E6BE2-6B1C-4696-8227-68C2F0A9BD5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58628" y="3843580"/>
            <a:ext cx="1744250" cy="1392493"/>
          </a:xfrm>
          <a:prstGeom prst="rect">
            <a:avLst/>
          </a:prstGeom>
        </p:spPr>
      </p:pic>
      <p:pic>
        <p:nvPicPr>
          <p:cNvPr id="21" name="Picture 20">
            <a:extLst>
              <a:ext uri="{FF2B5EF4-FFF2-40B4-BE49-F238E27FC236}">
                <a16:creationId xmlns:a16="http://schemas.microsoft.com/office/drawing/2014/main" id="{0A59B09A-651F-473D-89D7-F2B09978553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08190" y="3851288"/>
            <a:ext cx="1735810" cy="1388648"/>
          </a:xfrm>
          <a:prstGeom prst="rect">
            <a:avLst/>
          </a:prstGeom>
        </p:spPr>
      </p:pic>
      <p:pic>
        <p:nvPicPr>
          <p:cNvPr id="22" name="Picture 21">
            <a:extLst>
              <a:ext uri="{FF2B5EF4-FFF2-40B4-BE49-F238E27FC236}">
                <a16:creationId xmlns:a16="http://schemas.microsoft.com/office/drawing/2014/main" id="{3F80A5CE-7F3F-4BD3-A949-BE37CF6D772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81463" y="2971800"/>
            <a:ext cx="994135" cy="863214"/>
          </a:xfrm>
          <a:prstGeom prst="rect">
            <a:avLst/>
          </a:prstGeom>
        </p:spPr>
      </p:pic>
      <p:pic>
        <p:nvPicPr>
          <p:cNvPr id="23" name="Picture 22">
            <a:extLst>
              <a:ext uri="{FF2B5EF4-FFF2-40B4-BE49-F238E27FC236}">
                <a16:creationId xmlns:a16="http://schemas.microsoft.com/office/drawing/2014/main" id="{B54BFF93-B154-401B-9098-5CC53BFD9304}"/>
              </a:ext>
            </a:extLst>
          </p:cNvPr>
          <p:cNvPicPr>
            <a:picLocks noChangeAspect="1"/>
          </p:cNvPicPr>
          <p:nvPr/>
        </p:nvPicPr>
        <p:blipFill rotWithShape="1">
          <a:blip r:embed="rId21"/>
          <a:srcRect l="17693" t="10685" r="19359" b="4529"/>
          <a:stretch/>
        </p:blipFill>
        <p:spPr>
          <a:xfrm>
            <a:off x="6971185" y="5238427"/>
            <a:ext cx="2172815" cy="1619573"/>
          </a:xfrm>
          <a:prstGeom prst="rect">
            <a:avLst/>
          </a:prstGeom>
        </p:spPr>
      </p:pic>
      <p:pic>
        <p:nvPicPr>
          <p:cNvPr id="24" name="Picture 23">
            <a:extLst>
              <a:ext uri="{FF2B5EF4-FFF2-40B4-BE49-F238E27FC236}">
                <a16:creationId xmlns:a16="http://schemas.microsoft.com/office/drawing/2014/main" id="{ADDC5F4E-E51C-4A46-B3E5-079F4BE775D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71530" y="5208831"/>
            <a:ext cx="2198892" cy="1649169"/>
          </a:xfrm>
          <a:prstGeom prst="rect">
            <a:avLst/>
          </a:prstGeom>
        </p:spPr>
      </p:pic>
      <p:pic>
        <p:nvPicPr>
          <p:cNvPr id="25" name="Picture 24">
            <a:extLst>
              <a:ext uri="{FF2B5EF4-FFF2-40B4-BE49-F238E27FC236}">
                <a16:creationId xmlns:a16="http://schemas.microsoft.com/office/drawing/2014/main" id="{F49DBB0D-3DC1-48A1-AE07-73409FE71B9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17907" y="5229130"/>
            <a:ext cx="2171828" cy="1628870"/>
          </a:xfrm>
          <a:prstGeom prst="rect">
            <a:avLst/>
          </a:prstGeom>
        </p:spPr>
      </p:pic>
      <p:pic>
        <p:nvPicPr>
          <p:cNvPr id="26" name="Picture 25">
            <a:extLst>
              <a:ext uri="{FF2B5EF4-FFF2-40B4-BE49-F238E27FC236}">
                <a16:creationId xmlns:a16="http://schemas.microsoft.com/office/drawing/2014/main" id="{D1510648-484C-47B7-BB6D-E7D7FE4BD82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921284" y="5197643"/>
            <a:ext cx="930222" cy="1660358"/>
          </a:xfrm>
          <a:prstGeom prst="rect">
            <a:avLst/>
          </a:prstGeom>
        </p:spPr>
      </p:pic>
      <p:pic>
        <p:nvPicPr>
          <p:cNvPr id="27" name="Picture 26">
            <a:extLst>
              <a:ext uri="{FF2B5EF4-FFF2-40B4-BE49-F238E27FC236}">
                <a16:creationId xmlns:a16="http://schemas.microsoft.com/office/drawing/2014/main" id="{FC0BE8D7-9515-4102-BC9D-F1C1FBD1BB9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093495" y="3852157"/>
            <a:ext cx="1721225" cy="1379018"/>
          </a:xfrm>
          <a:prstGeom prst="rect">
            <a:avLst/>
          </a:prstGeom>
        </p:spPr>
      </p:pic>
      <p:pic>
        <p:nvPicPr>
          <p:cNvPr id="28" name="Picture 27">
            <a:extLst>
              <a:ext uri="{FF2B5EF4-FFF2-40B4-BE49-F238E27FC236}">
                <a16:creationId xmlns:a16="http://schemas.microsoft.com/office/drawing/2014/main" id="{920EE10C-C8AE-4BA5-B184-4F68C8ADE00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01980" y="3850104"/>
            <a:ext cx="1861108" cy="1378613"/>
          </a:xfrm>
          <a:prstGeom prst="rect">
            <a:avLst/>
          </a:prstGeom>
        </p:spPr>
      </p:pic>
    </p:spTree>
    <p:extLst>
      <p:ext uri="{BB962C8B-B14F-4D97-AF65-F5344CB8AC3E}">
        <p14:creationId xmlns:p14="http://schemas.microsoft.com/office/powerpoint/2010/main" val="37750017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Religious intolerance is contrary to the constitution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holy values our nation has no foundation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true worship the spirit remains stagnant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power of Christianity founded this country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Rulers must cleave to the values of truth and justice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Failure to maintain religious ideals with defeat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Remembering the wise gone by ensures social gifts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Evil leadership creates a decadent society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Regimes dominate where citizens become apathetic</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Liberty is a personal individual responsibility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Spiritual power overshadows mere intellectualism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Prosperity without character leads to destruction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Unity is combined in being all in the same place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724581">
            <a:off x="-44143" y="1637350"/>
            <a:ext cx="9220200" cy="353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Truth brings to presence God’s own divine nature</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22222E-6 -0.00047 L 0.03212 0.43009 " pathEditMode="relative" rAng="0" ptsTypes="AA">
                                      <p:cBhvr>
                                        <p:cTn id="189" dur="1750" fill="hold"/>
                                        <p:tgtEl>
                                          <p:spTgt spid="4">
                                            <p:txEl>
                                              <p:pRg st="0" end="0"/>
                                            </p:txEl>
                                          </p:spTgt>
                                        </p:tgtEl>
                                        <p:attrNameLst>
                                          <p:attrName>ppt_x</p:attrName>
                                          <p:attrName>ppt_y</p:attrName>
                                        </p:attrNameLst>
                                      </p:cBhvr>
                                      <p:rCtr x="1597" y="21528"/>
                                    </p:animMotion>
                                  </p:childTnLst>
                                </p:cTn>
                              </p:par>
                              <p:par>
                                <p:cTn id="190" presetID="0" presetClass="path" presetSubtype="0" accel="50000" decel="50000" fill="hold" nodeType="withEffect">
                                  <p:stCondLst>
                                    <p:cond delay="0"/>
                                  </p:stCondLst>
                                  <p:childTnLst>
                                    <p:animMotion origin="layout" path="M -8.33333E-7 -2.96296E-6 L 0.04618 0.36389 " pathEditMode="relative" rAng="0" ptsTypes="AA">
                                      <p:cBhvr>
                                        <p:cTn id="191" dur="1750" fill="hold"/>
                                        <p:tgtEl>
                                          <p:spTgt spid="4">
                                            <p:txEl>
                                              <p:pRg st="1" end="1"/>
                                            </p:txEl>
                                          </p:spTgt>
                                        </p:tgtEl>
                                        <p:attrNameLst>
                                          <p:attrName>ppt_x</p:attrName>
                                          <p:attrName>ppt_y</p:attrName>
                                        </p:attrNameLst>
                                      </p:cBhvr>
                                      <p:rCtr x="2309" y="18194"/>
                                    </p:animMotion>
                                  </p:childTnLst>
                                </p:cTn>
                              </p:par>
                              <p:par>
                                <p:cTn id="192" presetID="0" presetClass="path" presetSubtype="0" accel="50000" decel="50000" fill="hold" nodeType="withEffect">
                                  <p:stCondLst>
                                    <p:cond delay="0"/>
                                  </p:stCondLst>
                                  <p:childTnLst>
                                    <p:animMotion origin="layout" path="M 4.44444E-6 0.00023 L 0.05382 0.29074 " pathEditMode="relative" rAng="0" ptsTypes="AA">
                                      <p:cBhvr>
                                        <p:cTn id="193" dur="1750" fill="hold"/>
                                        <p:tgtEl>
                                          <p:spTgt spid="4">
                                            <p:txEl>
                                              <p:pRg st="2" end="2"/>
                                            </p:txEl>
                                          </p:spTgt>
                                        </p:tgtEl>
                                        <p:attrNameLst>
                                          <p:attrName>ppt_x</p:attrName>
                                          <p:attrName>ppt_y</p:attrName>
                                        </p:attrNameLst>
                                      </p:cBhvr>
                                      <p:rCtr x="2691" y="14514"/>
                                    </p:animMotion>
                                  </p:childTnLst>
                                </p:cTn>
                              </p:par>
                              <p:par>
                                <p:cTn id="194" presetID="0" presetClass="path" presetSubtype="0" accel="50000" decel="50000" fill="hold" nodeType="withEffect">
                                  <p:stCondLst>
                                    <p:cond delay="0"/>
                                  </p:stCondLst>
                                  <p:childTnLst>
                                    <p:animMotion origin="layout" path="M -2.77778E-7 0.00023 L 0.07465 0.21806 " pathEditMode="relative" rAng="0" ptsTypes="AA">
                                      <p:cBhvr>
                                        <p:cTn id="195" dur="1750" fill="hold"/>
                                        <p:tgtEl>
                                          <p:spTgt spid="4">
                                            <p:txEl>
                                              <p:pRg st="3" end="3"/>
                                            </p:txEl>
                                          </p:spTgt>
                                        </p:tgtEl>
                                        <p:attrNameLst>
                                          <p:attrName>ppt_x</p:attrName>
                                          <p:attrName>ppt_y</p:attrName>
                                        </p:attrNameLst>
                                      </p:cBhvr>
                                      <p:rCtr x="3733" y="10880"/>
                                    </p:animMotion>
                                  </p:childTnLst>
                                </p:cTn>
                              </p:par>
                              <p:par>
                                <p:cTn id="196" presetID="0" presetClass="path" presetSubtype="0" accel="50000" decel="50000" fill="hold" nodeType="withEffect">
                                  <p:stCondLst>
                                    <p:cond delay="0"/>
                                  </p:stCondLst>
                                  <p:childTnLst>
                                    <p:animMotion origin="layout" path="M 5.55556E-7 0.00093 L 0.03056 0.14398 " pathEditMode="relative" rAng="0" ptsTypes="AA">
                                      <p:cBhvr>
                                        <p:cTn id="197" dur="1750" fill="hold"/>
                                        <p:tgtEl>
                                          <p:spTgt spid="4">
                                            <p:txEl>
                                              <p:pRg st="4" end="4"/>
                                            </p:txEl>
                                          </p:spTgt>
                                        </p:tgtEl>
                                        <p:attrNameLst>
                                          <p:attrName>ppt_x</p:attrName>
                                          <p:attrName>ppt_y</p:attrName>
                                        </p:attrNameLst>
                                      </p:cBhvr>
                                      <p:rCtr x="1528" y="7153"/>
                                    </p:animMotion>
                                  </p:childTnLst>
                                </p:cTn>
                              </p:par>
                              <p:par>
                                <p:cTn id="198" presetID="0" presetClass="path" presetSubtype="0" accel="50000" decel="50000" fill="hold" nodeType="withEffect">
                                  <p:stCondLst>
                                    <p:cond delay="0"/>
                                  </p:stCondLst>
                                  <p:childTnLst>
                                    <p:animMotion origin="layout" path="M -3.61111E-6 0.00069 L 0.0533 0.0706 " pathEditMode="relative" rAng="0" ptsTypes="AA">
                                      <p:cBhvr>
                                        <p:cTn id="199" dur="1750" fill="hold"/>
                                        <p:tgtEl>
                                          <p:spTgt spid="4">
                                            <p:txEl>
                                              <p:pRg st="5" end="5"/>
                                            </p:txEl>
                                          </p:spTgt>
                                        </p:tgtEl>
                                        <p:attrNameLst>
                                          <p:attrName>ppt_x</p:attrName>
                                          <p:attrName>ppt_y</p:attrName>
                                        </p:attrNameLst>
                                      </p:cBhvr>
                                      <p:rCtr x="2656" y="3495"/>
                                    </p:animMotion>
                                  </p:childTnLst>
                                </p:cTn>
                              </p:par>
                              <p:par>
                                <p:cTn id="200" presetID="0" presetClass="path" presetSubtype="0" accel="50000" decel="50000" fill="hold" nodeType="withEffect">
                                  <p:stCondLst>
                                    <p:cond delay="0"/>
                                  </p:stCondLst>
                                  <p:childTnLst>
                                    <p:animMotion origin="layout" path="M -4.44444E-6 0.00046 L 0.07119 -0.00278 " pathEditMode="relative" rAng="0" ptsTypes="AA">
                                      <p:cBhvr>
                                        <p:cTn id="201" dur="1750" fill="hold"/>
                                        <p:tgtEl>
                                          <p:spTgt spid="4">
                                            <p:txEl>
                                              <p:pRg st="6" end="6"/>
                                            </p:txEl>
                                          </p:spTgt>
                                        </p:tgtEl>
                                        <p:attrNameLst>
                                          <p:attrName>ppt_x</p:attrName>
                                          <p:attrName>ppt_y</p:attrName>
                                        </p:attrNameLst>
                                      </p:cBhvr>
                                      <p:rCtr x="3559" y="-162"/>
                                    </p:animMotion>
                                  </p:childTnLst>
                                </p:cTn>
                              </p:par>
                              <p:par>
                                <p:cTn id="202" presetID="0" presetClass="path" presetSubtype="0" accel="50000" decel="50000" fill="hold" nodeType="withEffect">
                                  <p:stCondLst>
                                    <p:cond delay="0"/>
                                  </p:stCondLst>
                                  <p:childTnLst>
                                    <p:animMotion origin="layout" path="M 3.88889E-6 0.00069 L 0.12014 -0.07662 " pathEditMode="relative" rAng="0" ptsTypes="AA">
                                      <p:cBhvr>
                                        <p:cTn id="203" dur="1750" fill="hold"/>
                                        <p:tgtEl>
                                          <p:spTgt spid="4">
                                            <p:txEl>
                                              <p:pRg st="7" end="7"/>
                                            </p:txEl>
                                          </p:spTgt>
                                        </p:tgtEl>
                                        <p:attrNameLst>
                                          <p:attrName>ppt_x</p:attrName>
                                          <p:attrName>ppt_y</p:attrName>
                                        </p:attrNameLst>
                                      </p:cBhvr>
                                      <p:rCtr x="6007" y="-3866"/>
                                    </p:animMotion>
                                  </p:childTnLst>
                                </p:cTn>
                              </p:par>
                              <p:par>
                                <p:cTn id="204" presetID="0" presetClass="path" presetSubtype="0" accel="50000" decel="50000" fill="hold" nodeType="withEffect">
                                  <p:stCondLst>
                                    <p:cond delay="0"/>
                                  </p:stCondLst>
                                  <p:childTnLst>
                                    <p:animMotion origin="layout" path="M -1.94444E-6 0.00092 L 0.02952 -0.14954 " pathEditMode="relative" rAng="0" ptsTypes="AA">
                                      <p:cBhvr>
                                        <p:cTn id="205" dur="1750" fill="hold"/>
                                        <p:tgtEl>
                                          <p:spTgt spid="4">
                                            <p:txEl>
                                              <p:pRg st="8" end="8"/>
                                            </p:txEl>
                                          </p:spTgt>
                                        </p:tgtEl>
                                        <p:attrNameLst>
                                          <p:attrName>ppt_x</p:attrName>
                                          <p:attrName>ppt_y</p:attrName>
                                        </p:attrNameLst>
                                      </p:cBhvr>
                                      <p:rCtr x="1476" y="-7523"/>
                                    </p:animMotion>
                                  </p:childTnLst>
                                </p:cTn>
                              </p:par>
                              <p:par>
                                <p:cTn id="206" presetID="0" presetClass="path" presetSubtype="0" accel="50000" decel="50000" fill="hold" nodeType="withEffect">
                                  <p:stCondLst>
                                    <p:cond delay="0"/>
                                  </p:stCondLst>
                                  <p:childTnLst>
                                    <p:animMotion origin="layout" path="M 4.16667E-6 0.00046 L 0.09375 -0.22315 " pathEditMode="relative" rAng="0" ptsTypes="AA">
                                      <p:cBhvr>
                                        <p:cTn id="207" dur="1750" fill="hold"/>
                                        <p:tgtEl>
                                          <p:spTgt spid="4">
                                            <p:txEl>
                                              <p:pRg st="9" end="9"/>
                                            </p:txEl>
                                          </p:spTgt>
                                        </p:tgtEl>
                                        <p:attrNameLst>
                                          <p:attrName>ppt_x</p:attrName>
                                          <p:attrName>ppt_y</p:attrName>
                                        </p:attrNameLst>
                                      </p:cBhvr>
                                      <p:rCtr x="4688" y="-11181"/>
                                    </p:animMotion>
                                  </p:childTnLst>
                                </p:cTn>
                              </p:par>
                              <p:par>
                                <p:cTn id="208" presetID="0" presetClass="path" presetSubtype="0" accel="50000" decel="50000" fill="hold" nodeType="withEffect">
                                  <p:stCondLst>
                                    <p:cond delay="0"/>
                                  </p:stCondLst>
                                  <p:childTnLst>
                                    <p:animMotion origin="layout" path="M 2.22222E-6 0.00046 L 0.0441 -0.29653 " pathEditMode="relative" rAng="0" ptsTypes="AA">
                                      <p:cBhvr>
                                        <p:cTn id="209" dur="1750" fill="hold"/>
                                        <p:tgtEl>
                                          <p:spTgt spid="4">
                                            <p:txEl>
                                              <p:pRg st="10" end="10"/>
                                            </p:txEl>
                                          </p:spTgt>
                                        </p:tgtEl>
                                        <p:attrNameLst>
                                          <p:attrName>ppt_x</p:attrName>
                                          <p:attrName>ppt_y</p:attrName>
                                        </p:attrNameLst>
                                      </p:cBhvr>
                                      <p:rCtr x="2205" y="-14861"/>
                                    </p:animMotion>
                                  </p:childTnLst>
                                </p:cTn>
                              </p:par>
                              <p:par>
                                <p:cTn id="210" presetID="0" presetClass="path" presetSubtype="0" accel="50000" decel="50000" fill="hold" nodeType="withEffect">
                                  <p:stCondLst>
                                    <p:cond delay="0"/>
                                  </p:stCondLst>
                                  <p:childTnLst>
                                    <p:animMotion origin="layout" path="M -3.61111E-6 0.00092 L 0.05348 -0.36922 " pathEditMode="relative" rAng="0" ptsTypes="AA">
                                      <p:cBhvr>
                                        <p:cTn id="211" dur="1750" fill="hold"/>
                                        <p:tgtEl>
                                          <p:spTgt spid="4">
                                            <p:txEl>
                                              <p:pRg st="11" end="11"/>
                                            </p:txEl>
                                          </p:spTgt>
                                        </p:tgtEl>
                                        <p:attrNameLst>
                                          <p:attrName>ppt_x</p:attrName>
                                          <p:attrName>ppt_y</p:attrName>
                                        </p:attrNameLst>
                                      </p:cBhvr>
                                      <p:rCtr x="2674" y="-18519"/>
                                    </p:animMotion>
                                  </p:childTnLst>
                                </p:cTn>
                              </p:par>
                              <p:par>
                                <p:cTn id="212" presetID="0" presetClass="path" presetSubtype="0" accel="50000" decel="50000" fill="hold" nodeType="withEffect">
                                  <p:stCondLst>
                                    <p:cond delay="0"/>
                                  </p:stCondLst>
                                  <p:childTnLst>
                                    <p:animMotion origin="layout" path="M 2.5E-6 0.00092 L 0.06753 -0.44283 " pathEditMode="relative" rAng="0" ptsTypes="AA">
                                      <p:cBhvr>
                                        <p:cTn id="213" dur="1750" fill="hold"/>
                                        <p:tgtEl>
                                          <p:spTgt spid="4">
                                            <p:txEl>
                                              <p:pRg st="12" end="12"/>
                                            </p:txEl>
                                          </p:spTgt>
                                        </p:tgtEl>
                                        <p:attrNameLst>
                                          <p:attrName>ppt_x</p:attrName>
                                          <p:attrName>ppt_y</p:attrName>
                                        </p:attrNameLst>
                                      </p:cBhvr>
                                      <p:rCtr x="3368" y="-2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92771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4698</TotalTime>
  <Words>3203</Words>
  <Application>Microsoft Office PowerPoint</Application>
  <PresentationFormat>On-screen Show (4:3)</PresentationFormat>
  <Paragraphs>247</Paragraphs>
  <Slides>95</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95</vt:i4>
      </vt:variant>
    </vt:vector>
  </HeadingPairs>
  <TitlesOfParts>
    <vt:vector size="99" baseType="lpstr">
      <vt:lpstr>Arial</vt:lpstr>
      <vt:lpstr>Calibri</vt:lpstr>
      <vt:lpstr>Franklin Gothic Demi</vt:lpstr>
      <vt:lpstr>Default Design</vt:lpstr>
      <vt:lpstr>PowerPoint Presentation</vt:lpstr>
      <vt:lpstr>PowerPoint Presentation</vt:lpstr>
      <vt:lpstr>29. Warren G. Harding (1921-1923)</vt:lpstr>
      <vt:lpstr>PowerPoint Presentation</vt:lpstr>
      <vt:lpstr>PowerPoint Presentation</vt:lpstr>
      <vt:lpstr>“We need citizens who are less concerned about what their government can do for them, and more concerned about what they can do for the nation.”</vt:lpstr>
      <vt:lpstr>“I have been thinking a lot about these things as I have come to the realization of the tremendous responsibilities which rest upon me. It is my conviction that the fundamental trouble with the people of the United States is that they have gotten too far away from Almighty God. I am bound to believe that in a tumultuous  age like ours the most important and imperative duty is the reconstruction      of humanity to Almighty God.”</vt:lpstr>
      <vt:lpstr>All we like sheep have gone astray; We have turned, every one, to his own way; And the LORD has laid on Him the iniquity of us all. — Isaiah 53:6 </vt:lpstr>
      <vt:lpstr>“There is something inherently wrong, something out of accord with the ideals of representative democracy, when one portion of our citizenship turns its activities to private gain amid defensive war while another is fighting, sacrificing, or dying for national preservation.”</vt:lpstr>
      <vt:lpstr>Indeed the wages of the laborers who mowed your fields, which you kept back by fraud, cry out; and the cries of the reapers have reached the ears of the Lord of Sabaoth. You have lived on the earth in pleasure and luxury; you have fattened your hearts as in a day of slaughter. You have condemned, you have murdered the just; he does not resist you. — James 5:4-6 </vt:lpstr>
      <vt:lpstr>“I would not be my natural self if I did not utter my consciousness of my limited ability to meet your full expectation or to realize the aspirations within my own breast. But I'll gladly give all that is in me, all of heart, soul, and mind and the fighting love of country, to service in our common cause. I can only pray to the omnipotent God that I may be as worthy in service as I know myself to be faithful in thought and purpose. One cannot give more.”</vt:lpstr>
      <vt:lpstr>“It is impossible for one who has studied at all the services of the Hebrew people to avoid the faith that they will one day be restored to their historic national home and there enter on a new and    yet greater phase of their contribution to the advance          of humanity.”</vt:lpstr>
      <vt:lpstr>“There is no relationship here between Church and State. Religious liberty has its unalterable place, along with civil and human liberty, in the very foundation of the Republic. I hold it [religious intolerance] to be a menace to the very liberties which we boast and cherish.”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30. Calvin Coolidge (1923-1929)</vt:lpstr>
      <vt:lpstr>“The strength of a country is the strength of its religious convictions.”</vt:lpstr>
      <vt:lpstr>“The government of a country never gets ahead of the       religion of a country. There is no way by which we can substitute the authority of the law for the virtues of men.”</vt:lpstr>
      <vt:lpstr>But the fruit of the Spirit is love, joy, peace, longsuffering, kindness, goodness, faithfulness, gentleness, self-control. Against such there is no law.                      — Galatians 5:22-23 </vt:lpstr>
      <vt:lpstr>“The strength of our country          is the strength of its religious convictions. The foundations of our society and our government rest so much on the teachings of the Bible that it would be difficult to support them if faith in these teachings would cease to be practically universal in our country.” </vt:lpstr>
      <vt:lpstr>“Under our institutions the only way to perfect the Government is to perfect the individual citizen. It is necessary to reach the mind and soul of the individual. I know of no way that this can be done save through the influence of religion and education. By religion I do not mean fanaticism or bigotry; by education I do not mean the cant of the schools, but a broad and tolerant faith, loving thy neighbor as thyself, and a training and experience that enables the human mind to see into the heart of things.”</vt:lpstr>
      <vt:lpstr>For the commandments, "You shall      not commit adultery," "You shall not murder," "You shall not steal," "You shall not bear false witness," "You shall not covet," and if there is  any other commandment, are all summed up in this saying, namely, "You shall love your neighbor as yourself." Love does no harm to a neighbor; therefore love is the fulfillment of the law. — Romans 13:9-10 </vt:lpstr>
      <vt:lpstr>“It is hard to see how a great man can be an atheist. Without the sustaining influence of faith in a divine power we could have little faith in ourselves. We need to feel that behind us is intelligence and love. Doubters do not achieve; skeptics do not contribute; cynics do not create. Faith is the great motive power, and no man realizes his full possibilities unless he has the deep conviction that life is eternally important, and that his work, well done, is a part of an unending plan.”</vt:lpstr>
      <vt:lpstr>“It is only when men begin to worship that they begin to grow.”</vt:lpstr>
      <vt:lpstr>"But the hour is coming, and now is, when the true worshipers will worship the Father in spirit and truth; for the Father is seeking such to worship Him. — John 4:23 </vt:lpstr>
      <vt:lpstr>“It has not been my fortune to know very much of Freemasonry, but I have had the great fortune to know many Freemasons and have been able in that way to judge the tree by its fruit. I know of your high ideals. I have seen that you hold your meetings in the presence of the open Bible, and I know that men who observe that formality have high sentiments of citizenship, of worth, and character. That is the strength of our Commonwealth and nation.”</vt:lpstr>
      <vt:lpstr>"Therefore by their fruits you will know them. Not everyone who says to Me, 'Lord, Lord,' shall enter the kingdom of heaven, but he who does the will of My Father in heaven." — Matthew 7:20-21</vt:lpstr>
      <vt:lpstr>“They [the Founding Fathers] were intent upon establishing a Christian commonwealth in accordance with the principle of self-government. They were an inspired body of men. It has been said that God sifted the nations that He might send choice grain into the wilderness ... Who can fail to see it in the hand of Destiny? Who can doubt that it has been guided by a Divine Providence?”</vt:lpstr>
      <vt:lpstr>“Our government rests upon religion. It is from that source that we derive our reverence for truth and justice, for equality and liberty, and for the rights of mankind. Unless the people believe in these principles they cannot believe in our government.”</vt:lpstr>
      <vt:lpstr>“Our doctrine of equality and liberty and humanity comes from our belief in the brotherhood of man, through the fatherhood       of God.”</vt:lpstr>
      <vt:lpstr>If someone says, "I love God," and hates his brother, he is a liar; for he who does not love his brother whom he has seen, how can he love God whom he has not seen? And this commandment we have from Him: that he who loves God must love his brother also. — 1st John 4:20-21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30. Calvin Coolidge (1923-1929)</vt:lpstr>
      <vt:lpstr>PowerPoint Presentation</vt:lpstr>
      <vt:lpstr>“The danger to America is not       in the direction of the failure to maintain its economic position, but in the direction of the     failure to maintain its ideals.”</vt:lpstr>
      <vt:lpstr>“The American Revolution represented the informed and mature convictions of a great mass of independent, liberty-loving, God-fearing people who knew their rights, and possessed the courage to dare to          maintain them.”</vt:lpstr>
      <vt:lpstr>“If American democracy is              to remain the greatest hope            of humanity, it must continue abundantly in the faith                  of the Bible.”</vt:lpstr>
      <vt:lpstr>So then faith comes by hearing, and hearing by the word of God.  — Romans 10:17  </vt:lpstr>
      <vt:lpstr>“A wholesome regard for the memory of the great men of     long ago is the best assurance to a people of a continuation of great men to come, who shall be able  to instruct, to lead, and to inspire.    A people who worship at the shrine of true greatness will themselves be truly great.”</vt:lpstr>
      <vt:lpstr>For whatever things were written before were written for our learning, that we through the patience and comfort of the Scriptures might have hope.           — Romans 15:4  </vt:lpstr>
      <vt:lpstr>“The Jews themselves, of whom a considerable number were already scattered throughout the colonies, were true to the teachings of their prophets. The Jewish faith is predominantly     the faith of liberty.”</vt:lpstr>
      <vt:lpstr>“It is not in violence and crime that our greatest danger lies. These evils are so perfectly apparent that they very quickly arouse the moral power of the people for their suppression. A far more serious danger lurks in the shirking of those responsibilities of citizenship, where the evil may not be so noticeable but is more insidious and likely to be more devastating.”</vt:lpstr>
      <vt:lpstr>When the righteous are in authority, the people rejoice;           But when a wicked man rules,    the people groan. — Proverbs 29:2 </vt:lpstr>
      <vt:lpstr> “Unless the people, through unified action, arise and take charge of their government, they will find that their government has taken charge of them. Independence and liberty will be gone, and the general public will find itself in a condition of servitude to an aggregation of organized and selfish interest.”</vt:lpstr>
      <vt:lpstr>“Restricted immigration is not an offensive but purely a defensive action. It is not adopted in criticism of others in the slightest degree, but solely for the purpose of protecting ourselves. We cast no aspersions on any race or creed, but we must remember that every object of our institutions of society and government will fail unless America be kept American.”</vt:lpstr>
      <vt:lpstr>“Life is one darn thing               after another.”</vt:lpstr>
      <vt:lpstr>No temptation has overtaken you except such as is common to man; but God is faithful, who will not allow you to be tempted beyond what you are able, but with the temptation will also make the way of escape, that you may be able to bear it. — 1st Corinthians 10:13 </vt:lpstr>
      <vt:lpstr>“In life there is nothing              more common than talent          and intelligence.                                 What is missing is passion, persistence, commitment,               and dedication.”</vt:lpstr>
      <vt:lpstr>“Liberty is not collective,                 it is personal. All liberty is individual liberty.”</vt:lpstr>
      <vt:lpstr>“We do not need more intellectual power, we need more spiritual power. We do not need more of the things that are seen, we need more of the things        that are unseen.”</vt:lpstr>
      <vt:lpstr>For our light affliction, which is but for a moment, is working for us a far more exceeding and eternal weight  of glory, while we do not look at the things which are seen, but at the things which are not seen. For the things which are seen are temporary, but the things which are not seen      are eternal. — 2nd Corinthians 4:17-18 </vt:lpstr>
      <vt:lpstr>“Little progress can be             made by merely attempting           to repress what is evil.                  Our great hope lies in     developing what is good.”</vt:lpstr>
      <vt:lpstr>“There is no surer road to destruction than prosperity without character.”</vt:lpstr>
      <vt:lpstr>The integrity of the upright will guide them, But the perversity of the unfaithful will destroy them.  — Proverbs 11:3  </vt:lpstr>
      <vt:lpstr>“Money will not purchase character or good government.”</vt:lpstr>
      <vt:lpstr>“In a republic the first rule for    the guidance of the citizen             is obedience of the law.”</vt:lpstr>
      <vt:lpstr>“The words of the President have an enormous weight and ought not to be used indiscriminately.”</vt:lpstr>
      <vt:lpstr>“Christmas is not a time nor a season, but a state of mind. To cherish peace and goodwill, to be plenteous in mercy, is to have the real spirit of Christmas. If we think on these things, there will be born in us a Savior and over us will shine a star sending its gleam of hope to the world.”</vt:lpstr>
      <vt:lpstr>Lift up your eyes on high, And see who has created these things, Who brings out their host by number; He calls them all by name, By the greatness of His might And the strength of His power; Not one is missing. — Isaiah 40:26 </vt:lpstr>
      <vt:lpstr>“Whether one traces his Americanism back three centuries to the Mayflower, or three years to the steerage, is not half             so important as whether his Americanism of today is real      and genuine. No matter by what various crafts we came here,      we are all now in the same boat.”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time to be born, And a time to die; A time to plant, And a time to pluck what is planted; — Ecclesiastes 3:2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412</cp:revision>
  <dcterms:created xsi:type="dcterms:W3CDTF">2014-04-12T23:55:49Z</dcterms:created>
  <dcterms:modified xsi:type="dcterms:W3CDTF">2019-07-01T01:10:25Z</dcterms:modified>
</cp:coreProperties>
</file>