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80" r:id="rId11"/>
  </p:sldMasterIdLst>
  <p:notesMasterIdLst>
    <p:notesMasterId r:id="rId110"/>
  </p:notesMasterIdLst>
  <p:sldIdLst>
    <p:sldId id="537" r:id="rId12"/>
    <p:sldId id="538" r:id="rId13"/>
    <p:sldId id="543" r:id="rId14"/>
    <p:sldId id="545" r:id="rId15"/>
    <p:sldId id="546" r:id="rId16"/>
    <p:sldId id="547" r:id="rId17"/>
    <p:sldId id="658" r:id="rId18"/>
    <p:sldId id="657" r:id="rId19"/>
    <p:sldId id="548" r:id="rId20"/>
    <p:sldId id="549" r:id="rId21"/>
    <p:sldId id="553" r:id="rId22"/>
    <p:sldId id="550" r:id="rId23"/>
    <p:sldId id="551" r:id="rId24"/>
    <p:sldId id="552" r:id="rId25"/>
    <p:sldId id="554" r:id="rId26"/>
    <p:sldId id="659" r:id="rId27"/>
    <p:sldId id="555" r:id="rId28"/>
    <p:sldId id="556" r:id="rId29"/>
    <p:sldId id="557" r:id="rId30"/>
    <p:sldId id="558" r:id="rId31"/>
    <p:sldId id="668" r:id="rId32"/>
    <p:sldId id="559" r:id="rId33"/>
    <p:sldId id="660" r:id="rId34"/>
    <p:sldId id="560" r:id="rId35"/>
    <p:sldId id="561" r:id="rId36"/>
    <p:sldId id="661" r:id="rId37"/>
    <p:sldId id="562" r:id="rId38"/>
    <p:sldId id="596" r:id="rId39"/>
    <p:sldId id="673" r:id="rId40"/>
    <p:sldId id="563" r:id="rId41"/>
    <p:sldId id="620" r:id="rId42"/>
    <p:sldId id="633" r:id="rId43"/>
    <p:sldId id="634" r:id="rId44"/>
    <p:sldId id="635" r:id="rId45"/>
    <p:sldId id="621" r:id="rId46"/>
    <p:sldId id="624" r:id="rId47"/>
    <p:sldId id="622" r:id="rId48"/>
    <p:sldId id="632" r:id="rId49"/>
    <p:sldId id="628" r:id="rId50"/>
    <p:sldId id="623" r:id="rId51"/>
    <p:sldId id="626" r:id="rId52"/>
    <p:sldId id="625" r:id="rId53"/>
    <p:sldId id="629" r:id="rId54"/>
    <p:sldId id="616" r:id="rId55"/>
    <p:sldId id="638" r:id="rId56"/>
    <p:sldId id="642" r:id="rId57"/>
    <p:sldId id="636" r:id="rId58"/>
    <p:sldId id="649" r:id="rId59"/>
    <p:sldId id="650" r:id="rId60"/>
    <p:sldId id="641" r:id="rId61"/>
    <p:sldId id="630" r:id="rId62"/>
    <p:sldId id="631" r:id="rId63"/>
    <p:sldId id="640" r:id="rId64"/>
    <p:sldId id="670" r:id="rId65"/>
    <p:sldId id="671" r:id="rId66"/>
    <p:sldId id="540" r:id="rId67"/>
    <p:sldId id="595" r:id="rId68"/>
    <p:sldId id="544" r:id="rId69"/>
    <p:sldId id="567" r:id="rId70"/>
    <p:sldId id="662" r:id="rId71"/>
    <p:sldId id="568" r:id="rId72"/>
    <p:sldId id="663" r:id="rId73"/>
    <p:sldId id="569" r:id="rId74"/>
    <p:sldId id="570" r:id="rId75"/>
    <p:sldId id="571" r:id="rId76"/>
    <p:sldId id="664" r:id="rId77"/>
    <p:sldId id="572" r:id="rId78"/>
    <p:sldId id="573" r:id="rId79"/>
    <p:sldId id="574" r:id="rId80"/>
    <p:sldId id="575" r:id="rId81"/>
    <p:sldId id="576" r:id="rId82"/>
    <p:sldId id="669" r:id="rId83"/>
    <p:sldId id="577" r:id="rId84"/>
    <p:sldId id="578" r:id="rId85"/>
    <p:sldId id="579" r:id="rId86"/>
    <p:sldId id="580" r:id="rId87"/>
    <p:sldId id="581" r:id="rId88"/>
    <p:sldId id="667" r:id="rId89"/>
    <p:sldId id="665" r:id="rId90"/>
    <p:sldId id="582" r:id="rId91"/>
    <p:sldId id="583" r:id="rId92"/>
    <p:sldId id="584" r:id="rId93"/>
    <p:sldId id="486" r:id="rId94"/>
    <p:sldId id="585" r:id="rId95"/>
    <p:sldId id="586" r:id="rId96"/>
    <p:sldId id="611" r:id="rId97"/>
    <p:sldId id="654" r:id="rId98"/>
    <p:sldId id="655" r:id="rId99"/>
    <p:sldId id="656" r:id="rId100"/>
    <p:sldId id="613" r:id="rId101"/>
    <p:sldId id="652" r:id="rId102"/>
    <p:sldId id="651" r:id="rId103"/>
    <p:sldId id="653" r:id="rId104"/>
    <p:sldId id="615" r:id="rId105"/>
    <p:sldId id="672" r:id="rId106"/>
    <p:sldId id="542" r:id="rId107"/>
    <p:sldId id="588" r:id="rId108"/>
    <p:sldId id="382" r:id="rId10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83E6"/>
    <a:srgbClr val="010101"/>
    <a:srgbClr val="ECF3AB"/>
    <a:srgbClr val="CCECFF"/>
    <a:srgbClr val="66FF33"/>
    <a:srgbClr val="CC99FF"/>
    <a:srgbClr val="FDFDFD"/>
    <a:srgbClr val="FEFEFE"/>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73" autoAdjust="0"/>
    <p:restoredTop sz="95742" autoAdjust="0"/>
  </p:normalViewPr>
  <p:slideViewPr>
    <p:cSldViewPr snapToGrid="0">
      <p:cViewPr varScale="1">
        <p:scale>
          <a:sx n="88" d="100"/>
          <a:sy n="88" d="100"/>
        </p:scale>
        <p:origin x="1260" y="7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222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slide" Target="slides/slide9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84646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False religion compromises true religion.</a:t>
            </a:r>
          </a:p>
        </p:txBody>
      </p:sp>
      <p:sp>
        <p:nvSpPr>
          <p:cNvPr id="4" name="Slide Number Placeholder 3"/>
          <p:cNvSpPr>
            <a:spLocks noGrp="1"/>
          </p:cNvSpPr>
          <p:nvPr>
            <p:ph type="sldNum" sz="quarter" idx="10"/>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210133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434802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Un-scriptural religions many times use partial truths to incorporate their beliefs.</a:t>
            </a:r>
          </a:p>
        </p:txBody>
      </p:sp>
      <p:sp>
        <p:nvSpPr>
          <p:cNvPr id="4" name="Slide Number Placeholder 3"/>
          <p:cNvSpPr>
            <a:spLocks noGrp="1"/>
          </p:cNvSpPr>
          <p:nvPr>
            <p:ph type="sldNum" sz="quarter" idx="10"/>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2951859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434802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434802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263849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77</a:t>
            </a:fld>
            <a:endParaRPr lang="en-US"/>
          </a:p>
        </p:txBody>
      </p:sp>
    </p:spTree>
    <p:extLst>
      <p:ext uri="{BB962C8B-B14F-4D97-AF65-F5344CB8AC3E}">
        <p14:creationId xmlns:p14="http://schemas.microsoft.com/office/powerpoint/2010/main" val="158840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434802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143480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319926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83</a:t>
            </a:fld>
            <a:endParaRPr lang="en-US"/>
          </a:p>
        </p:txBody>
      </p:sp>
    </p:spTree>
    <p:extLst>
      <p:ext uri="{BB962C8B-B14F-4D97-AF65-F5344CB8AC3E}">
        <p14:creationId xmlns:p14="http://schemas.microsoft.com/office/powerpoint/2010/main" val="1434802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86</a:t>
            </a:fld>
            <a:endParaRPr lang="en-US"/>
          </a:p>
        </p:txBody>
      </p:sp>
    </p:spTree>
    <p:extLst>
      <p:ext uri="{BB962C8B-B14F-4D97-AF65-F5344CB8AC3E}">
        <p14:creationId xmlns:p14="http://schemas.microsoft.com/office/powerpoint/2010/main" val="2299838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and anger steal security found in true worship</a:t>
            </a:r>
          </a:p>
        </p:txBody>
      </p:sp>
      <p:sp>
        <p:nvSpPr>
          <p:cNvPr id="4" name="Slide Number Placeholder 3"/>
          <p:cNvSpPr>
            <a:spLocks noGrp="1"/>
          </p:cNvSpPr>
          <p:nvPr>
            <p:ph type="sldNum" sz="quarter" idx="10"/>
          </p:nvPr>
        </p:nvSpPr>
        <p:spPr/>
        <p:txBody>
          <a:bodyPr/>
          <a:lstStyle/>
          <a:p>
            <a:fld id="{934C9568-E3D6-45BA-A626-EF0F78B9350D}" type="slidenum">
              <a:rPr lang="en-US" smtClean="0"/>
              <a:t>96</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98</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Atheism in science is a dead science. We serve in a living universe. It is still the land of the living.</a:t>
            </a:r>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976187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Isaiah 59:6</a:t>
            </a:r>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2920738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Shot in 1912 as he was running for a third term</a:t>
            </a:r>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153137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.38 caliber revolver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1074696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362758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132844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North_Dakota_TR_National_Park</a:t>
            </a:r>
            <a:r>
              <a:rPr lang="en-US" dirty="0"/>
              <a:t> Scenic_ Theodore Roosevelt National Park </a:t>
            </a:r>
          </a:p>
        </p:txBody>
      </p:sp>
      <p:sp>
        <p:nvSpPr>
          <p:cNvPr id="4" name="Slide Number Placeholder 3"/>
          <p:cNvSpPr>
            <a:spLocks noGrp="1"/>
          </p:cNvSpPr>
          <p:nvPr>
            <p:ph type="sldNum" sz="quarter" idx="5"/>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1858538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4292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70933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53001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5636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34193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02522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753016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20049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15603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7344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77717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4292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70933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53001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5636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34193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02522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753016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20049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1560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319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73446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7771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1698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502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9601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5781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16803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3333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689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390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6190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8105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31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1698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502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9601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5781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16803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3333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6896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390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6190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8105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31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1698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502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9601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5781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168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3333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6896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390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6190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8105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31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16985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502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9601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578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16803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3333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6896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3907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6190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8105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31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169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502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960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5781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16803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3333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6896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390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61905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81055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4292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7093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530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5636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34193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0252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75301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20049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15603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73446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77717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4292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709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53001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5636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34193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02522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753016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20049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15603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73446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77717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42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70933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53001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5636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34193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02522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753016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20049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15603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73446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87771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99062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99062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1723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17239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17239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17239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17239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9906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9906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99062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jpg"/></Relationships>
</file>

<file path=ppt/slides/_rels/slide4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5.jpg"/><Relationship Id="rId18" Type="http://schemas.openxmlformats.org/officeDocument/2006/relationships/image" Target="../media/image20.jpg"/><Relationship Id="rId26" Type="http://schemas.openxmlformats.org/officeDocument/2006/relationships/image" Target="../media/image28.jpg"/><Relationship Id="rId39" Type="http://schemas.openxmlformats.org/officeDocument/2006/relationships/image" Target="../media/image41.jpg"/><Relationship Id="rId3" Type="http://schemas.openxmlformats.org/officeDocument/2006/relationships/image" Target="../media/image4.jpg"/><Relationship Id="rId21" Type="http://schemas.openxmlformats.org/officeDocument/2006/relationships/image" Target="../media/image23.jpg"/><Relationship Id="rId34" Type="http://schemas.openxmlformats.org/officeDocument/2006/relationships/image" Target="../media/image36.jpg"/><Relationship Id="rId42" Type="http://schemas.openxmlformats.org/officeDocument/2006/relationships/image" Target="../media/image44.jpeg"/><Relationship Id="rId7" Type="http://schemas.openxmlformats.org/officeDocument/2006/relationships/image" Target="../media/image8.jpeg"/><Relationship Id="rId12" Type="http://schemas.openxmlformats.org/officeDocument/2006/relationships/image" Target="../media/image14.jpg"/><Relationship Id="rId17" Type="http://schemas.openxmlformats.org/officeDocument/2006/relationships/image" Target="../media/image19.jpg"/><Relationship Id="rId25" Type="http://schemas.openxmlformats.org/officeDocument/2006/relationships/image" Target="../media/image27.jpg"/><Relationship Id="rId33" Type="http://schemas.openxmlformats.org/officeDocument/2006/relationships/image" Target="../media/image35.jpg"/><Relationship Id="rId38" Type="http://schemas.openxmlformats.org/officeDocument/2006/relationships/image" Target="../media/image40.jpg"/><Relationship Id="rId2" Type="http://schemas.openxmlformats.org/officeDocument/2006/relationships/notesSlide" Target="../notesSlides/notesSlide8.xml"/><Relationship Id="rId16" Type="http://schemas.openxmlformats.org/officeDocument/2006/relationships/image" Target="../media/image18.jpeg"/><Relationship Id="rId20" Type="http://schemas.openxmlformats.org/officeDocument/2006/relationships/image" Target="../media/image22.jpg"/><Relationship Id="rId29" Type="http://schemas.openxmlformats.org/officeDocument/2006/relationships/image" Target="../media/image31.jpg"/><Relationship Id="rId41"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3.jpg"/><Relationship Id="rId24" Type="http://schemas.openxmlformats.org/officeDocument/2006/relationships/image" Target="../media/image26.jpg"/><Relationship Id="rId32" Type="http://schemas.openxmlformats.org/officeDocument/2006/relationships/image" Target="../media/image34.jpg"/><Relationship Id="rId37" Type="http://schemas.openxmlformats.org/officeDocument/2006/relationships/image" Target="../media/image39.JPG"/><Relationship Id="rId40" Type="http://schemas.openxmlformats.org/officeDocument/2006/relationships/image" Target="../media/image42.jpg"/><Relationship Id="rId5" Type="http://schemas.openxmlformats.org/officeDocument/2006/relationships/image" Target="../media/image6.jpg"/><Relationship Id="rId15" Type="http://schemas.openxmlformats.org/officeDocument/2006/relationships/image" Target="../media/image17.JPG"/><Relationship Id="rId23" Type="http://schemas.openxmlformats.org/officeDocument/2006/relationships/image" Target="../media/image25.png"/><Relationship Id="rId28" Type="http://schemas.openxmlformats.org/officeDocument/2006/relationships/image" Target="../media/image30.jpg"/><Relationship Id="rId36" Type="http://schemas.openxmlformats.org/officeDocument/2006/relationships/image" Target="../media/image38.jpeg"/><Relationship Id="rId10" Type="http://schemas.openxmlformats.org/officeDocument/2006/relationships/image" Target="../media/image11.jpg"/><Relationship Id="rId19" Type="http://schemas.openxmlformats.org/officeDocument/2006/relationships/image" Target="../media/image21.png"/><Relationship Id="rId31" Type="http://schemas.openxmlformats.org/officeDocument/2006/relationships/image" Target="../media/image33.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6.jpg"/><Relationship Id="rId22" Type="http://schemas.openxmlformats.org/officeDocument/2006/relationships/image" Target="../media/image24.jpg"/><Relationship Id="rId27" Type="http://schemas.openxmlformats.org/officeDocument/2006/relationships/image" Target="../media/image29.png"/><Relationship Id="rId30" Type="http://schemas.openxmlformats.org/officeDocument/2006/relationships/image" Target="../media/image32.jpg"/><Relationship Id="rId35" Type="http://schemas.openxmlformats.org/officeDocument/2006/relationships/image" Target="../media/image37.jpg"/><Relationship Id="rId43" Type="http://schemas.openxmlformats.org/officeDocument/2006/relationships/image" Target="../media/image45.jpg"/></Relationships>
</file>

<file path=ppt/slides/_rels/slide5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4.jpeg"/><Relationship Id="rId18" Type="http://schemas.openxmlformats.org/officeDocument/2006/relationships/image" Target="../media/image59.png"/><Relationship Id="rId26" Type="http://schemas.openxmlformats.org/officeDocument/2006/relationships/image" Target="../media/image65.png"/><Relationship Id="rId39" Type="http://schemas.openxmlformats.org/officeDocument/2006/relationships/image" Target="../media/image77.jpeg"/><Relationship Id="rId3" Type="http://schemas.openxmlformats.org/officeDocument/2006/relationships/image" Target="../media/image5.jpg"/><Relationship Id="rId21" Type="http://schemas.openxmlformats.org/officeDocument/2006/relationships/image" Target="../media/image24.jpg"/><Relationship Id="rId34" Type="http://schemas.openxmlformats.org/officeDocument/2006/relationships/image" Target="../media/image73.jpeg"/><Relationship Id="rId42" Type="http://schemas.openxmlformats.org/officeDocument/2006/relationships/image" Target="../media/image80.jpeg"/><Relationship Id="rId7" Type="http://schemas.openxmlformats.org/officeDocument/2006/relationships/image" Target="../media/image49.jpeg"/><Relationship Id="rId12" Type="http://schemas.openxmlformats.org/officeDocument/2006/relationships/image" Target="../media/image53.jpeg"/><Relationship Id="rId17" Type="http://schemas.openxmlformats.org/officeDocument/2006/relationships/image" Target="../media/image58.jpeg"/><Relationship Id="rId25" Type="http://schemas.openxmlformats.org/officeDocument/2006/relationships/image" Target="../media/image28.jpg"/><Relationship Id="rId33" Type="http://schemas.openxmlformats.org/officeDocument/2006/relationships/image" Target="../media/image72.jpeg"/><Relationship Id="rId38" Type="http://schemas.openxmlformats.org/officeDocument/2006/relationships/image" Target="../media/image76.jpeg"/><Relationship Id="rId2" Type="http://schemas.openxmlformats.org/officeDocument/2006/relationships/image" Target="../media/image46.jpeg"/><Relationship Id="rId16" Type="http://schemas.openxmlformats.org/officeDocument/2006/relationships/image" Target="../media/image57.jpeg"/><Relationship Id="rId20" Type="http://schemas.openxmlformats.org/officeDocument/2006/relationships/image" Target="../media/image61.jpeg"/><Relationship Id="rId29" Type="http://schemas.openxmlformats.org/officeDocument/2006/relationships/image" Target="../media/image68.jpeg"/><Relationship Id="rId41"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14.jpg"/><Relationship Id="rId24" Type="http://schemas.openxmlformats.org/officeDocument/2006/relationships/image" Target="../media/image64.jpeg"/><Relationship Id="rId32" Type="http://schemas.openxmlformats.org/officeDocument/2006/relationships/image" Target="../media/image71.jpeg"/><Relationship Id="rId37" Type="http://schemas.openxmlformats.org/officeDocument/2006/relationships/image" Target="../media/image75.jpeg"/><Relationship Id="rId40" Type="http://schemas.openxmlformats.org/officeDocument/2006/relationships/image" Target="../media/image78.jpeg"/><Relationship Id="rId5" Type="http://schemas.openxmlformats.org/officeDocument/2006/relationships/image" Target="../media/image47.jpeg"/><Relationship Id="rId15" Type="http://schemas.openxmlformats.org/officeDocument/2006/relationships/image" Target="../media/image56.jpeg"/><Relationship Id="rId23" Type="http://schemas.openxmlformats.org/officeDocument/2006/relationships/image" Target="../media/image63.jpeg"/><Relationship Id="rId28" Type="http://schemas.openxmlformats.org/officeDocument/2006/relationships/image" Target="../media/image67.jpeg"/><Relationship Id="rId36" Type="http://schemas.openxmlformats.org/officeDocument/2006/relationships/image" Target="../media/image74.jpeg"/><Relationship Id="rId10" Type="http://schemas.openxmlformats.org/officeDocument/2006/relationships/image" Target="../media/image52.jpeg"/><Relationship Id="rId19" Type="http://schemas.openxmlformats.org/officeDocument/2006/relationships/image" Target="../media/image60.jpeg"/><Relationship Id="rId31" Type="http://schemas.openxmlformats.org/officeDocument/2006/relationships/image" Target="../media/image70.jpeg"/><Relationship Id="rId4" Type="http://schemas.openxmlformats.org/officeDocument/2006/relationships/image" Target="../media/image6.jpg"/><Relationship Id="rId9" Type="http://schemas.openxmlformats.org/officeDocument/2006/relationships/image" Target="../media/image51.jpeg"/><Relationship Id="rId14" Type="http://schemas.openxmlformats.org/officeDocument/2006/relationships/image" Target="../media/image55.jpeg"/><Relationship Id="rId22" Type="http://schemas.openxmlformats.org/officeDocument/2006/relationships/image" Target="../media/image62.png"/><Relationship Id="rId27" Type="http://schemas.openxmlformats.org/officeDocument/2006/relationships/image" Target="../media/image66.jpeg"/><Relationship Id="rId30" Type="http://schemas.openxmlformats.org/officeDocument/2006/relationships/image" Target="../media/image69.jpeg"/><Relationship Id="rId35" Type="http://schemas.openxmlformats.org/officeDocument/2006/relationships/image" Target="../media/image38.jpeg"/></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g"/><Relationship Id="rId3" Type="http://schemas.openxmlformats.org/officeDocument/2006/relationships/image" Target="../media/image84.jpg"/><Relationship Id="rId7" Type="http://schemas.openxmlformats.org/officeDocument/2006/relationships/image" Target="../media/image88.jpg"/><Relationship Id="rId12" Type="http://schemas.openxmlformats.org/officeDocument/2006/relationships/image" Target="../media/image93.jpg"/><Relationship Id="rId2" Type="http://schemas.openxmlformats.org/officeDocument/2006/relationships/image" Target="../media/image83.jpg"/><Relationship Id="rId1" Type="http://schemas.openxmlformats.org/officeDocument/2006/relationships/slideLayout" Target="../slideLayouts/slideLayout2.xml"/><Relationship Id="rId6" Type="http://schemas.openxmlformats.org/officeDocument/2006/relationships/image" Target="../media/image87.jpg"/><Relationship Id="rId11" Type="http://schemas.openxmlformats.org/officeDocument/2006/relationships/image" Target="../media/image92.jpg"/><Relationship Id="rId5" Type="http://schemas.openxmlformats.org/officeDocument/2006/relationships/image" Target="../media/image86.jpg"/><Relationship Id="rId10" Type="http://schemas.openxmlformats.org/officeDocument/2006/relationships/image" Target="../media/image91.jpg"/><Relationship Id="rId4" Type="http://schemas.openxmlformats.org/officeDocument/2006/relationships/image" Target="../media/image85.jpg"/><Relationship Id="rId9" Type="http://schemas.openxmlformats.org/officeDocument/2006/relationships/image" Target="../media/image90.jpg"/><Relationship Id="rId14" Type="http://schemas.openxmlformats.org/officeDocument/2006/relationships/image" Target="../media/image95.jpg"/></Relationships>
</file>

<file path=ppt/slides/_rels/slide95.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g"/><Relationship Id="rId3" Type="http://schemas.openxmlformats.org/officeDocument/2006/relationships/image" Target="../media/image84.jpg"/><Relationship Id="rId7" Type="http://schemas.openxmlformats.org/officeDocument/2006/relationships/image" Target="../media/image98.jpeg"/><Relationship Id="rId12" Type="http://schemas.openxmlformats.org/officeDocument/2006/relationships/image" Target="../media/image100.jpeg"/><Relationship Id="rId2" Type="http://schemas.openxmlformats.org/officeDocument/2006/relationships/image" Target="../media/image83.jp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99.jpeg"/><Relationship Id="rId5" Type="http://schemas.openxmlformats.org/officeDocument/2006/relationships/image" Target="../media/image96.jpeg"/><Relationship Id="rId10" Type="http://schemas.openxmlformats.org/officeDocument/2006/relationships/image" Target="../media/image91.jpg"/><Relationship Id="rId4" Type="http://schemas.openxmlformats.org/officeDocument/2006/relationships/image" Target="../media/image85.jpg"/><Relationship Id="rId9" Type="http://schemas.openxmlformats.org/officeDocument/2006/relationships/image" Target="../media/image90.jpg"/><Relationship Id="rId14" Type="http://schemas.openxmlformats.org/officeDocument/2006/relationships/image" Target="../media/image101.jpeg"/></Relationships>
</file>

<file path=ppt/slides/_rels/slide9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highly venerate the Masonic Institution, under the fullest persuasion that, when its principles are acknowledged and its laws and precepts obeyed, it comes nearest to the Christian religion, in its moral effects and influence, of any institution with which I am acquainted.”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8D27373-965E-4564-B3CB-BEC1870BCD72}"/>
              </a:ext>
            </a:extLst>
          </p:cNvPr>
          <p:cNvSpPr txBox="1">
            <a:spLocks noChangeArrowheads="1"/>
          </p:cNvSpPr>
          <p:nvPr/>
        </p:nvSpPr>
        <p:spPr bwMode="auto">
          <a:xfrm>
            <a:off x="3061796" y="320532"/>
            <a:ext cx="21140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honor</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40069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68968" y="306722"/>
            <a:ext cx="8398042"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hold that in this country there must be complete severance of Church and State; that public moneys shall not be used for the purpose of advancing any particular creed; and therefore that the public schools shall be nonsectarian and no public moneys appropriated for sectarian schools.”</a:t>
            </a:r>
          </a:p>
        </p:txBody>
      </p:sp>
    </p:spTree>
    <p:extLst>
      <p:ext uri="{BB962C8B-B14F-4D97-AF65-F5344CB8AC3E}">
        <p14:creationId xmlns:p14="http://schemas.microsoft.com/office/powerpoint/2010/main" val="2143667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063769" y="2571964"/>
            <a:ext cx="44761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more dangerous</a:t>
            </a:r>
          </a:p>
        </p:txBody>
      </p:sp>
      <p:sp>
        <p:nvSpPr>
          <p:cNvPr id="3074" name="Rectangle 2"/>
          <p:cNvSpPr>
            <a:spLocks noGrp="1" noChangeArrowheads="1"/>
          </p:cNvSpPr>
          <p:nvPr>
            <p:ph type="title"/>
          </p:nvPr>
        </p:nvSpPr>
        <p:spPr>
          <a:xfrm>
            <a:off x="409074" y="579438"/>
            <a:ext cx="8229600" cy="55646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is superstition in science quite as much as there is superstition in theology, and it is all the more dangerous because those suffering from it are profoundly convinced that they are freeing themselves from all superstition.”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p:cNvSpPr txBox="1">
            <a:spLocks/>
          </p:cNvSpPr>
          <p:nvPr/>
        </p:nvSpPr>
        <p:spPr>
          <a:xfrm>
            <a:off x="2976082" y="493160"/>
            <a:ext cx="2911010" cy="943866"/>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9900"/>
                </a:solidFill>
                <a:effectLst>
                  <a:glow rad="63500">
                    <a:srgbClr val="9966FF"/>
                  </a:glow>
                  <a:outerShdw blurRad="50800" algn="tl" rotWithShape="0">
                    <a:srgbClr val="000000"/>
                  </a:outerShdw>
                </a:effectLst>
                <a:latin typeface="Calibri" panose="020F0502020204030204" pitchFamily="34" charset="0"/>
              </a:rPr>
              <a:t>false notion</a:t>
            </a:r>
          </a:p>
        </p:txBody>
      </p:sp>
      <p:sp>
        <p:nvSpPr>
          <p:cNvPr id="4" name="Title 1"/>
          <p:cNvSpPr txBox="1">
            <a:spLocks/>
          </p:cNvSpPr>
          <p:nvPr/>
        </p:nvSpPr>
        <p:spPr>
          <a:xfrm>
            <a:off x="736316" y="1864761"/>
            <a:ext cx="2715802"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9900"/>
                </a:solidFill>
                <a:effectLst>
                  <a:glow rad="63500">
                    <a:srgbClr val="9966FF"/>
                  </a:glow>
                  <a:outerShdw blurRad="50800" algn="tl" rotWithShape="0">
                    <a:srgbClr val="000000"/>
                  </a:outerShdw>
                </a:effectLst>
                <a:latin typeface="Calibri" panose="020F0502020204030204" pitchFamily="34" charset="0"/>
              </a:rPr>
              <a:t>fantasy</a:t>
            </a:r>
          </a:p>
        </p:txBody>
      </p:sp>
      <p:sp>
        <p:nvSpPr>
          <p:cNvPr id="5" name="Title 1"/>
          <p:cNvSpPr txBox="1">
            <a:spLocks/>
          </p:cNvSpPr>
          <p:nvPr/>
        </p:nvSpPr>
        <p:spPr>
          <a:xfrm>
            <a:off x="2811695" y="5198724"/>
            <a:ext cx="3383622" cy="97469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9900"/>
                </a:solidFill>
                <a:effectLst>
                  <a:glow rad="63500">
                    <a:srgbClr val="9966FF"/>
                  </a:glow>
                  <a:outerShdw blurRad="50800" algn="tl" rotWithShape="0">
                    <a:srgbClr val="000000"/>
                  </a:outerShdw>
                </a:effectLst>
                <a:latin typeface="Calibri" panose="020F0502020204030204" pitchFamily="34" charset="0"/>
              </a:rPr>
              <a:t>delusion</a:t>
            </a:r>
          </a:p>
        </p:txBody>
      </p:sp>
      <p:sp>
        <p:nvSpPr>
          <p:cNvPr id="8" name="Title 1"/>
          <p:cNvSpPr txBox="1">
            <a:spLocks/>
          </p:cNvSpPr>
          <p:nvPr/>
        </p:nvSpPr>
        <p:spPr>
          <a:xfrm>
            <a:off x="3402506" y="4972833"/>
            <a:ext cx="2284311" cy="157844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GOD</a:t>
            </a:r>
          </a:p>
        </p:txBody>
      </p:sp>
      <p:sp>
        <p:nvSpPr>
          <p:cNvPr id="9" name="Title 1"/>
          <p:cNvSpPr txBox="1">
            <a:spLocks/>
          </p:cNvSpPr>
          <p:nvPr/>
        </p:nvSpPr>
        <p:spPr>
          <a:xfrm>
            <a:off x="3845490" y="4960306"/>
            <a:ext cx="1344858" cy="157845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X</a:t>
            </a:r>
          </a:p>
        </p:txBody>
      </p:sp>
    </p:spTree>
    <p:extLst>
      <p:ext uri="{BB962C8B-B14F-4D97-AF65-F5344CB8AC3E}">
        <p14:creationId xmlns:p14="http://schemas.microsoft.com/office/powerpoint/2010/main" val="130285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stCondLst>
                                            <p:cond delay="0"/>
                                          </p:stCondLst>
                                        </p:cTn>
                                        <p:tgtEl>
                                          <p:spTgt spid="3"/>
                                        </p:tgtEl>
                                      </p:cBhvr>
                                    </p:animEffect>
                                    <p:anim to="" calcmode="lin" valueType="num">
                                      <p:cBhvr>
                                        <p:cTn id="1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stCondLst>
                                            <p:cond delay="0"/>
                                          </p:stCondLst>
                                        </p:cTn>
                                        <p:tgtEl>
                                          <p:spTgt spid="4"/>
                                        </p:tgtEl>
                                      </p:cBhvr>
                                    </p:animEffect>
                                    <p:anim to="" calcmode="lin" valueType="num">
                                      <p:cBhvr>
                                        <p:cTn id="22"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18" presetClass="emph" presetSubtype="0" fill="hold" grpId="1" nodeType="withEffect">
                                  <p:stCondLst>
                                    <p:cond delay="0"/>
                                  </p:stCondLst>
                                  <p:childTnLst>
                                    <p:set>
                                      <p:cBhvr override="childStyle">
                                        <p:cTn id="34" dur="500" fill="hold"/>
                                        <p:tgtEl>
                                          <p:spTgt spid="7"/>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stCondLst>
                                            <p:cond delay="0"/>
                                          </p:stCondLst>
                                        </p:cTn>
                                        <p:tgtEl>
                                          <p:spTgt spid="5"/>
                                        </p:tgtEl>
                                      </p:cBhvr>
                                    </p:animEffect>
                                    <p:anim to="" calcmode="lin" valueType="num">
                                      <p:cBhvr>
                                        <p:cTn id="4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stCondLst>
                                            <p:cond delay="0"/>
                                          </p:stCondLst>
                                        </p:cTn>
                                        <p:tgtEl>
                                          <p:spTgt spid="8"/>
                                        </p:tgtEl>
                                      </p:cBhvr>
                                    </p:animEffect>
                                    <p:anim to="" calcmode="lin" valueType="num">
                                      <p:cBhvr>
                                        <p:cTn id="4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49" fill="hold">
                            <p:stCondLst>
                              <p:cond delay="500"/>
                            </p:stCondLst>
                            <p:childTnLst>
                              <p:par>
                                <p:cTn id="50" presetID="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ssolve">
                                      <p:cBhvr>
                                        <p:cTn id="52" dur="500">
                                          <p:stCondLst>
                                            <p:cond delay="0"/>
                                          </p:stCondLst>
                                        </p:cTn>
                                        <p:tgtEl>
                                          <p:spTgt spid="9"/>
                                        </p:tgtEl>
                                      </p:cBhvr>
                                    </p:animEffect>
                                    <p:anim to="" calcmode="lin" valueType="num">
                                      <p:cBhvr>
                                        <p:cTn id="5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4"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3" grpId="0"/>
      <p:bldP spid="4" grpId="0"/>
      <p:bldP spid="4" grpId="1"/>
      <p:bldP spid="5"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2086" y="0"/>
            <a:ext cx="9031704" cy="6858000"/>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believe that this Republic will endure for many centuries. If so there will doubtless be among its Presidents Protestants and Catholics, and very probably at some time, Jews. I have consistently tried while President to act in relation to my fellow Americans of Catholic faith as I hope that any future President who happens to be Catholic will act towards his fellow Americans of Protestant faith. Had I followed any other course I should have felt that I was unfit to represent the American people.”</a:t>
            </a:r>
          </a:p>
        </p:txBody>
      </p:sp>
    </p:spTree>
    <p:extLst>
      <p:ext uri="{BB962C8B-B14F-4D97-AF65-F5344CB8AC3E}">
        <p14:creationId xmlns:p14="http://schemas.microsoft.com/office/powerpoint/2010/main" val="2259560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ACF9E2-3076-4EF4-B29C-1859DDEAB4DA}"/>
              </a:ext>
            </a:extLst>
          </p:cNvPr>
          <p:cNvSpPr txBox="1">
            <a:spLocks/>
          </p:cNvSpPr>
          <p:nvPr/>
        </p:nvSpPr>
        <p:spPr>
          <a:xfrm>
            <a:off x="1913151" y="5011179"/>
            <a:ext cx="49016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battle for the Lord</a:t>
            </a:r>
          </a:p>
        </p:txBody>
      </p:sp>
      <p:sp>
        <p:nvSpPr>
          <p:cNvPr id="3074" name="Rectangle 2"/>
          <p:cNvSpPr>
            <a:spLocks noGrp="1" noChangeArrowheads="1"/>
          </p:cNvSpPr>
          <p:nvPr>
            <p:ph type="title"/>
          </p:nvPr>
        </p:nvSpPr>
        <p:spPr>
          <a:xfrm>
            <a:off x="441158" y="1012575"/>
            <a:ext cx="8229600" cy="48748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fight in honorable fashion for the good of mankind; fearless of the future, unheeding of our individual fates, with unflinching hearts and undimmed eyes; we stand at Armageddon, and we battle for the Lord.”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17234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65501"/>
            <a:ext cx="8229600" cy="42813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churchless community, a community where men have abandoned and scoffed at or ignored their religious needs,        is a community on the              rapid downgrade.”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87999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6926" y="500670"/>
            <a:ext cx="8229600" cy="533505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let us consider one another in order to stir up love and good works, not forsaking the assembling of ourselves together, as is the manner of some, but exhorting one another, and so much the more as you see the Day approaching.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Hebrews 10:24-25 </a:t>
            </a:r>
          </a:p>
        </p:txBody>
      </p:sp>
      <p:sp>
        <p:nvSpPr>
          <p:cNvPr id="3" name="Rectangle 2"/>
          <p:cNvSpPr txBox="1">
            <a:spLocks noChangeArrowheads="1"/>
          </p:cNvSpPr>
          <p:nvPr/>
        </p:nvSpPr>
        <p:spPr bwMode="auto">
          <a:xfrm>
            <a:off x="399043" y="1685305"/>
            <a:ext cx="8229600" cy="304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6000"/>
              </a:lnSpc>
            </a:pP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consider one another in order to:</a:t>
            </a:r>
          </a:p>
          <a:p>
            <a:pPr algn="l" eaLnBrk="1" hangingPunct="1">
              <a:lnSpc>
                <a:spcPts val="6000"/>
              </a:lnSpc>
            </a:pP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stir up love and good works</a:t>
            </a:r>
          </a:p>
          <a:p>
            <a:pPr algn="l" eaLnBrk="1" hangingPunct="1">
              <a:lnSpc>
                <a:spcPts val="6000"/>
              </a:lnSpc>
            </a:pP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not forsaking the assembling </a:t>
            </a:r>
          </a:p>
          <a:p>
            <a:pPr algn="l" eaLnBrk="1" hangingPunct="1">
              <a:lnSpc>
                <a:spcPts val="6000"/>
              </a:lnSpc>
            </a:pP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exhorting one another</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866762" y="406846"/>
            <a:ext cx="5836355"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consider one another in</a:t>
            </a:r>
            <a:endPar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937573" y="1079417"/>
            <a:ext cx="2234606"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order to</a:t>
            </a:r>
            <a:endPar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910151" y="1073423"/>
            <a:ext cx="5328356"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stir up love and good</a:t>
            </a:r>
            <a:endPar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1592944" y="1747226"/>
            <a:ext cx="1704028"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works</a:t>
            </a:r>
            <a:endPar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165652" y="1745461"/>
            <a:ext cx="4470400"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not forsaking the</a:t>
            </a:r>
            <a:endPar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472347" y="2416800"/>
            <a:ext cx="2957094"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assembling</a:t>
            </a:r>
            <a:endPar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819943" y="3759646"/>
            <a:ext cx="5689600"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exhorting one another</a:t>
            </a:r>
            <a:endPar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4" name="Title 1"/>
          <p:cNvSpPr txBox="1">
            <a:spLocks/>
          </p:cNvSpPr>
          <p:nvPr/>
        </p:nvSpPr>
        <p:spPr>
          <a:xfrm>
            <a:off x="2777067" y="2353732"/>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bonding</a:t>
            </a:r>
          </a:p>
        </p:txBody>
      </p:sp>
      <p:sp>
        <p:nvSpPr>
          <p:cNvPr id="5" name="Title 1"/>
          <p:cNvSpPr txBox="1">
            <a:spLocks/>
          </p:cNvSpPr>
          <p:nvPr/>
        </p:nvSpPr>
        <p:spPr>
          <a:xfrm>
            <a:off x="5243690" y="3070577"/>
            <a:ext cx="274884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gathering</a:t>
            </a:r>
          </a:p>
        </p:txBody>
      </p:sp>
      <p:sp>
        <p:nvSpPr>
          <p:cNvPr id="6" name="Title 1"/>
          <p:cNvSpPr txBox="1">
            <a:spLocks/>
          </p:cNvSpPr>
          <p:nvPr/>
        </p:nvSpPr>
        <p:spPr>
          <a:xfrm>
            <a:off x="2003778" y="3838222"/>
            <a:ext cx="2873022" cy="1092843"/>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encouraging</a:t>
            </a:r>
          </a:p>
        </p:txBody>
      </p:sp>
    </p:spTree>
    <p:extLst>
      <p:ext uri="{BB962C8B-B14F-4D97-AF65-F5344CB8AC3E}">
        <p14:creationId xmlns:p14="http://schemas.microsoft.com/office/powerpoint/2010/main" val="2851013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par>
                                <p:cTn id="32" presetID="42" presetClass="path" presetSubtype="0" accel="50000" decel="50000" fill="hold" grpId="1" nodeType="withEffect">
                                  <p:stCondLst>
                                    <p:cond delay="0"/>
                                  </p:stCondLst>
                                  <p:childTnLst>
                                    <p:animMotion origin="layout" path="M 1.11111E-6 4.07407E-6 L -0.27674 0.18148 " pathEditMode="relative" rAng="0" ptsTypes="AA">
                                      <p:cBhvr>
                                        <p:cTn id="33" dur="1500" fill="hold"/>
                                        <p:tgtEl>
                                          <p:spTgt spid="7"/>
                                        </p:tgtEl>
                                        <p:attrNameLst>
                                          <p:attrName>ppt_x</p:attrName>
                                          <p:attrName>ppt_y</p:attrName>
                                        </p:attrNameLst>
                                      </p:cBhvr>
                                      <p:rCtr x="-13837" y="9074"/>
                                    </p:animMotion>
                                  </p:childTnLst>
                                </p:cTn>
                              </p:par>
                              <p:par>
                                <p:cTn id="34" presetID="42" presetClass="path" presetSubtype="0" accel="50000" decel="50000" fill="hold" grpId="1" nodeType="withEffect">
                                  <p:stCondLst>
                                    <p:cond delay="0"/>
                                  </p:stCondLst>
                                  <p:childTnLst>
                                    <p:animMotion origin="layout" path="M -2.77778E-6 -4.07407E-6 L 0.55035 0.08357 " pathEditMode="relative" rAng="0" ptsTypes="AA">
                                      <p:cBhvr>
                                        <p:cTn id="35" dur="1500" fill="hold"/>
                                        <p:tgtEl>
                                          <p:spTgt spid="8"/>
                                        </p:tgtEl>
                                        <p:attrNameLst>
                                          <p:attrName>ppt_x</p:attrName>
                                          <p:attrName>ppt_y</p:attrName>
                                        </p:attrNameLst>
                                      </p:cBhvr>
                                      <p:rCtr x="27517" y="4167"/>
                                    </p:animMotion>
                                  </p:childTnLst>
                                </p:cTn>
                              </p:par>
                              <p:par>
                                <p:cTn id="36" presetID="42" presetClass="path" presetSubtype="0" accel="50000" decel="50000" fill="hold" grpId="1" nodeType="withEffect">
                                  <p:stCondLst>
                                    <p:cond delay="0"/>
                                  </p:stCondLst>
                                  <p:childTnLst>
                                    <p:animMotion origin="layout" path="M 1.38889E-6 1.85185E-6 L -0.14479 0.19537 " pathEditMode="relative" rAng="0" ptsTypes="AA">
                                      <p:cBhvr>
                                        <p:cTn id="37" dur="1500" fill="hold"/>
                                        <p:tgtEl>
                                          <p:spTgt spid="9"/>
                                        </p:tgtEl>
                                        <p:attrNameLst>
                                          <p:attrName>ppt_x</p:attrName>
                                          <p:attrName>ppt_y</p:attrName>
                                        </p:attrNameLst>
                                      </p:cBhvr>
                                      <p:rCtr x="-7240" y="9769"/>
                                    </p:animMotion>
                                  </p:childTnLst>
                                </p:cTn>
                              </p:par>
                              <p:par>
                                <p:cTn id="38" presetID="42" presetClass="path" presetSubtype="0" accel="50000" decel="50000" fill="hold" grpId="1" nodeType="withEffect">
                                  <p:stCondLst>
                                    <p:cond delay="0"/>
                                  </p:stCondLst>
                                  <p:childTnLst>
                                    <p:animMotion origin="layout" path="M -1.11111E-6 3.7037E-6 L 0.55556 0.09768 " pathEditMode="relative" rAng="0" ptsTypes="AA">
                                      <p:cBhvr>
                                        <p:cTn id="39" dur="1500" fill="hold"/>
                                        <p:tgtEl>
                                          <p:spTgt spid="10"/>
                                        </p:tgtEl>
                                        <p:attrNameLst>
                                          <p:attrName>ppt_x</p:attrName>
                                          <p:attrName>ppt_y</p:attrName>
                                        </p:attrNameLst>
                                      </p:cBhvr>
                                      <p:rCtr x="27778" y="4884"/>
                                    </p:animMotion>
                                  </p:childTnLst>
                                </p:cTn>
                              </p:par>
                              <p:par>
                                <p:cTn id="40" presetID="42" presetClass="path" presetSubtype="0" accel="50000" decel="50000" fill="hold" grpId="1" nodeType="withEffect">
                                  <p:stCondLst>
                                    <p:cond delay="0"/>
                                  </p:stCondLst>
                                  <p:childTnLst>
                                    <p:animMotion origin="layout" path="M 5E-6 -4.81481E-6 L -0.17605 0.2088 " pathEditMode="relative" rAng="0" ptsTypes="AA">
                                      <p:cBhvr>
                                        <p:cTn id="41" dur="1500" fill="hold"/>
                                        <p:tgtEl>
                                          <p:spTgt spid="11"/>
                                        </p:tgtEl>
                                        <p:attrNameLst>
                                          <p:attrName>ppt_x</p:attrName>
                                          <p:attrName>ppt_y</p:attrName>
                                        </p:attrNameLst>
                                      </p:cBhvr>
                                      <p:rCtr x="-8802" y="10440"/>
                                    </p:animMotion>
                                  </p:childTnLst>
                                </p:cTn>
                              </p:par>
                              <p:par>
                                <p:cTn id="42" presetID="42" presetClass="path" presetSubtype="0" accel="50000" decel="50000" fill="hold" grpId="1" nodeType="withEffect">
                                  <p:stCondLst>
                                    <p:cond delay="0"/>
                                  </p:stCondLst>
                                  <p:childTnLst>
                                    <p:animMotion origin="layout" path="M 1.94444E-6 -1.48148E-6 L 0.57413 0.11111 " pathEditMode="relative" rAng="0" ptsTypes="AA">
                                      <p:cBhvr>
                                        <p:cTn id="43" dur="1500" fill="hold"/>
                                        <p:tgtEl>
                                          <p:spTgt spid="12"/>
                                        </p:tgtEl>
                                        <p:attrNameLst>
                                          <p:attrName>ppt_x</p:attrName>
                                          <p:attrName>ppt_y</p:attrName>
                                        </p:attrNameLst>
                                      </p:cBhvr>
                                      <p:rCtr x="28698" y="5556"/>
                                    </p:animMotion>
                                  </p:childTnLst>
                                </p:cTn>
                              </p:par>
                              <p:par>
                                <p:cTn id="44" presetID="42" presetClass="path" presetSubtype="0" accel="50000" decel="50000" fill="hold" grpId="1" nodeType="withEffect">
                                  <p:stCondLst>
                                    <p:cond delay="0"/>
                                  </p:stCondLst>
                                  <p:childTnLst>
                                    <p:animMotion origin="layout" path="M -4.44444E-6 -4.81481E-6 L 0.08264 0.02732 " pathEditMode="relative" rAng="0" ptsTypes="AA">
                                      <p:cBhvr>
                                        <p:cTn id="45" dur="1500" fill="hold"/>
                                        <p:tgtEl>
                                          <p:spTgt spid="13"/>
                                        </p:tgtEl>
                                        <p:attrNameLst>
                                          <p:attrName>ppt_x</p:attrName>
                                          <p:attrName>ppt_y</p:attrName>
                                        </p:attrNameLst>
                                      </p:cBhvr>
                                      <p:rCtr x="4132" y="1366"/>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250"/>
                                        <p:tgtEl>
                                          <p:spTgt spid="3"/>
                                        </p:tgtEl>
                                      </p:cBhvr>
                                    </p:animEffect>
                                  </p:childTnLst>
                                </p:cTn>
                              </p:par>
                              <p:par>
                                <p:cTn id="53" presetID="10" presetClass="exit" presetSubtype="0" fill="hold" grpId="2"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0" presetClass="entr" presetSubtype="0" fill="hold" grpId="0"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dissolve">
                                      <p:cBhvr>
                                        <p:cTn id="78" dur="500">
                                          <p:stCondLst>
                                            <p:cond delay="0"/>
                                          </p:stCondLst>
                                        </p:cTn>
                                        <p:tgtEl>
                                          <p:spTgt spid="4"/>
                                        </p:tgtEl>
                                      </p:cBhvr>
                                    </p:animEffect>
                                    <p:anim to="" calcmode="lin" valueType="num">
                                      <p:cBhvr>
                                        <p:cTn id="79"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80"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0" presetClass="entr" presetSubtype="0" fill="hold" grpId="0" nodeType="click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dissolve">
                                      <p:cBhvr>
                                        <p:cTn id="85" dur="500">
                                          <p:stCondLst>
                                            <p:cond delay="0"/>
                                          </p:stCondLst>
                                        </p:cTn>
                                        <p:tgtEl>
                                          <p:spTgt spid="5"/>
                                        </p:tgtEl>
                                      </p:cBhvr>
                                    </p:animEffect>
                                    <p:anim to="" calcmode="lin" valueType="num">
                                      <p:cBhvr>
                                        <p:cTn id="8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8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0" presetClass="entr" presetSubtype="0"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dissolve">
                                      <p:cBhvr>
                                        <p:cTn id="92" dur="500">
                                          <p:stCondLst>
                                            <p:cond delay="0"/>
                                          </p:stCondLst>
                                        </p:cTn>
                                        <p:tgtEl>
                                          <p:spTgt spid="6"/>
                                        </p:tgtEl>
                                      </p:cBhvr>
                                    </p:animEffect>
                                    <p:anim to="" calcmode="lin" valueType="num">
                                      <p:cBhvr>
                                        <p:cTn id="9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9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5116" y="1541964"/>
            <a:ext cx="8229600" cy="378401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must diligently strive to make our young men decent, God-fearing, law-abiding, honor-loving, justice-doing and also fearless  and strong.”</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01871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44905" y="1638217"/>
            <a:ext cx="8229600" cy="38481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a man does not have an ideal and try to live up to it, then he becomes a mean, base and sordid creature, no matter how successful.”</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6446550" y="1790616"/>
            <a:ext cx="2528117"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principle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6796506" y="1813194"/>
            <a:ext cx="1760473"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belief</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627172" y="1790617"/>
            <a:ext cx="2053984"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model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6390105" y="1801905"/>
            <a:ext cx="2336206"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standard</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5622461" y="1779328"/>
            <a:ext cx="3521539"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best-possible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5836950" y="1768039"/>
            <a:ext cx="3307050"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supreme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6848804" y="1800140"/>
            <a:ext cx="1591139"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ideal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C9BEB70-5597-4C3B-AFB0-A6845F97B112}"/>
              </a:ext>
            </a:extLst>
          </p:cNvPr>
          <p:cNvSpPr txBox="1">
            <a:spLocks noChangeArrowheads="1"/>
          </p:cNvSpPr>
          <p:nvPr/>
        </p:nvSpPr>
        <p:spPr bwMode="auto">
          <a:xfrm>
            <a:off x="6582236" y="3155172"/>
            <a:ext cx="21140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sleezy</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C2108B3-4E81-4282-8035-7520BFDC002F}"/>
              </a:ext>
            </a:extLst>
          </p:cNvPr>
          <p:cNvSpPr txBox="1">
            <a:spLocks noChangeArrowheads="1"/>
          </p:cNvSpPr>
          <p:nvPr/>
        </p:nvSpPr>
        <p:spPr bwMode="auto">
          <a:xfrm>
            <a:off x="4166801" y="3169786"/>
            <a:ext cx="21140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vile</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135199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300"/>
                                        <p:tgtEl>
                                          <p:spTgt spid="3"/>
                                        </p:tgtEl>
                                      </p:cBhvr>
                                    </p:animEffect>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1500" fill="hold"/>
                                        <p:tgtEl>
                                          <p:spTgt spid="4"/>
                                        </p:tgtEl>
                                        <p:attrNameLst>
                                          <p:attrName>ppt_w</p:attrName>
                                        </p:attrNameLst>
                                      </p:cBhvr>
                                      <p:tavLst>
                                        <p:tav tm="0">
                                          <p:val>
                                            <p:fltVal val="0"/>
                                          </p:val>
                                        </p:tav>
                                        <p:tav tm="100000">
                                          <p:val>
                                            <p:strVal val="#ppt_w"/>
                                          </p:val>
                                        </p:tav>
                                      </p:tavLst>
                                    </p:anim>
                                    <p:anim calcmode="lin" valueType="num">
                                      <p:cBhvr>
                                        <p:cTn id="42" dur="1500" fill="hold"/>
                                        <p:tgtEl>
                                          <p:spTgt spid="4"/>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1500" fill="hold"/>
                                        <p:tgtEl>
                                          <p:spTgt spid="5"/>
                                        </p:tgtEl>
                                        <p:attrNameLst>
                                          <p:attrName>ppt_w</p:attrName>
                                        </p:attrNameLst>
                                      </p:cBhvr>
                                      <p:tavLst>
                                        <p:tav tm="0">
                                          <p:val>
                                            <p:fltVal val="0"/>
                                          </p:val>
                                        </p:tav>
                                        <p:tav tm="100000">
                                          <p:val>
                                            <p:strVal val="#ppt_w"/>
                                          </p:val>
                                        </p:tav>
                                      </p:tavLst>
                                    </p:anim>
                                    <p:anim calcmode="lin" valueType="num">
                                      <p:cBhvr>
                                        <p:cTn id="46" dur="1500" fill="hold"/>
                                        <p:tgtEl>
                                          <p:spTgt spid="5"/>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500" fill="hold"/>
                                        <p:tgtEl>
                                          <p:spTgt spid="6"/>
                                        </p:tgtEl>
                                        <p:attrNameLst>
                                          <p:attrName>ppt_w</p:attrName>
                                        </p:attrNameLst>
                                      </p:cBhvr>
                                      <p:tavLst>
                                        <p:tav tm="0">
                                          <p:val>
                                            <p:fltVal val="0"/>
                                          </p:val>
                                        </p:tav>
                                        <p:tav tm="100000">
                                          <p:val>
                                            <p:strVal val="#ppt_w"/>
                                          </p:val>
                                        </p:tav>
                                      </p:tavLst>
                                    </p:anim>
                                    <p:anim calcmode="lin" valueType="num">
                                      <p:cBhvr>
                                        <p:cTn id="50" dur="1500" fill="hold"/>
                                        <p:tgtEl>
                                          <p:spTgt spid="6"/>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1500" fill="hold"/>
                                        <p:tgtEl>
                                          <p:spTgt spid="7"/>
                                        </p:tgtEl>
                                        <p:attrNameLst>
                                          <p:attrName>ppt_w</p:attrName>
                                        </p:attrNameLst>
                                      </p:cBhvr>
                                      <p:tavLst>
                                        <p:tav tm="0">
                                          <p:val>
                                            <p:fltVal val="0"/>
                                          </p:val>
                                        </p:tav>
                                        <p:tav tm="100000">
                                          <p:val>
                                            <p:strVal val="#ppt_w"/>
                                          </p:val>
                                        </p:tav>
                                      </p:tavLst>
                                    </p:anim>
                                    <p:anim calcmode="lin" valueType="num">
                                      <p:cBhvr>
                                        <p:cTn id="54" dur="1500" fill="hold"/>
                                        <p:tgtEl>
                                          <p:spTgt spid="7"/>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1500" fill="hold"/>
                                        <p:tgtEl>
                                          <p:spTgt spid="8"/>
                                        </p:tgtEl>
                                        <p:attrNameLst>
                                          <p:attrName>ppt_w</p:attrName>
                                        </p:attrNameLst>
                                      </p:cBhvr>
                                      <p:tavLst>
                                        <p:tav tm="0">
                                          <p:val>
                                            <p:fltVal val="0"/>
                                          </p:val>
                                        </p:tav>
                                        <p:tav tm="100000">
                                          <p:val>
                                            <p:strVal val="#ppt_w"/>
                                          </p:val>
                                        </p:tav>
                                      </p:tavLst>
                                    </p:anim>
                                    <p:anim calcmode="lin" valueType="num">
                                      <p:cBhvr>
                                        <p:cTn id="58" dur="1500" fill="hold"/>
                                        <p:tgtEl>
                                          <p:spTgt spid="8"/>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1500" fill="hold"/>
                                        <p:tgtEl>
                                          <p:spTgt spid="9"/>
                                        </p:tgtEl>
                                        <p:attrNameLst>
                                          <p:attrName>ppt_w</p:attrName>
                                        </p:attrNameLst>
                                      </p:cBhvr>
                                      <p:tavLst>
                                        <p:tav tm="0">
                                          <p:val>
                                            <p:fltVal val="0"/>
                                          </p:val>
                                        </p:tav>
                                        <p:tav tm="100000">
                                          <p:val>
                                            <p:strVal val="#ppt_w"/>
                                          </p:val>
                                        </p:tav>
                                      </p:tavLst>
                                    </p:anim>
                                    <p:anim calcmode="lin" valueType="num">
                                      <p:cBhvr>
                                        <p:cTn id="62" dur="1500" fill="hold"/>
                                        <p:tgtEl>
                                          <p:spTgt spid="9"/>
                                        </p:tgtEl>
                                        <p:attrNameLst>
                                          <p:attrName>ppt_h</p:attrName>
                                        </p:attrNameLst>
                                      </p:cBhvr>
                                      <p:tavLst>
                                        <p:tav tm="0">
                                          <p:val>
                                            <p:fltVal val="0"/>
                                          </p:val>
                                        </p:tav>
                                        <p:tav tm="100000">
                                          <p:val>
                                            <p:strVal val="#ppt_h"/>
                                          </p:val>
                                        </p:tav>
                                      </p:tavLst>
                                    </p:anim>
                                  </p:childTnLst>
                                </p:cTn>
                              </p:par>
                              <p:par>
                                <p:cTn id="63" presetID="42" presetClass="path" presetSubtype="0" accel="50000" decel="50000" fill="hold" grpId="1" nodeType="withEffect">
                                  <p:stCondLst>
                                    <p:cond delay="0"/>
                                  </p:stCondLst>
                                  <p:childTnLst>
                                    <p:animMotion origin="layout" path="M 8.33333E-7 2.22222E-6 L -0.07066 0.52685 " pathEditMode="relative" rAng="0" ptsTypes="AA">
                                      <p:cBhvr>
                                        <p:cTn id="64" dur="1500" fill="hold"/>
                                        <p:tgtEl>
                                          <p:spTgt spid="4"/>
                                        </p:tgtEl>
                                        <p:attrNameLst>
                                          <p:attrName>ppt_x</p:attrName>
                                          <p:attrName>ppt_y</p:attrName>
                                        </p:attrNameLst>
                                      </p:cBhvr>
                                      <p:rCtr x="-3542" y="26343"/>
                                    </p:animMotion>
                                  </p:childTnLst>
                                </p:cTn>
                              </p:par>
                              <p:par>
                                <p:cTn id="65" presetID="42" presetClass="path" presetSubtype="0" accel="50000" decel="50000" fill="hold" grpId="1" nodeType="withEffect">
                                  <p:stCondLst>
                                    <p:cond delay="0"/>
                                  </p:stCondLst>
                                  <p:childTnLst>
                                    <p:animMotion origin="layout" path="M 2.77778E-7 1.48148E-6 L -0.61441 -0.21482 " pathEditMode="relative" rAng="0" ptsTypes="AA">
                                      <p:cBhvr>
                                        <p:cTn id="66" dur="1500" fill="hold"/>
                                        <p:tgtEl>
                                          <p:spTgt spid="5"/>
                                        </p:tgtEl>
                                        <p:attrNameLst>
                                          <p:attrName>ppt_x</p:attrName>
                                          <p:attrName>ppt_y</p:attrName>
                                        </p:attrNameLst>
                                      </p:cBhvr>
                                      <p:rCtr x="-30729" y="-10741"/>
                                    </p:animMotion>
                                  </p:childTnLst>
                                </p:cTn>
                              </p:par>
                              <p:par>
                                <p:cTn id="67" presetID="42" presetClass="path" presetSubtype="0" accel="50000" decel="50000" fill="hold" grpId="1" nodeType="withEffect">
                                  <p:stCondLst>
                                    <p:cond delay="0"/>
                                  </p:stCondLst>
                                  <p:childTnLst>
                                    <p:animMotion origin="layout" path="M 8.33333E-7 2.22222E-6 L -0.21441 0.27014 " pathEditMode="relative" rAng="0" ptsTypes="AA">
                                      <p:cBhvr>
                                        <p:cTn id="68" dur="1500" fill="hold"/>
                                        <p:tgtEl>
                                          <p:spTgt spid="6"/>
                                        </p:tgtEl>
                                        <p:attrNameLst>
                                          <p:attrName>ppt_x</p:attrName>
                                          <p:attrName>ppt_y</p:attrName>
                                        </p:attrNameLst>
                                      </p:cBhvr>
                                      <p:rCtr x="-10729" y="13495"/>
                                    </p:animMotion>
                                  </p:childTnLst>
                                </p:cTn>
                              </p:par>
                              <p:par>
                                <p:cTn id="69" presetID="42" presetClass="path" presetSubtype="0" accel="50000" decel="50000" fill="hold" grpId="1" nodeType="withEffect">
                                  <p:stCondLst>
                                    <p:cond delay="0"/>
                                  </p:stCondLst>
                                  <p:childTnLst>
                                    <p:animMotion origin="layout" path="M -2.5E-6 1.85185E-6 L -0.46979 0.14606 " pathEditMode="relative" rAng="0" ptsTypes="AA">
                                      <p:cBhvr>
                                        <p:cTn id="70" dur="1500" fill="hold"/>
                                        <p:tgtEl>
                                          <p:spTgt spid="7"/>
                                        </p:tgtEl>
                                        <p:attrNameLst>
                                          <p:attrName>ppt_x</p:attrName>
                                          <p:attrName>ppt_y</p:attrName>
                                        </p:attrNameLst>
                                      </p:cBhvr>
                                      <p:rCtr x="-23490" y="7292"/>
                                    </p:animMotion>
                                  </p:childTnLst>
                                </p:cTn>
                              </p:par>
                              <p:par>
                                <p:cTn id="71" presetID="42" presetClass="path" presetSubtype="0" accel="50000" decel="50000" fill="hold" grpId="1" nodeType="withEffect">
                                  <p:stCondLst>
                                    <p:cond delay="0"/>
                                  </p:stCondLst>
                                  <p:childTnLst>
                                    <p:animMotion origin="layout" path="M 4.72222E-6 2.59259E-6 L -0.55244 0.45509 " pathEditMode="relative" rAng="0" ptsTypes="AA">
                                      <p:cBhvr>
                                        <p:cTn id="72" dur="1500" fill="hold"/>
                                        <p:tgtEl>
                                          <p:spTgt spid="8"/>
                                        </p:tgtEl>
                                        <p:attrNameLst>
                                          <p:attrName>ppt_x</p:attrName>
                                          <p:attrName>ppt_y</p:attrName>
                                        </p:attrNameLst>
                                      </p:cBhvr>
                                      <p:rCtr x="-27622" y="22755"/>
                                    </p:animMotion>
                                  </p:childTnLst>
                                </p:cTn>
                              </p:par>
                              <p:par>
                                <p:cTn id="73" presetID="42" presetClass="path" presetSubtype="0" accel="50000" decel="50000" fill="hold" grpId="1" nodeType="withEffect">
                                  <p:stCondLst>
                                    <p:cond delay="0"/>
                                  </p:stCondLst>
                                  <p:childTnLst>
                                    <p:animMotion origin="layout" path="M 2.77778E-6 2.96296E-6 L -0.17952 -0.11736 " pathEditMode="relative" rAng="0" ptsTypes="AA">
                                      <p:cBhvr>
                                        <p:cTn id="74" dur="1500" fill="hold"/>
                                        <p:tgtEl>
                                          <p:spTgt spid="9"/>
                                        </p:tgtEl>
                                        <p:attrNameLst>
                                          <p:attrName>ppt_x</p:attrName>
                                          <p:attrName>ppt_y</p:attrName>
                                        </p:attrNameLst>
                                      </p:cBhvr>
                                      <p:rCtr x="-8976" y="-5880"/>
                                    </p:animMotion>
                                  </p:childTnLst>
                                </p:cTn>
                              </p:par>
                              <p:par>
                                <p:cTn id="75" presetID="3" presetClass="emph" presetSubtype="2" fill="hold" grpId="3" nodeType="withEffect">
                                  <p:stCondLst>
                                    <p:cond delay="1250"/>
                                  </p:stCondLst>
                                  <p:childTnLst>
                                    <p:animClr clrSpc="rgb" dir="cw">
                                      <p:cBhvr override="childStyle">
                                        <p:cTn id="76" dur="1500" fill="hold"/>
                                        <p:tgtEl>
                                          <p:spTgt spid="3"/>
                                        </p:tgtEl>
                                        <p:attrNameLst>
                                          <p:attrName>style.color</p:attrName>
                                        </p:attrNameLst>
                                      </p:cBhvr>
                                      <p:to>
                                        <a:srgbClr val="FF99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6" grpId="0"/>
      <p:bldP spid="6" grpId="1"/>
      <p:bldP spid="7" grpId="0"/>
      <p:bldP spid="7" grpId="1"/>
      <p:bldP spid="8" grpId="0"/>
      <p:bldP spid="8" grpId="1"/>
      <p:bldP spid="9" grpId="0"/>
      <p:bldP spid="9" grpId="1"/>
      <p:bldP spid="3" grpId="0"/>
      <p:bldP spid="3" grpId="3"/>
      <p:bldP spid="10" grpId="0"/>
      <p:bldP spid="10" grpId="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3242" y="868196"/>
            <a:ext cx="8229600" cy="50994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“Almost every man who has by his life-work added to the sum of human achievement of which the race is proud, of which our people are proud, almost every such man has based his life-work largely upon the teachings of the Bible.”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08983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19</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March 24,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055 -0.12755 " pathEditMode="relative" rAng="0" ptsTypes="AA">
                                      <p:cBhvr>
                                        <p:cTn id="49" dur="1000" fill="hold"/>
                                        <p:tgtEl>
                                          <p:spTgt spid="6"/>
                                        </p:tgtEl>
                                        <p:attrNameLst>
                                          <p:attrName>ppt_x</p:attrName>
                                          <p:attrName>ppt_y</p:attrName>
                                        </p:attrNameLst>
                                      </p:cBhvr>
                                      <p:rCtr x="-9028" y="-6389"/>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298257" y="2329338"/>
            <a:ext cx="3505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1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unselfishness</a:t>
            </a:r>
          </a:p>
        </p:txBody>
      </p:sp>
      <p:sp>
        <p:nvSpPr>
          <p:cNvPr id="4" name="Title 1"/>
          <p:cNvSpPr txBox="1">
            <a:spLocks/>
          </p:cNvSpPr>
          <p:nvPr/>
        </p:nvSpPr>
        <p:spPr>
          <a:xfrm>
            <a:off x="548640" y="3005613"/>
            <a:ext cx="278892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one word</a:t>
            </a:r>
          </a:p>
        </p:txBody>
      </p:sp>
      <p:sp>
        <p:nvSpPr>
          <p:cNvPr id="5" name="Title 1"/>
          <p:cNvSpPr txBox="1">
            <a:spLocks/>
          </p:cNvSpPr>
          <p:nvPr/>
        </p:nvSpPr>
        <p:spPr>
          <a:xfrm>
            <a:off x="5870258" y="3003232"/>
            <a:ext cx="257175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teachings</a:t>
            </a:r>
          </a:p>
        </p:txBody>
      </p:sp>
      <p:sp>
        <p:nvSpPr>
          <p:cNvPr id="3074" name="Rectangle 2"/>
          <p:cNvSpPr>
            <a:spLocks noGrp="1" noChangeArrowheads="1"/>
          </p:cNvSpPr>
          <p:nvPr>
            <p:ph type="title"/>
          </p:nvPr>
        </p:nvSpPr>
        <p:spPr>
          <a:xfrm>
            <a:off x="429527" y="1613352"/>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have often thought that unselfishness combined in         one word more of the teachings  of the Bible than any other            in the language.”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5"/>
          <p:cNvSpPr>
            <a:spLocks noChangeArrowheads="1"/>
          </p:cNvSpPr>
          <p:nvPr/>
        </p:nvSpPr>
        <p:spPr bwMode="auto">
          <a:xfrm>
            <a:off x="1815464" y="3740945"/>
            <a:ext cx="2503170" cy="77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the Bible</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3575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400"/>
                                  </p:stCondLst>
                                  <p:childTnLst>
                                    <p:set>
                                      <p:cBhvr override="childStyle">
                                        <p:cTn id="27" dur="500" fill="hold"/>
                                        <p:tgtEl>
                                          <p:spTgt spid="5"/>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stCondLst>
                                            <p:cond delay="0"/>
                                          </p:stCondLst>
                                        </p:cTn>
                                        <p:tgtEl>
                                          <p:spTgt spid="6"/>
                                        </p:tgtEl>
                                      </p:cBhvr>
                                    </p:animEffect>
                                    <p:anim to="" calcmode="lin" valueType="num">
                                      <p:cBhvr>
                                        <p:cTn id="3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5" fill="hold">
                            <p:stCondLst>
                              <p:cond delay="85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6"/>
                                        </p:tgtEl>
                                      </p:cBhvr>
                                    </p:animEffect>
                                    <p:animScale>
                                      <p:cBhvr>
                                        <p:cTn id="3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765" y="1482485"/>
            <a:ext cx="7870356" cy="41227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yet in the church I would rather speak five words with    my understanding, that I may teach others also, than ten thousand words in a tongue.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14:19</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58858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A60B49-BA8A-4DC9-B3D6-1EC81BFCCB3D}"/>
              </a:ext>
            </a:extLst>
          </p:cNvPr>
          <p:cNvSpPr txBox="1">
            <a:spLocks/>
          </p:cNvSpPr>
          <p:nvPr/>
        </p:nvSpPr>
        <p:spPr>
          <a:xfrm>
            <a:off x="2932701" y="4250054"/>
            <a:ext cx="220603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practice</a:t>
            </a:r>
          </a:p>
        </p:txBody>
      </p:sp>
      <p:sp>
        <p:nvSpPr>
          <p:cNvPr id="4" name="Title 1">
            <a:extLst>
              <a:ext uri="{FF2B5EF4-FFF2-40B4-BE49-F238E27FC236}">
                <a16:creationId xmlns:a16="http://schemas.microsoft.com/office/drawing/2014/main" id="{AFF5CE94-4B27-4539-BC99-0EE851D8CC8D}"/>
              </a:ext>
            </a:extLst>
          </p:cNvPr>
          <p:cNvSpPr txBox="1">
            <a:spLocks/>
          </p:cNvSpPr>
          <p:nvPr/>
        </p:nvSpPr>
        <p:spPr>
          <a:xfrm>
            <a:off x="3184207" y="4985861"/>
            <a:ext cx="1821501" cy="7733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taught</a:t>
            </a:r>
          </a:p>
        </p:txBody>
      </p:sp>
      <p:sp>
        <p:nvSpPr>
          <p:cNvPr id="3074" name="Rectangle 2"/>
          <p:cNvSpPr>
            <a:spLocks noGrp="1" noChangeArrowheads="1"/>
          </p:cNvSpPr>
          <p:nvPr>
            <p:ph type="title"/>
          </p:nvPr>
        </p:nvSpPr>
        <p:spPr>
          <a:xfrm>
            <a:off x="441158" y="852153"/>
            <a:ext cx="8229600" cy="500321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[Lincoln] had mastered it     {the Bible] absolutely ... mastered it so that he became almost           'a man of one Book', who knew that Book and who instinctively put into practice what he had been taught therein.”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36740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6926" y="1507537"/>
            <a:ext cx="8229600" cy="41227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do not be conformed to this world, but be transformed by the renewing of your mind, that you may prove what is that good and acceptable and perfect will            of God.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Romans 12:2 </a:t>
            </a:r>
          </a:p>
        </p:txBody>
      </p:sp>
    </p:spTree>
    <p:extLst>
      <p:ext uri="{BB962C8B-B14F-4D97-AF65-F5344CB8AC3E}">
        <p14:creationId xmlns:p14="http://schemas.microsoft.com/office/powerpoint/2010/main" val="2851013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157" y="980491"/>
            <a:ext cx="8229600" cy="50673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“Abraham Lincoln - the spirit incarnate of those who won victory in the Civil War - was the true representative of this people, not only for his own generation, but for all time, because he was a man among men.”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8094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179529" y="926926"/>
            <a:ext cx="1979112" cy="6112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purpose</a:t>
            </a:r>
          </a:p>
        </p:txBody>
      </p:sp>
      <p:sp>
        <p:nvSpPr>
          <p:cNvPr id="5" name="Title 1"/>
          <p:cNvSpPr txBox="1">
            <a:spLocks/>
          </p:cNvSpPr>
          <p:nvPr/>
        </p:nvSpPr>
        <p:spPr>
          <a:xfrm>
            <a:off x="3983275" y="866677"/>
            <a:ext cx="1941535" cy="7298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resolute</a:t>
            </a:r>
          </a:p>
        </p:txBody>
      </p:sp>
      <p:sp>
        <p:nvSpPr>
          <p:cNvPr id="6" name="Title 1"/>
          <p:cNvSpPr txBox="1">
            <a:spLocks/>
          </p:cNvSpPr>
          <p:nvPr/>
        </p:nvSpPr>
        <p:spPr>
          <a:xfrm>
            <a:off x="305386" y="1413060"/>
            <a:ext cx="1465546" cy="7298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ready</a:t>
            </a:r>
          </a:p>
        </p:txBody>
      </p:sp>
      <p:sp>
        <p:nvSpPr>
          <p:cNvPr id="7" name="Title 1"/>
          <p:cNvSpPr txBox="1">
            <a:spLocks/>
          </p:cNvSpPr>
          <p:nvPr/>
        </p:nvSpPr>
        <p:spPr>
          <a:xfrm>
            <a:off x="3771577" y="1500742"/>
            <a:ext cx="1478072" cy="5419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deeds</a:t>
            </a:r>
          </a:p>
        </p:txBody>
      </p:sp>
      <p:sp>
        <p:nvSpPr>
          <p:cNvPr id="8" name="Title 1"/>
          <p:cNvSpPr txBox="1">
            <a:spLocks/>
          </p:cNvSpPr>
          <p:nvPr/>
        </p:nvSpPr>
        <p:spPr>
          <a:xfrm>
            <a:off x="3142271" y="2044124"/>
            <a:ext cx="1152395" cy="5545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task</a:t>
            </a:r>
          </a:p>
        </p:txBody>
      </p:sp>
      <p:sp>
        <p:nvSpPr>
          <p:cNvPr id="9" name="Title 1"/>
          <p:cNvSpPr txBox="1">
            <a:spLocks/>
          </p:cNvSpPr>
          <p:nvPr/>
        </p:nvSpPr>
        <p:spPr>
          <a:xfrm>
            <a:off x="4474792" y="3081403"/>
            <a:ext cx="1565754" cy="6672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duties</a:t>
            </a:r>
          </a:p>
        </p:txBody>
      </p:sp>
      <p:sp>
        <p:nvSpPr>
          <p:cNvPr id="10" name="Title 1"/>
          <p:cNvSpPr txBox="1">
            <a:spLocks/>
          </p:cNvSpPr>
          <p:nvPr/>
        </p:nvSpPr>
        <p:spPr>
          <a:xfrm>
            <a:off x="5368903" y="3594970"/>
            <a:ext cx="2367419" cy="742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higher law</a:t>
            </a:r>
          </a:p>
        </p:txBody>
      </p:sp>
      <p:sp>
        <p:nvSpPr>
          <p:cNvPr id="3074" name="Rectangle 2"/>
          <p:cNvSpPr>
            <a:spLocks noGrp="1" noChangeArrowheads="1"/>
          </p:cNvSpPr>
          <p:nvPr>
            <p:ph type="title"/>
          </p:nvPr>
        </p:nvSpPr>
        <p:spPr>
          <a:xfrm>
            <a:off x="336884" y="274638"/>
            <a:ext cx="8462211"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true Christians are the true citizens, lofty of purpose, resolute in endeavor, ready for a hero's deeds, but never looking down on their task because it is cast in the day of small things; scornful of baseness, awake to their own duties as well as to their rights, following the higher law with reverence, and in this world doing all that in their power lies, so that when death comes they may feel that humanity is in some degree better because they lived.”</a:t>
            </a:r>
          </a:p>
        </p:txBody>
      </p:sp>
      <p:sp>
        <p:nvSpPr>
          <p:cNvPr id="3" name="Rectangle 12"/>
          <p:cNvSpPr>
            <a:spLocks noChangeArrowheads="1"/>
          </p:cNvSpPr>
          <p:nvPr/>
        </p:nvSpPr>
        <p:spPr bwMode="auto">
          <a:xfrm>
            <a:off x="5229616" y="2525038"/>
            <a:ext cx="2286000" cy="69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600" b="1" dirty="0">
                <a:solidFill>
                  <a:srgbClr val="FF0000"/>
                </a:solidFill>
                <a:effectLst>
                  <a:glow rad="127000">
                    <a:schemeClr val="tx1"/>
                  </a:glow>
                </a:effectLst>
                <a:latin typeface="Calibri" panose="020F0502020204030204" pitchFamily="34" charset="0"/>
              </a:rPr>
              <a:t>hate evil</a:t>
            </a:r>
            <a:endParaRPr lang="en-US" altLang="en-US" sz="3600" b="1" i="1" dirty="0">
              <a:solidFill>
                <a:srgbClr val="FF0000"/>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143393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400"/>
                                        <p:tgtEl>
                                          <p:spTgt spid="4"/>
                                        </p:tgtEl>
                                      </p:cBhvr>
                                    </p:animEffect>
                                  </p:childTnLst>
                                </p:cTn>
                              </p:par>
                              <p:par>
                                <p:cTn id="16" presetID="18" presetClass="emph" presetSubtype="0" fill="hold" grpId="1" nodeType="withEffect">
                                  <p:stCondLst>
                                    <p:cond delay="0"/>
                                  </p:stCondLst>
                                  <p:childTnLst>
                                    <p:set>
                                      <p:cBhvr override="childStyle">
                                        <p:cTn id="17" dur="4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3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400"/>
                                        <p:tgtEl>
                                          <p:spTgt spid="5"/>
                                        </p:tgtEl>
                                      </p:cBhvr>
                                    </p:animEffect>
                                  </p:childTnLst>
                                </p:cTn>
                              </p:par>
                              <p:par>
                                <p:cTn id="23" presetID="18" presetClass="emph" presetSubtype="0" fill="hold" grpId="1" nodeType="withEffect">
                                  <p:stCondLst>
                                    <p:cond delay="300"/>
                                  </p:stCondLst>
                                  <p:childTnLst>
                                    <p:set>
                                      <p:cBhvr override="childStyle">
                                        <p:cTn id="24" dur="400" fill="hold"/>
                                        <p:tgtEl>
                                          <p:spTgt spid="5"/>
                                        </p:tgtEl>
                                        <p:attrNameLst>
                                          <p:attrName>style.textDecorationUnderline</p:attrName>
                                        </p:attrNameLst>
                                      </p:cBhvr>
                                      <p:to>
                                        <p:strVal val="true"/>
                                      </p:to>
                                    </p:set>
                                  </p:childTnLst>
                                </p:cTn>
                              </p:par>
                              <p:par>
                                <p:cTn id="25" presetID="22" presetClass="exit" presetSubtype="8" fill="hold" grpId="2" nodeType="withEffect">
                                  <p:stCondLst>
                                    <p:cond delay="0"/>
                                  </p:stCondLst>
                                  <p:childTnLst>
                                    <p:animEffect transition="out" filter="wipe(left)">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30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400"/>
                                        <p:tgtEl>
                                          <p:spTgt spid="6"/>
                                        </p:tgtEl>
                                      </p:cBhvr>
                                    </p:animEffect>
                                  </p:childTnLst>
                                </p:cTn>
                              </p:par>
                              <p:par>
                                <p:cTn id="33" presetID="18" presetClass="emph" presetSubtype="0" fill="hold" grpId="1" nodeType="withEffect">
                                  <p:stCondLst>
                                    <p:cond delay="300"/>
                                  </p:stCondLst>
                                  <p:childTnLst>
                                    <p:set>
                                      <p:cBhvr override="childStyle">
                                        <p:cTn id="34" dur="400" fill="hold"/>
                                        <p:tgtEl>
                                          <p:spTgt spid="6"/>
                                        </p:tgtEl>
                                        <p:attrNameLst>
                                          <p:attrName>style.textDecorationUnderline</p:attrName>
                                        </p:attrNameLst>
                                      </p:cBhvr>
                                      <p:to>
                                        <p:strVal val="true"/>
                                      </p:to>
                                    </p:set>
                                  </p:childTnLst>
                                </p:cTn>
                              </p:par>
                              <p:par>
                                <p:cTn id="35" presetID="22" presetClass="exit" presetSubtype="8" fill="hold" grpId="2" nodeType="withEffect">
                                  <p:stCondLst>
                                    <p:cond delay="0"/>
                                  </p:stCondLst>
                                  <p:childTnLst>
                                    <p:animEffect transition="out" filter="wipe(left)">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30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400"/>
                                        <p:tgtEl>
                                          <p:spTgt spid="7"/>
                                        </p:tgtEl>
                                      </p:cBhvr>
                                    </p:animEffect>
                                  </p:childTnLst>
                                </p:cTn>
                              </p:par>
                              <p:par>
                                <p:cTn id="43" presetID="18" presetClass="emph" presetSubtype="0" fill="hold" grpId="1" nodeType="withEffect">
                                  <p:stCondLst>
                                    <p:cond delay="300"/>
                                  </p:stCondLst>
                                  <p:childTnLst>
                                    <p:set>
                                      <p:cBhvr override="childStyle">
                                        <p:cTn id="44" dur="400" fill="hold"/>
                                        <p:tgtEl>
                                          <p:spTgt spid="7"/>
                                        </p:tgtEl>
                                        <p:attrNameLst>
                                          <p:attrName>style.textDecorationUnderline</p:attrName>
                                        </p:attrNameLst>
                                      </p:cBhvr>
                                      <p:to>
                                        <p:strVal val="true"/>
                                      </p:to>
                                    </p:set>
                                  </p:childTnLst>
                                </p:cTn>
                              </p:par>
                              <p:par>
                                <p:cTn id="45" presetID="22" presetClass="exit" presetSubtype="8" fill="hold" grpId="2" nodeType="withEffect">
                                  <p:stCondLst>
                                    <p:cond delay="0"/>
                                  </p:stCondLst>
                                  <p:childTnLst>
                                    <p:animEffect transition="out" filter="wipe(left)">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30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400"/>
                                        <p:tgtEl>
                                          <p:spTgt spid="8"/>
                                        </p:tgtEl>
                                      </p:cBhvr>
                                    </p:animEffect>
                                  </p:childTnLst>
                                </p:cTn>
                              </p:par>
                              <p:par>
                                <p:cTn id="53" presetID="18" presetClass="emph" presetSubtype="0" fill="hold" grpId="1" nodeType="withEffect">
                                  <p:stCondLst>
                                    <p:cond delay="300"/>
                                  </p:stCondLst>
                                  <p:childTnLst>
                                    <p:set>
                                      <p:cBhvr override="childStyle">
                                        <p:cTn id="54" dur="400" fill="hold"/>
                                        <p:tgtEl>
                                          <p:spTgt spid="8"/>
                                        </p:tgtEl>
                                        <p:attrNameLst>
                                          <p:attrName>style.textDecorationUnderline</p:attrName>
                                        </p:attrNameLst>
                                      </p:cBhvr>
                                      <p:to>
                                        <p:strVal val="true"/>
                                      </p:to>
                                    </p:set>
                                  </p:childTnLst>
                                </p:cTn>
                              </p:par>
                              <p:par>
                                <p:cTn id="55" presetID="22" presetClass="exit" presetSubtype="8" fill="hold" grpId="2" nodeType="withEffect">
                                  <p:stCondLst>
                                    <p:cond delay="0"/>
                                  </p:stCondLst>
                                  <p:childTnLst>
                                    <p:animEffect transition="out" filter="wipe(left)">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childTnLst>
                          </p:cTn>
                        </p:par>
                        <p:par>
                          <p:cTn id="58" fill="hold">
                            <p:stCondLst>
                              <p:cond delay="700"/>
                            </p:stCondLst>
                            <p:childTnLst>
                              <p:par>
                                <p:cTn id="59" presetID="39" presetClass="entr" presetSubtype="0" accel="100000"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62"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63"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25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par>
                                <p:cTn id="70" presetID="18" presetClass="emph" presetSubtype="0" fill="hold" grpId="1" nodeType="withEffect">
                                  <p:stCondLst>
                                    <p:cond delay="250"/>
                                  </p:stCondLst>
                                  <p:childTnLst>
                                    <p:set>
                                      <p:cBhvr override="childStyle">
                                        <p:cTn id="71" dur="500" fill="hold"/>
                                        <p:tgtEl>
                                          <p:spTgt spid="9"/>
                                        </p:tgtEl>
                                        <p:attrNameLst>
                                          <p:attrName>style.textDecorationUnderline</p:attrName>
                                        </p:attrNameLst>
                                      </p:cBhvr>
                                      <p:to>
                                        <p:strVal val="true"/>
                                      </p:to>
                                    </p:set>
                                  </p:childTnLst>
                                </p:cTn>
                              </p:par>
                              <p:par>
                                <p:cTn id="72" presetID="22" presetClass="exit" presetSubtype="8" fill="hold" grpId="2" nodeType="withEffect">
                                  <p:stCondLst>
                                    <p:cond delay="0"/>
                                  </p:stCondLst>
                                  <p:childTnLst>
                                    <p:animEffect transition="out" filter="wipe(left)">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22" presetClass="entr" presetSubtype="8" fill="hold" grpId="0" nodeType="withEffect">
                                  <p:stCondLst>
                                    <p:cond delay="65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par>
                                <p:cTn id="78" presetID="18" presetClass="emph" presetSubtype="0" fill="hold" grpId="1" nodeType="withEffect">
                                  <p:stCondLst>
                                    <p:cond delay="650"/>
                                  </p:stCondLst>
                                  <p:childTnLst>
                                    <p:set>
                                      <p:cBhvr override="childStyle">
                                        <p:cTn id="79" dur="500" fill="hold"/>
                                        <p:tgtEl>
                                          <p:spTgt spid="10"/>
                                        </p:tgtEl>
                                        <p:attrNameLst>
                                          <p:attrName>style.textDecorationUnderline</p:attrName>
                                        </p:attrNameLst>
                                      </p:cBhvr>
                                      <p:to>
                                        <p:strVal val="true"/>
                                      </p:to>
                                    </p:set>
                                  </p:childTnLst>
                                </p:cTn>
                              </p:par>
                            </p:childTnLst>
                          </p:cTn>
                        </p:par>
                        <p:par>
                          <p:cTn id="80" fill="hold">
                            <p:stCondLst>
                              <p:cond delay="1150"/>
                            </p:stCondLst>
                            <p:childTnLst>
                              <p:par>
                                <p:cTn id="81" presetID="47" presetClass="exit" presetSubtype="0" fill="hold" grpId="1" nodeType="afterEffect">
                                  <p:stCondLst>
                                    <p:cond delay="0"/>
                                  </p:stCondLst>
                                  <p:childTnLst>
                                    <p:animEffect transition="out" filter="fade">
                                      <p:cBhvr>
                                        <p:cTn id="82" dur="1000"/>
                                        <p:tgtEl>
                                          <p:spTgt spid="3"/>
                                        </p:tgtEl>
                                      </p:cBhvr>
                                    </p:animEffect>
                                    <p:anim calcmode="lin" valueType="num">
                                      <p:cBhvr>
                                        <p:cTn id="83" dur="1000"/>
                                        <p:tgtEl>
                                          <p:spTgt spid="3"/>
                                        </p:tgtEl>
                                        <p:attrNameLst>
                                          <p:attrName>ppt_x</p:attrName>
                                        </p:attrNameLst>
                                      </p:cBhvr>
                                      <p:tavLst>
                                        <p:tav tm="0">
                                          <p:val>
                                            <p:strVal val="ppt_x"/>
                                          </p:val>
                                        </p:tav>
                                        <p:tav tm="100000">
                                          <p:val>
                                            <p:strVal val="ppt_x"/>
                                          </p:val>
                                        </p:tav>
                                      </p:tavLst>
                                    </p:anim>
                                    <p:anim calcmode="lin" valueType="num">
                                      <p:cBhvr>
                                        <p:cTn id="84" dur="1000"/>
                                        <p:tgtEl>
                                          <p:spTgt spid="3"/>
                                        </p:tgtEl>
                                        <p:attrNameLst>
                                          <p:attrName>ppt_y</p:attrName>
                                        </p:attrNameLst>
                                      </p:cBhvr>
                                      <p:tavLst>
                                        <p:tav tm="0">
                                          <p:val>
                                            <p:strVal val="ppt_y"/>
                                          </p:val>
                                        </p:tav>
                                        <p:tav tm="100000">
                                          <p:val>
                                            <p:strVal val="ppt_y-.1"/>
                                          </p:val>
                                        </p:tav>
                                      </p:tavLst>
                                    </p:anim>
                                    <p:set>
                                      <p:cBhvr>
                                        <p:cTn id="85"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10" grpId="0"/>
      <p:bldP spid="10" grpId="1"/>
      <p:bldP spid="3074" grpId="0"/>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our citizenship is in heaven, from which we also eagerly wait for the Savior, the Lord Jesus Christ, who will transform our lowly body that it may be conformed to His glorious body, according to the working by which He is able even to subdue all things to Himself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Philippians 3:20-21 </a:t>
            </a:r>
          </a:p>
        </p:txBody>
      </p:sp>
    </p:spTree>
    <p:extLst>
      <p:ext uri="{BB962C8B-B14F-4D97-AF65-F5344CB8AC3E}">
        <p14:creationId xmlns:p14="http://schemas.microsoft.com/office/powerpoint/2010/main" val="2851013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5918435" y="2823391"/>
            <a:ext cx="264434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joy of life</a:t>
            </a:r>
          </a:p>
        </p:txBody>
      </p:sp>
      <p:sp>
        <p:nvSpPr>
          <p:cNvPr id="4" name="Title 1"/>
          <p:cNvSpPr txBox="1">
            <a:spLocks/>
          </p:cNvSpPr>
          <p:nvPr/>
        </p:nvSpPr>
        <p:spPr>
          <a:xfrm>
            <a:off x="1119702" y="3553083"/>
            <a:ext cx="2150076" cy="8148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won in</a:t>
            </a:r>
          </a:p>
        </p:txBody>
      </p:sp>
      <p:sp>
        <p:nvSpPr>
          <p:cNvPr id="5" name="Title 1"/>
          <p:cNvSpPr txBox="1">
            <a:spLocks/>
          </p:cNvSpPr>
          <p:nvPr/>
        </p:nvSpPr>
        <p:spPr>
          <a:xfrm>
            <a:off x="3459891" y="4169826"/>
            <a:ext cx="9020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by</a:t>
            </a:r>
          </a:p>
        </p:txBody>
      </p:sp>
      <p:sp>
        <p:nvSpPr>
          <p:cNvPr id="6" name="Title 1"/>
          <p:cNvSpPr txBox="1">
            <a:spLocks/>
          </p:cNvSpPr>
          <p:nvPr/>
        </p:nvSpPr>
        <p:spPr>
          <a:xfrm>
            <a:off x="1074561" y="4840884"/>
            <a:ext cx="654423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shirked life's burdens</a:t>
            </a:r>
          </a:p>
        </p:txBody>
      </p:sp>
      <p:sp>
        <p:nvSpPr>
          <p:cNvPr id="3074" name="Rectangle 2"/>
          <p:cNvSpPr>
            <a:spLocks noGrp="1" noChangeArrowheads="1"/>
          </p:cNvSpPr>
          <p:nvPr>
            <p:ph type="title"/>
          </p:nvPr>
        </p:nvSpPr>
        <p:spPr>
          <a:xfrm>
            <a:off x="425116" y="836111"/>
            <a:ext cx="8229600" cy="48909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“From the greatest to the smallest, happiness and usefulness are largely found in  the same soul, and the joy of life is won in its deepest and truest sense only by those who have   not shirked life's burdens.”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6"/>
          <p:cNvSpPr>
            <a:spLocks noChangeArrowheads="1"/>
          </p:cNvSpPr>
          <p:nvPr/>
        </p:nvSpPr>
        <p:spPr bwMode="auto">
          <a:xfrm>
            <a:off x="2363405" y="347797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3609522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0" presetClass="entr" presetSubtype="0" fill="hold" grpId="0" nodeType="withEffect">
                                  <p:stCondLst>
                                    <p:cond delay="40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stCondLst>
                                            <p:cond delay="0"/>
                                          </p:stCondLst>
                                        </p:cTn>
                                        <p:tgtEl>
                                          <p:spTgt spid="7"/>
                                        </p:tgtEl>
                                      </p:cBhvr>
                                    </p:animEffect>
                                    <p:anim to="" calcmode="lin" valueType="num">
                                      <p:cBhvr>
                                        <p:cTn id="25"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7" presetID="22" presetClass="entr" presetSubtype="8" fill="hold" grpId="0" nodeType="with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500"/>
                                  </p:stCondLst>
                                  <p:childTnLst>
                                    <p:set>
                                      <p:cBhvr override="childStyle">
                                        <p:cTn id="31" dur="500" fill="hold"/>
                                        <p:tgtEl>
                                          <p:spTgt spid="5"/>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18" presetClass="emph" presetSubtype="0" fill="hold" grpId="1" nodeType="withEffect">
                                  <p:stCondLst>
                                    <p:cond delay="0"/>
                                  </p:stCondLst>
                                  <p:childTnLst>
                                    <p:set>
                                      <p:cBhvr override="childStyle">
                                        <p:cTn id="38"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P spid="6" grpId="1"/>
      <p:bldP spid="307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32552" y="2421936"/>
            <a:ext cx="7001838" cy="181101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each one shall bear his own load.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Galatians 6:5 </a:t>
            </a:r>
          </a:p>
        </p:txBody>
      </p:sp>
    </p:spTree>
    <p:extLst>
      <p:ext uri="{BB962C8B-B14F-4D97-AF65-F5344CB8AC3E}">
        <p14:creationId xmlns:p14="http://schemas.microsoft.com/office/powerpoint/2010/main" val="3180606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32552" y="2421936"/>
            <a:ext cx="7001838" cy="181101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"By your patience possess your souls."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Luke 21:19</a:t>
            </a:r>
          </a:p>
        </p:txBody>
      </p:sp>
    </p:spTree>
    <p:extLst>
      <p:ext uri="{BB962C8B-B14F-4D97-AF65-F5344CB8AC3E}">
        <p14:creationId xmlns:p14="http://schemas.microsoft.com/office/powerpoint/2010/main" val="3728330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1880" y="5023737"/>
            <a:ext cx="8686800" cy="9814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26. Theodore Roosevelt (1901-1909)</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rPr>
              <a:t>Part  3 </a:t>
            </a:r>
            <a:endParaRPr lang="en-US" altLang="en-US" sz="3200" b="1" kern="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30368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158" y="1655127"/>
            <a:ext cx="8229600" cy="35273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dreams of golden glory in the future will not come true unless, high of heart and strong of hand, by our own mighty deeds we make them come true.”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92777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143" r="7014"/>
          <a:stretch/>
        </p:blipFill>
        <p:spPr>
          <a:xfrm>
            <a:off x="1" y="0"/>
            <a:ext cx="9144000" cy="6858000"/>
          </a:xfrm>
          <a:prstGeom prst="rect">
            <a:avLst/>
          </a:prstGeom>
        </p:spPr>
      </p:pic>
    </p:spTree>
    <p:extLst>
      <p:ext uri="{BB962C8B-B14F-4D97-AF65-F5344CB8AC3E}">
        <p14:creationId xmlns:p14="http://schemas.microsoft.com/office/powerpoint/2010/main" val="1708822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226" b="3226"/>
          <a:stretch/>
        </p:blipFill>
        <p:spPr>
          <a:xfrm>
            <a:off x="0" y="0"/>
            <a:ext cx="9144000"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6666" r="1"/>
          <a:stretch/>
        </p:blipFill>
        <p:spPr>
          <a:xfrm>
            <a:off x="0" y="0"/>
            <a:ext cx="9144000" cy="685800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6" name="Oval 5"/>
          <p:cNvSpPr/>
          <p:nvPr/>
        </p:nvSpPr>
        <p:spPr>
          <a:xfrm>
            <a:off x="2891117" y="1707777"/>
            <a:ext cx="726141" cy="7799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986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01"/>
            <a:ext cx="9322684" cy="6858000"/>
          </a:xfrm>
          <a:prstGeom prst="rect">
            <a:avLst/>
          </a:prstGeom>
        </p:spPr>
      </p:pic>
      <p:sp>
        <p:nvSpPr>
          <p:cNvPr id="3" name="Down Arrow 2"/>
          <p:cNvSpPr/>
          <p:nvPr/>
        </p:nvSpPr>
        <p:spPr>
          <a:xfrm>
            <a:off x="2750104" y="1538433"/>
            <a:ext cx="244928" cy="142949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1566606" y="2422753"/>
            <a:ext cx="244928" cy="538843"/>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3785208" y="2481810"/>
            <a:ext cx="244928" cy="538843"/>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4088049">
            <a:off x="4240629" y="3097154"/>
            <a:ext cx="244928" cy="538843"/>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199" y="3036570"/>
            <a:ext cx="2122516" cy="369332"/>
          </a:xfrm>
          <a:prstGeom prst="rect">
            <a:avLst/>
          </a:prstGeom>
          <a:noFill/>
        </p:spPr>
        <p:txBody>
          <a:bodyPr wrap="square" rtlCol="0">
            <a:spAutoFit/>
          </a:bodyPr>
          <a:lstStyle/>
          <a:p>
            <a:r>
              <a:rPr lang="en-US" b="1" dirty="0">
                <a:solidFill>
                  <a:srgbClr val="0083E6"/>
                </a:solidFill>
                <a:effectLst>
                  <a:glow rad="63500">
                    <a:schemeClr val="tx1"/>
                  </a:glow>
                </a:effectLst>
              </a:rPr>
              <a:t>Lincoln Memorial</a:t>
            </a:r>
          </a:p>
        </p:txBody>
      </p:sp>
      <p:sp>
        <p:nvSpPr>
          <p:cNvPr id="9" name="TextBox 8"/>
          <p:cNvSpPr txBox="1"/>
          <p:nvPr/>
        </p:nvSpPr>
        <p:spPr>
          <a:xfrm>
            <a:off x="3282488" y="1809403"/>
            <a:ext cx="1244138" cy="646331"/>
          </a:xfrm>
          <a:prstGeom prst="rect">
            <a:avLst/>
          </a:prstGeom>
          <a:noFill/>
        </p:spPr>
        <p:txBody>
          <a:bodyPr wrap="square" rtlCol="0">
            <a:spAutoFit/>
          </a:bodyPr>
          <a:lstStyle/>
          <a:p>
            <a:pPr algn="ctr"/>
            <a:r>
              <a:rPr lang="en-US" b="1" dirty="0">
                <a:solidFill>
                  <a:srgbClr val="0083E6"/>
                </a:solidFill>
                <a:effectLst>
                  <a:glow rad="63500">
                    <a:schemeClr val="tx1"/>
                  </a:glow>
                </a:effectLst>
              </a:rPr>
              <a:t>Jefferson Memorial</a:t>
            </a:r>
          </a:p>
        </p:txBody>
      </p:sp>
      <p:sp>
        <p:nvSpPr>
          <p:cNvPr id="10" name="TextBox 9"/>
          <p:cNvSpPr txBox="1"/>
          <p:nvPr/>
        </p:nvSpPr>
        <p:spPr>
          <a:xfrm>
            <a:off x="1156855" y="1960765"/>
            <a:ext cx="1061258" cy="369332"/>
          </a:xfrm>
          <a:prstGeom prst="rect">
            <a:avLst/>
          </a:prstGeom>
          <a:noFill/>
        </p:spPr>
        <p:txBody>
          <a:bodyPr wrap="square" rtlCol="0">
            <a:spAutoFit/>
          </a:bodyPr>
          <a:lstStyle/>
          <a:p>
            <a:pPr algn="ctr"/>
            <a:r>
              <a:rPr lang="en-US" b="1" dirty="0">
                <a:solidFill>
                  <a:srgbClr val="0083E6"/>
                </a:solidFill>
                <a:effectLst>
                  <a:glow rad="63500">
                    <a:schemeClr val="tx1"/>
                  </a:glow>
                </a:effectLst>
              </a:rPr>
              <a:t>Capitol</a:t>
            </a:r>
          </a:p>
        </p:txBody>
      </p:sp>
      <p:sp>
        <p:nvSpPr>
          <p:cNvPr id="11" name="TextBox 10"/>
          <p:cNvSpPr txBox="1"/>
          <p:nvPr/>
        </p:nvSpPr>
        <p:spPr>
          <a:xfrm>
            <a:off x="1537854" y="1094510"/>
            <a:ext cx="2757055" cy="369332"/>
          </a:xfrm>
          <a:prstGeom prst="rect">
            <a:avLst/>
          </a:prstGeom>
          <a:noFill/>
        </p:spPr>
        <p:txBody>
          <a:bodyPr wrap="square" rtlCol="0">
            <a:spAutoFit/>
          </a:bodyPr>
          <a:lstStyle/>
          <a:p>
            <a:pPr algn="ctr"/>
            <a:r>
              <a:rPr lang="en-US" b="1" dirty="0">
                <a:solidFill>
                  <a:srgbClr val="0083E6"/>
                </a:solidFill>
                <a:effectLst>
                  <a:glow rad="63500">
                    <a:schemeClr val="tx1"/>
                  </a:glow>
                </a:effectLst>
              </a:rPr>
              <a:t>Washington Monument</a:t>
            </a:r>
          </a:p>
        </p:txBody>
      </p:sp>
      <p:sp>
        <p:nvSpPr>
          <p:cNvPr id="12" name="TextBox 11"/>
          <p:cNvSpPr txBox="1"/>
          <p:nvPr/>
        </p:nvSpPr>
        <p:spPr>
          <a:xfrm rot="1953692">
            <a:off x="3848782" y="5742441"/>
            <a:ext cx="2564738" cy="461665"/>
          </a:xfrm>
          <a:prstGeom prst="rect">
            <a:avLst/>
          </a:prstGeom>
          <a:noFill/>
        </p:spPr>
        <p:txBody>
          <a:bodyPr wrap="square" rtlCol="0">
            <a:spAutoFit/>
          </a:bodyPr>
          <a:lstStyle/>
          <a:p>
            <a:r>
              <a:rPr lang="en-US" sz="2400" b="1" dirty="0">
                <a:solidFill>
                  <a:srgbClr val="0083E6"/>
                </a:solidFill>
                <a:effectLst>
                  <a:glow rad="63500">
                    <a:schemeClr val="tx1"/>
                  </a:glow>
                </a:effectLst>
              </a:rPr>
              <a:t>Potomac River</a:t>
            </a:r>
          </a:p>
        </p:txBody>
      </p:sp>
      <p:sp>
        <p:nvSpPr>
          <p:cNvPr id="13" name="TextBox 12"/>
          <p:cNvSpPr txBox="1"/>
          <p:nvPr/>
        </p:nvSpPr>
        <p:spPr>
          <a:xfrm>
            <a:off x="5730159" y="4540624"/>
            <a:ext cx="2122516" cy="584775"/>
          </a:xfrm>
          <a:prstGeom prst="rect">
            <a:avLst/>
          </a:prstGeom>
          <a:noFill/>
        </p:spPr>
        <p:txBody>
          <a:bodyPr wrap="square" rtlCol="0">
            <a:spAutoFit/>
          </a:bodyPr>
          <a:lstStyle/>
          <a:p>
            <a:r>
              <a:rPr lang="en-US" sz="3200" b="1" dirty="0">
                <a:solidFill>
                  <a:srgbClr val="FFC000"/>
                </a:solidFill>
                <a:effectLst>
                  <a:glow rad="63500">
                    <a:schemeClr val="tx1"/>
                  </a:glow>
                </a:effectLst>
              </a:rPr>
              <a:t>Arlington</a:t>
            </a:r>
          </a:p>
        </p:txBody>
      </p:sp>
      <p:sp>
        <p:nvSpPr>
          <p:cNvPr id="14" name="TextBox 13"/>
          <p:cNvSpPr txBox="1"/>
          <p:nvPr/>
        </p:nvSpPr>
        <p:spPr>
          <a:xfrm>
            <a:off x="718194" y="3037307"/>
            <a:ext cx="2702641" cy="584775"/>
          </a:xfrm>
          <a:prstGeom prst="rect">
            <a:avLst/>
          </a:prstGeom>
          <a:noFill/>
        </p:spPr>
        <p:txBody>
          <a:bodyPr wrap="square" rtlCol="0">
            <a:spAutoFit/>
          </a:bodyPr>
          <a:lstStyle/>
          <a:p>
            <a:r>
              <a:rPr lang="en-US" sz="3200" b="1" dirty="0">
                <a:solidFill>
                  <a:srgbClr val="FFC000"/>
                </a:solidFill>
                <a:effectLst>
                  <a:glow rad="63500">
                    <a:schemeClr val="tx1"/>
                  </a:glow>
                </a:effectLst>
              </a:rPr>
              <a:t>Washington</a:t>
            </a:r>
          </a:p>
        </p:txBody>
      </p:sp>
      <p:sp>
        <p:nvSpPr>
          <p:cNvPr id="15" name="Down Arrow 14"/>
          <p:cNvSpPr/>
          <p:nvPr/>
        </p:nvSpPr>
        <p:spPr>
          <a:xfrm rot="13903034">
            <a:off x="1448398" y="3542883"/>
            <a:ext cx="244928" cy="538843"/>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61950" y="4016829"/>
            <a:ext cx="1693866" cy="369332"/>
          </a:xfrm>
          <a:prstGeom prst="rect">
            <a:avLst/>
          </a:prstGeom>
          <a:noFill/>
        </p:spPr>
        <p:txBody>
          <a:bodyPr wrap="square" rtlCol="0">
            <a:spAutoFit/>
          </a:bodyPr>
          <a:lstStyle/>
          <a:p>
            <a:pPr algn="ctr"/>
            <a:r>
              <a:rPr lang="en-US" b="1" dirty="0">
                <a:solidFill>
                  <a:srgbClr val="0083E6"/>
                </a:solidFill>
                <a:effectLst>
                  <a:glow rad="63500">
                    <a:schemeClr val="tx1"/>
                  </a:glow>
                </a:effectLst>
              </a:rPr>
              <a:t>White House</a:t>
            </a:r>
          </a:p>
        </p:txBody>
      </p:sp>
      <p:sp>
        <p:nvSpPr>
          <p:cNvPr id="17" name="Down Arrow 16"/>
          <p:cNvSpPr/>
          <p:nvPr/>
        </p:nvSpPr>
        <p:spPr>
          <a:xfrm rot="3686840">
            <a:off x="4477206" y="3651786"/>
            <a:ext cx="244928" cy="78999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967739" y="3613672"/>
            <a:ext cx="3171058" cy="369332"/>
          </a:xfrm>
          <a:prstGeom prst="rect">
            <a:avLst/>
          </a:prstGeom>
          <a:noFill/>
        </p:spPr>
        <p:txBody>
          <a:bodyPr wrap="square" rtlCol="0">
            <a:spAutoFit/>
          </a:bodyPr>
          <a:lstStyle/>
          <a:p>
            <a:r>
              <a:rPr lang="en-US" b="1" dirty="0">
                <a:solidFill>
                  <a:srgbClr val="0083E6"/>
                </a:solidFill>
                <a:effectLst>
                  <a:glow rad="63500">
                    <a:schemeClr val="tx1"/>
                  </a:glow>
                </a:effectLst>
              </a:rPr>
              <a:t>Theodore Roosevelt Island</a:t>
            </a:r>
          </a:p>
        </p:txBody>
      </p:sp>
      <p:sp>
        <p:nvSpPr>
          <p:cNvPr id="19" name="Oval 18"/>
          <p:cNvSpPr/>
          <p:nvPr/>
        </p:nvSpPr>
        <p:spPr>
          <a:xfrm>
            <a:off x="3962400" y="4077446"/>
            <a:ext cx="412377" cy="458694"/>
          </a:xfrm>
          <a:prstGeom prst="ellipse">
            <a:avLst/>
          </a:prstGeom>
          <a:noFill/>
          <a:ln w="57150">
            <a:solidFill>
              <a:srgbClr val="FF0000"/>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2849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10" presetClass="exit" presetSubtype="0" fill="hold" grpId="1" nodeType="withEffect">
                                  <p:stCondLst>
                                    <p:cond delay="25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500"/>
                                        <p:tgtEl>
                                          <p:spTgt spid="5"/>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2000"/>
                            </p:stCondLst>
                            <p:childTnLst>
                              <p:par>
                                <p:cTn id="38" presetID="22" presetClass="entr" presetSubtype="2"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right)">
                                      <p:cBhvr>
                                        <p:cTn id="40" dur="500"/>
                                        <p:tgtEl>
                                          <p:spTgt spid="6"/>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par>
                          <p:cTn id="53" fill="hold">
                            <p:stCondLst>
                              <p:cond delay="4000"/>
                            </p:stCondLst>
                            <p:childTnLst>
                              <p:par>
                                <p:cTn id="54" presetID="22" presetClass="entr" presetSubtype="8"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par>
                                <p:cTn id="62" presetID="22" presetClass="entr" presetSubtype="8" fill="hold" grpId="0" nodeType="withEffect">
                                  <p:stCondLst>
                                    <p:cond delay="40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par>
                          <p:cTn id="65" fill="hold">
                            <p:stCondLst>
                              <p:cond delay="900"/>
                            </p:stCondLst>
                            <p:childTnLst>
                              <p:par>
                                <p:cTn id="66" presetID="10" presetClass="exit" presetSubtype="0" fill="hold" grpId="1" nodeType="afterEffect">
                                  <p:stCondLst>
                                    <p:cond delay="0"/>
                                  </p:stCondLst>
                                  <p:childTnLst>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4"/>
                                        </p:tgtEl>
                                      </p:cBhvr>
                                    </p:animEffect>
                                    <p:set>
                                      <p:cBhvr>
                                        <p:cTn id="74" dur="1" fill="hold">
                                          <p:stCondLst>
                                            <p:cond delay="499"/>
                                          </p:stCondLst>
                                        </p:cTn>
                                        <p:tgtEl>
                                          <p:spTgt spid="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5"/>
                                        </p:tgtEl>
                                      </p:cBhvr>
                                    </p:animEffect>
                                    <p:set>
                                      <p:cBhvr>
                                        <p:cTn id="92" dur="1" fill="hold">
                                          <p:stCondLst>
                                            <p:cond delay="499"/>
                                          </p:stCondLst>
                                        </p:cTn>
                                        <p:tgtEl>
                                          <p:spTgt spid="1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2"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right)">
                                      <p:cBhvr>
                                        <p:cTn id="103" dur="500"/>
                                        <p:tgtEl>
                                          <p:spTgt spid="17"/>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wipe(left)">
                                      <p:cBhvr>
                                        <p:cTn id="10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p:bldP spid="7" grpId="1"/>
      <p:bldP spid="9" grpId="0"/>
      <p:bldP spid="9" grpId="1"/>
      <p:bldP spid="10" grpId="0"/>
      <p:bldP spid="10" grpId="1"/>
      <p:bldP spid="11" grpId="0"/>
      <p:bldP spid="11" grpId="1"/>
      <p:bldP spid="12" grpId="0"/>
      <p:bldP spid="12" grpId="1"/>
      <p:bldP spid="13" grpId="0"/>
      <p:bldP spid="14" grpId="0"/>
      <p:bldP spid="15" grpId="0" animBg="1"/>
      <p:bldP spid="15" grpId="1" animBg="1"/>
      <p:bldP spid="16" grpId="0"/>
      <p:bldP spid="16" grpId="1"/>
      <p:bldP spid="17" grpId="0" animBg="1"/>
      <p:bldP spid="18" grpId="0"/>
      <p:bldP spid="19" grpId="0" animBg="1"/>
      <p:bldP spid="1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021556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4968" r="11615" b="3529"/>
          <a:stretch/>
        </p:blipFill>
        <p:spPr>
          <a:xfrm>
            <a:off x="-67234" y="0"/>
            <a:ext cx="927847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13764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181136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6255" b="5941"/>
          <a:stretch/>
        </p:blipFill>
        <p:spPr>
          <a:xfrm>
            <a:off x="-1" y="-1"/>
            <a:ext cx="9156033" cy="685800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1168"/>
          <a:stretch/>
        </p:blipFill>
        <p:spPr>
          <a:xfrm>
            <a:off x="0" y="0"/>
            <a:ext cx="9199418"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30492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1000"/>
                                        <p:tgtEl>
                                          <p:spTgt spid="7"/>
                                        </p:tgtEl>
                                      </p:cBhvr>
                                    </p:animEffect>
                                  </p:childTnLst>
                                </p:cTn>
                              </p:par>
                            </p:childTnLst>
                          </p:cTn>
                        </p:par>
                        <p:par>
                          <p:cTn id="8" fill="hold">
                            <p:stCondLst>
                              <p:cond delay="1000"/>
                            </p:stCondLst>
                            <p:childTnLst>
                              <p:par>
                                <p:cTn id="9" presetID="1" presetClass="exit" presetSubtype="0" fill="hold" nodeType="after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1000"/>
                                        <p:tgtEl>
                                          <p:spTgt spid="8"/>
                                        </p:tgtEl>
                                      </p:cBhvr>
                                    </p:animEffect>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699"/>
          <a:stretch/>
        </p:blipFill>
        <p:spPr>
          <a:xfrm>
            <a:off x="0" y="0"/>
            <a:ext cx="9144000" cy="6858000"/>
          </a:xfrm>
          <a:prstGeom prst="rect">
            <a:avLst/>
          </a:prstGeom>
        </p:spPr>
      </p:pic>
    </p:spTree>
    <p:extLst>
      <p:ext uri="{BB962C8B-B14F-4D97-AF65-F5344CB8AC3E}">
        <p14:creationId xmlns:p14="http://schemas.microsoft.com/office/powerpoint/2010/main" val="510567978"/>
      </p:ext>
    </p:extLst>
  </p:cSld>
  <p:clrMapOvr>
    <a:masterClrMapping/>
  </p:clrMapOvr>
  <p:transition spd="slow">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794" y="0"/>
            <a:ext cx="5883442" cy="68624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6743" y="0"/>
            <a:ext cx="5143500"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2870" y="0"/>
            <a:ext cx="4572000"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64" y="2273969"/>
            <a:ext cx="9168064" cy="4584032"/>
          </a:xfrm>
          <a:prstGeom prst="rect">
            <a:avLst/>
          </a:prstGeom>
        </p:spPr>
      </p:pic>
    </p:spTree>
    <p:extLst>
      <p:ext uri="{BB962C8B-B14F-4D97-AF65-F5344CB8AC3E}">
        <p14:creationId xmlns:p14="http://schemas.microsoft.com/office/powerpoint/2010/main" val="775989706"/>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fmla="#ppt_w*sin(2.5*pi*$)">
                                          <p:val>
                                            <p:fltVal val="0"/>
                                          </p:val>
                                        </p:tav>
                                        <p:tav tm="100000">
                                          <p:val>
                                            <p:fltVal val="1"/>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92148" y="2496740"/>
            <a:ext cx="6436760" cy="185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better to be faithful than famous.”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61966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8509027"/>
      </p:ext>
    </p:extLst>
  </p:cSld>
  <p:clrMapOvr>
    <a:masterClrMapping/>
  </p:clrMapOvr>
  <p:transition spd="slow">
    <p:push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8046" r="2610"/>
          <a:stretch/>
        </p:blipFill>
        <p:spPr>
          <a:xfrm>
            <a:off x="1" y="0"/>
            <a:ext cx="9144000" cy="6858000"/>
          </a:xfrm>
          <a:prstGeom prst="rect">
            <a:avLst/>
          </a:prstGeom>
        </p:spPr>
      </p:pic>
    </p:spTree>
    <p:extLst>
      <p:ext uri="{BB962C8B-B14F-4D97-AF65-F5344CB8AC3E}">
        <p14:creationId xmlns:p14="http://schemas.microsoft.com/office/powerpoint/2010/main" val="311711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6981"/>
            <a:ext cx="9164783" cy="6954982"/>
          </a:xfrm>
          <a:prstGeom prst="rect">
            <a:avLst/>
          </a:prstGeom>
        </p:spPr>
      </p:pic>
    </p:spTree>
    <p:extLst>
      <p:ext uri="{BB962C8B-B14F-4D97-AF65-F5344CB8AC3E}">
        <p14:creationId xmlns:p14="http://schemas.microsoft.com/office/powerpoint/2010/main" val="24448475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132" y="0"/>
            <a:ext cx="5149735" cy="6858000"/>
          </a:xfrm>
          <a:prstGeom prst="rect">
            <a:avLst/>
          </a:prstGeom>
        </p:spPr>
      </p:pic>
    </p:spTree>
    <p:extLst>
      <p:ext uri="{BB962C8B-B14F-4D97-AF65-F5344CB8AC3E}">
        <p14:creationId xmlns:p14="http://schemas.microsoft.com/office/powerpoint/2010/main" val="39939614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618" b="2632"/>
          <a:stretch/>
        </p:blipFill>
        <p:spPr>
          <a:xfrm>
            <a:off x="0" y="1"/>
            <a:ext cx="9144000"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423" b="17378"/>
          <a:stretch/>
        </p:blipFill>
        <p:spPr>
          <a:xfrm>
            <a:off x="0" y="-1"/>
            <a:ext cx="9159193" cy="685800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505" y="0"/>
            <a:ext cx="9366505" cy="716476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53491"/>
            <a:ext cx="9174296" cy="5375564"/>
          </a:xfrm>
          <a:prstGeom prst="rect">
            <a:avLst/>
          </a:prstGeom>
        </p:spPr>
      </p:pic>
    </p:spTree>
    <p:extLst>
      <p:ext uri="{BB962C8B-B14F-4D97-AF65-F5344CB8AC3E}">
        <p14:creationId xmlns:p14="http://schemas.microsoft.com/office/powerpoint/2010/main" val="1295232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29740"/>
            <a:ext cx="9144000" cy="512826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20471"/>
          <a:stretch/>
        </p:blipFill>
        <p:spPr>
          <a:xfrm>
            <a:off x="0" y="0"/>
            <a:ext cx="9144000" cy="4090554"/>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2020"/>
          <a:stretch/>
        </p:blipFill>
        <p:spPr>
          <a:xfrm>
            <a:off x="0" y="0"/>
            <a:ext cx="9144000" cy="6181900"/>
          </a:xfrm>
          <a:prstGeom prst="rect">
            <a:avLst/>
          </a:prstGeom>
        </p:spPr>
      </p:pic>
    </p:spTree>
    <p:extLst>
      <p:ext uri="{BB962C8B-B14F-4D97-AF65-F5344CB8AC3E}">
        <p14:creationId xmlns:p14="http://schemas.microsoft.com/office/powerpoint/2010/main" val="27808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Scale>
                                      <p:cBhvr>
                                        <p:cTn id="1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5"/>
                                        </p:tgtEl>
                                        <p:attrNameLst>
                                          <p:attrName>ppt_x</p:attrName>
                                          <p:attrName>ppt_y</p:attrName>
                                        </p:attrNameLst>
                                      </p:cBhvr>
                                    </p:animMotion>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417100392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Tree>
    <p:extLst>
      <p:ext uri="{BB962C8B-B14F-4D97-AF65-F5344CB8AC3E}">
        <p14:creationId xmlns:p14="http://schemas.microsoft.com/office/powerpoint/2010/main" val="249664136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55" y="-129491"/>
            <a:ext cx="9316655" cy="698749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255" y="0"/>
            <a:ext cx="9310255" cy="5098473"/>
          </a:xfrm>
          <a:prstGeom prst="rect">
            <a:avLst/>
          </a:prstGeom>
        </p:spPr>
      </p:pic>
    </p:spTree>
    <p:extLst>
      <p:ext uri="{BB962C8B-B14F-4D97-AF65-F5344CB8AC3E}">
        <p14:creationId xmlns:p14="http://schemas.microsoft.com/office/powerpoint/2010/main" val="360591888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756064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FD0675-35D0-44B8-86AB-5B3C583C08AA}"/>
              </a:ext>
            </a:extLst>
          </p:cNvPr>
          <p:cNvSpPr txBox="1">
            <a:spLocks/>
          </p:cNvSpPr>
          <p:nvPr/>
        </p:nvSpPr>
        <p:spPr>
          <a:xfrm>
            <a:off x="1957128" y="2273191"/>
            <a:ext cx="3052119" cy="8272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joy of living</a:t>
            </a:r>
          </a:p>
        </p:txBody>
      </p:sp>
      <p:sp>
        <p:nvSpPr>
          <p:cNvPr id="4" name="Title 1">
            <a:extLst>
              <a:ext uri="{FF2B5EF4-FFF2-40B4-BE49-F238E27FC236}">
                <a16:creationId xmlns:a16="http://schemas.microsoft.com/office/drawing/2014/main" id="{CA964510-92E6-406B-ACF4-82B153847A01}"/>
              </a:ext>
            </a:extLst>
          </p:cNvPr>
          <p:cNvSpPr txBox="1">
            <a:spLocks/>
          </p:cNvSpPr>
          <p:nvPr/>
        </p:nvSpPr>
        <p:spPr>
          <a:xfrm>
            <a:off x="3659981" y="2979908"/>
            <a:ext cx="2669059" cy="753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demand it</a:t>
            </a:r>
          </a:p>
        </p:txBody>
      </p:sp>
      <p:sp>
        <p:nvSpPr>
          <p:cNvPr id="5" name="Title 1">
            <a:extLst>
              <a:ext uri="{FF2B5EF4-FFF2-40B4-BE49-F238E27FC236}">
                <a16:creationId xmlns:a16="http://schemas.microsoft.com/office/drawing/2014/main" id="{66BA322E-B4CA-484B-90BE-B950860F6BAC}"/>
              </a:ext>
            </a:extLst>
          </p:cNvPr>
          <p:cNvSpPr txBox="1">
            <a:spLocks/>
          </p:cNvSpPr>
          <p:nvPr/>
        </p:nvSpPr>
        <p:spPr>
          <a:xfrm>
            <a:off x="4478791" y="4338637"/>
            <a:ext cx="3592285" cy="7259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such a spirit</a:t>
            </a:r>
          </a:p>
        </p:txBody>
      </p:sp>
      <p:sp>
        <p:nvSpPr>
          <p:cNvPr id="3074" name="Rectangle 2"/>
          <p:cNvSpPr>
            <a:spLocks noGrp="1" noChangeArrowheads="1"/>
          </p:cNvSpPr>
          <p:nvPr>
            <p:ph type="title"/>
          </p:nvPr>
        </p:nvSpPr>
        <p:spPr>
          <a:xfrm>
            <a:off x="425116" y="2087396"/>
            <a:ext cx="8229600" cy="31904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joy of living is his who has the heart to demand it. Life is a great adventure, and I want to say to you, accept it in such a spirit.”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5">
            <a:extLst>
              <a:ext uri="{FF2B5EF4-FFF2-40B4-BE49-F238E27FC236}">
                <a16:creationId xmlns:a16="http://schemas.microsoft.com/office/drawing/2014/main" id="{65D366FE-BA2A-4B5F-A5B2-35D9EDC9DB09}"/>
              </a:ext>
            </a:extLst>
          </p:cNvPr>
          <p:cNvSpPr>
            <a:spLocks noChangeArrowheads="1"/>
          </p:cNvSpPr>
          <p:nvPr/>
        </p:nvSpPr>
        <p:spPr bwMode="auto">
          <a:xfrm>
            <a:off x="4430145" y="420222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149186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400"/>
                                  </p:stCondLst>
                                  <p:childTnLst>
                                    <p:set>
                                      <p:cBhvr override="childStyle">
                                        <p:cTn id="26" dur="500" fill="hold"/>
                                        <p:tgtEl>
                                          <p:spTgt spid="4"/>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0"/>
                                  </p:stCondLst>
                                  <p:childTnLst>
                                    <p:set>
                                      <p:cBhvr override="childStyle">
                                        <p:cTn id="33" dur="500" fill="hold"/>
                                        <p:tgtEl>
                                          <p:spTgt spid="5"/>
                                        </p:tgtEl>
                                        <p:attrNameLst>
                                          <p:attrName>style.textDecorationUnderline</p:attrName>
                                        </p:attrNameLst>
                                      </p:cBhvr>
                                      <p:to>
                                        <p:strVal val="true"/>
                                      </p:to>
                                    </p:set>
                                  </p:childTnLst>
                                </p:cTn>
                              </p:par>
                            </p:childTnLst>
                          </p:cTn>
                        </p:par>
                        <p:par>
                          <p:cTn id="34" fill="hold">
                            <p:stCondLst>
                              <p:cond delay="500"/>
                            </p:stCondLst>
                            <p:childTnLst>
                              <p:par>
                                <p:cTn id="35" presetID="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stCondLst>
                                            <p:cond delay="0"/>
                                          </p:stCondLst>
                                        </p:cTn>
                                        <p:tgtEl>
                                          <p:spTgt spid="6"/>
                                        </p:tgtEl>
                                      </p:cBhvr>
                                    </p:animEffect>
                                    <p:anim to="" calcmode="lin" valueType="num">
                                      <p:cBhvr>
                                        <p:cTn id="3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8017670"/>
      </p:ext>
    </p:extLst>
  </p:cSld>
  <p:clrMapOvr>
    <a:masterClrMapping/>
  </p:clrMapOvr>
  <p:transition spd="slow">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14771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8333"/>
          <a:stretch/>
        </p:blipFill>
        <p:spPr>
          <a:xfrm>
            <a:off x="1806285" y="1"/>
            <a:ext cx="5611091" cy="6858000"/>
          </a:xfrm>
          <a:prstGeom prst="rect">
            <a:avLst/>
          </a:prstGeom>
        </p:spPr>
      </p:pic>
    </p:spTree>
    <p:extLst>
      <p:ext uri="{BB962C8B-B14F-4D97-AF65-F5344CB8AC3E}">
        <p14:creationId xmlns:p14="http://schemas.microsoft.com/office/powerpoint/2010/main" val="12117520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49FE1-66D9-454D-A9C1-C167B1D188A0}"/>
              </a:ext>
            </a:extLst>
          </p:cNvPr>
          <p:cNvPicPr>
            <a:picLocks noChangeAspect="1"/>
          </p:cNvPicPr>
          <p:nvPr/>
        </p:nvPicPr>
        <p:blipFill rotWithShape="1">
          <a:blip r:embed="rId3">
            <a:extLst>
              <a:ext uri="{28A0092B-C50C-407E-A947-70E740481C1C}">
                <a14:useLocalDpi xmlns:a14="http://schemas.microsoft.com/office/drawing/2010/main" val="0"/>
              </a:ext>
            </a:extLst>
          </a:blip>
          <a:srcRect l="4143" r="7014"/>
          <a:stretch/>
        </p:blipFill>
        <p:spPr>
          <a:xfrm>
            <a:off x="1" y="0"/>
            <a:ext cx="9144000" cy="6858000"/>
          </a:xfrm>
          <a:prstGeom prst="rect">
            <a:avLst/>
          </a:prstGeom>
        </p:spPr>
      </p:pic>
      <p:pic>
        <p:nvPicPr>
          <p:cNvPr id="4" name="Picture 3">
            <a:extLst>
              <a:ext uri="{FF2B5EF4-FFF2-40B4-BE49-F238E27FC236}">
                <a16:creationId xmlns:a16="http://schemas.microsoft.com/office/drawing/2014/main" id="{B085C614-4299-445F-9FB4-BB937C507D86}"/>
              </a:ext>
            </a:extLst>
          </p:cNvPr>
          <p:cNvPicPr>
            <a:picLocks noChangeAspect="1"/>
          </p:cNvPicPr>
          <p:nvPr/>
        </p:nvPicPr>
        <p:blipFill rotWithShape="1">
          <a:blip r:embed="rId4">
            <a:extLst>
              <a:ext uri="{28A0092B-C50C-407E-A947-70E740481C1C}">
                <a14:useLocalDpi xmlns:a14="http://schemas.microsoft.com/office/drawing/2010/main" val="0"/>
              </a:ext>
            </a:extLst>
          </a:blip>
          <a:srcRect l="3226" b="3226"/>
          <a:stretch/>
        </p:blipFill>
        <p:spPr>
          <a:xfrm>
            <a:off x="0" y="0"/>
            <a:ext cx="9144000" cy="6858000"/>
          </a:xfrm>
          <a:prstGeom prst="rect">
            <a:avLst/>
          </a:prstGeom>
        </p:spPr>
      </p:pic>
      <p:pic>
        <p:nvPicPr>
          <p:cNvPr id="5" name="Picture 4">
            <a:extLst>
              <a:ext uri="{FF2B5EF4-FFF2-40B4-BE49-F238E27FC236}">
                <a16:creationId xmlns:a16="http://schemas.microsoft.com/office/drawing/2014/main" id="{B883FABA-BD14-4B95-98F0-02EBBC78FD2D}"/>
              </a:ext>
            </a:extLst>
          </p:cNvPr>
          <p:cNvPicPr>
            <a:picLocks noChangeAspect="1"/>
          </p:cNvPicPr>
          <p:nvPr/>
        </p:nvPicPr>
        <p:blipFill rotWithShape="1">
          <a:blip r:embed="rId5">
            <a:extLst>
              <a:ext uri="{28A0092B-C50C-407E-A947-70E740481C1C}">
                <a14:useLocalDpi xmlns:a14="http://schemas.microsoft.com/office/drawing/2010/main" val="0"/>
              </a:ext>
            </a:extLst>
          </a:blip>
          <a:srcRect l="26666" r="1"/>
          <a:stretch/>
        </p:blipFill>
        <p:spPr>
          <a:xfrm>
            <a:off x="0" y="0"/>
            <a:ext cx="9144000" cy="6858001"/>
          </a:xfrm>
          <a:prstGeom prst="rect">
            <a:avLst/>
          </a:prstGeom>
        </p:spPr>
      </p:pic>
      <p:grpSp>
        <p:nvGrpSpPr>
          <p:cNvPr id="6" name="Group 5">
            <a:extLst>
              <a:ext uri="{FF2B5EF4-FFF2-40B4-BE49-F238E27FC236}">
                <a16:creationId xmlns:a16="http://schemas.microsoft.com/office/drawing/2014/main" id="{00473111-05C6-47D4-A744-8F207BD9DC7A}"/>
              </a:ext>
            </a:extLst>
          </p:cNvPr>
          <p:cNvGrpSpPr/>
          <p:nvPr/>
        </p:nvGrpSpPr>
        <p:grpSpPr>
          <a:xfrm>
            <a:off x="0" y="0"/>
            <a:ext cx="9144000" cy="6858000"/>
            <a:chOff x="0" y="0"/>
            <a:chExt cx="9144000" cy="6858000"/>
          </a:xfrm>
        </p:grpSpPr>
        <p:pic>
          <p:nvPicPr>
            <p:cNvPr id="7" name="Picture 6">
              <a:extLst>
                <a:ext uri="{FF2B5EF4-FFF2-40B4-BE49-F238E27FC236}">
                  <a16:creationId xmlns:a16="http://schemas.microsoft.com/office/drawing/2014/main" id="{1E579E9A-A6A2-4F50-8BB9-50DBD5E0D41F}"/>
                </a:ext>
              </a:extLst>
            </p:cNvPr>
            <p:cNvPicPr>
              <a:picLocks noChangeAspect="1"/>
            </p:cNvPicPr>
            <p:nvPr/>
          </p:nvPicPr>
          <p:blipFill rotWithShape="1">
            <a:blip r:embed="rId6">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8" name="Oval 7">
              <a:extLst>
                <a:ext uri="{FF2B5EF4-FFF2-40B4-BE49-F238E27FC236}">
                  <a16:creationId xmlns:a16="http://schemas.microsoft.com/office/drawing/2014/main" id="{7CA2A125-C048-40D8-9BBB-8AC88A5E9A2B}"/>
                </a:ext>
              </a:extLst>
            </p:cNvPr>
            <p:cNvSpPr/>
            <p:nvPr/>
          </p:nvSpPr>
          <p:spPr>
            <a:xfrm>
              <a:off x="2891117" y="1707777"/>
              <a:ext cx="726141" cy="7799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25B066B-F919-4B9A-AA33-DF6F8DA75319}"/>
              </a:ext>
            </a:extLst>
          </p:cNvPr>
          <p:cNvGrpSpPr/>
          <p:nvPr/>
        </p:nvGrpSpPr>
        <p:grpSpPr>
          <a:xfrm>
            <a:off x="0" y="4901"/>
            <a:ext cx="9322684" cy="6858000"/>
            <a:chOff x="0" y="4901"/>
            <a:chExt cx="9322684" cy="6858000"/>
          </a:xfrm>
        </p:grpSpPr>
        <p:pic>
          <p:nvPicPr>
            <p:cNvPr id="10" name="Picture 9">
              <a:extLst>
                <a:ext uri="{FF2B5EF4-FFF2-40B4-BE49-F238E27FC236}">
                  <a16:creationId xmlns:a16="http://schemas.microsoft.com/office/drawing/2014/main" id="{0CE0F4FC-5A85-4477-A570-031A6812E6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901"/>
              <a:ext cx="9322684" cy="6858000"/>
            </a:xfrm>
            <a:prstGeom prst="rect">
              <a:avLst/>
            </a:prstGeom>
          </p:spPr>
        </p:pic>
        <p:sp>
          <p:nvSpPr>
            <p:cNvPr id="11" name="Down Arrow 2">
              <a:extLst>
                <a:ext uri="{FF2B5EF4-FFF2-40B4-BE49-F238E27FC236}">
                  <a16:creationId xmlns:a16="http://schemas.microsoft.com/office/drawing/2014/main" id="{62059FF8-768B-4341-950C-65DB5DC4F509}"/>
                </a:ext>
              </a:extLst>
            </p:cNvPr>
            <p:cNvSpPr/>
            <p:nvPr/>
          </p:nvSpPr>
          <p:spPr>
            <a:xfrm>
              <a:off x="2750104" y="1538433"/>
              <a:ext cx="244928" cy="142949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3">
              <a:extLst>
                <a:ext uri="{FF2B5EF4-FFF2-40B4-BE49-F238E27FC236}">
                  <a16:creationId xmlns:a16="http://schemas.microsoft.com/office/drawing/2014/main" id="{F3131383-C547-4DAC-80CB-49B3DCE47037}"/>
                </a:ext>
              </a:extLst>
            </p:cNvPr>
            <p:cNvSpPr/>
            <p:nvPr/>
          </p:nvSpPr>
          <p:spPr>
            <a:xfrm>
              <a:off x="1566606" y="2422753"/>
              <a:ext cx="244928" cy="538843"/>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4">
              <a:extLst>
                <a:ext uri="{FF2B5EF4-FFF2-40B4-BE49-F238E27FC236}">
                  <a16:creationId xmlns:a16="http://schemas.microsoft.com/office/drawing/2014/main" id="{0F8C9655-8035-44D7-ADCF-75607C79D325}"/>
                </a:ext>
              </a:extLst>
            </p:cNvPr>
            <p:cNvSpPr/>
            <p:nvPr/>
          </p:nvSpPr>
          <p:spPr>
            <a:xfrm>
              <a:off x="3785208" y="2481810"/>
              <a:ext cx="244928" cy="538843"/>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5">
              <a:extLst>
                <a:ext uri="{FF2B5EF4-FFF2-40B4-BE49-F238E27FC236}">
                  <a16:creationId xmlns:a16="http://schemas.microsoft.com/office/drawing/2014/main" id="{1C9F5C20-EE92-418F-8A6F-9260DA33B149}"/>
                </a:ext>
              </a:extLst>
            </p:cNvPr>
            <p:cNvSpPr/>
            <p:nvPr/>
          </p:nvSpPr>
          <p:spPr>
            <a:xfrm rot="4088049">
              <a:off x="4240629" y="3097154"/>
              <a:ext cx="244928" cy="538843"/>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C74112A-EAFB-4153-BEDA-18110B852D15}"/>
                </a:ext>
              </a:extLst>
            </p:cNvPr>
            <p:cNvSpPr txBox="1"/>
            <p:nvPr/>
          </p:nvSpPr>
          <p:spPr>
            <a:xfrm>
              <a:off x="4710199" y="3036570"/>
              <a:ext cx="2122516" cy="369332"/>
            </a:xfrm>
            <a:prstGeom prst="rect">
              <a:avLst/>
            </a:prstGeom>
            <a:noFill/>
          </p:spPr>
          <p:txBody>
            <a:bodyPr wrap="square" rtlCol="0">
              <a:spAutoFit/>
            </a:bodyPr>
            <a:lstStyle/>
            <a:p>
              <a:r>
                <a:rPr lang="en-US" b="1" dirty="0">
                  <a:solidFill>
                    <a:srgbClr val="0083E6"/>
                  </a:solidFill>
                  <a:effectLst>
                    <a:glow rad="63500">
                      <a:schemeClr val="tx1"/>
                    </a:glow>
                  </a:effectLst>
                </a:rPr>
                <a:t>Lincoln Memorial</a:t>
              </a:r>
            </a:p>
          </p:txBody>
        </p:sp>
        <p:sp>
          <p:nvSpPr>
            <p:cNvPr id="16" name="TextBox 15">
              <a:extLst>
                <a:ext uri="{FF2B5EF4-FFF2-40B4-BE49-F238E27FC236}">
                  <a16:creationId xmlns:a16="http://schemas.microsoft.com/office/drawing/2014/main" id="{28AFB5D7-9488-4FE8-907A-D8B5A338F57A}"/>
                </a:ext>
              </a:extLst>
            </p:cNvPr>
            <p:cNvSpPr txBox="1"/>
            <p:nvPr/>
          </p:nvSpPr>
          <p:spPr>
            <a:xfrm>
              <a:off x="3282488" y="1809403"/>
              <a:ext cx="1244138" cy="646331"/>
            </a:xfrm>
            <a:prstGeom prst="rect">
              <a:avLst/>
            </a:prstGeom>
            <a:noFill/>
          </p:spPr>
          <p:txBody>
            <a:bodyPr wrap="square" rtlCol="0">
              <a:spAutoFit/>
            </a:bodyPr>
            <a:lstStyle/>
            <a:p>
              <a:pPr algn="ctr"/>
              <a:r>
                <a:rPr lang="en-US" b="1" dirty="0">
                  <a:solidFill>
                    <a:srgbClr val="0083E6"/>
                  </a:solidFill>
                  <a:effectLst>
                    <a:glow rad="63500">
                      <a:schemeClr val="tx1"/>
                    </a:glow>
                  </a:effectLst>
                </a:rPr>
                <a:t>Jefferson Memorial</a:t>
              </a:r>
            </a:p>
          </p:txBody>
        </p:sp>
        <p:sp>
          <p:nvSpPr>
            <p:cNvPr id="17" name="TextBox 16">
              <a:extLst>
                <a:ext uri="{FF2B5EF4-FFF2-40B4-BE49-F238E27FC236}">
                  <a16:creationId xmlns:a16="http://schemas.microsoft.com/office/drawing/2014/main" id="{DEAC1065-7458-41D9-90A7-75AFCB2059E9}"/>
                </a:ext>
              </a:extLst>
            </p:cNvPr>
            <p:cNvSpPr txBox="1"/>
            <p:nvPr/>
          </p:nvSpPr>
          <p:spPr>
            <a:xfrm>
              <a:off x="1156855" y="1960765"/>
              <a:ext cx="1061258" cy="369332"/>
            </a:xfrm>
            <a:prstGeom prst="rect">
              <a:avLst/>
            </a:prstGeom>
            <a:noFill/>
          </p:spPr>
          <p:txBody>
            <a:bodyPr wrap="square" rtlCol="0">
              <a:spAutoFit/>
            </a:bodyPr>
            <a:lstStyle/>
            <a:p>
              <a:pPr algn="ctr"/>
              <a:r>
                <a:rPr lang="en-US" b="1" dirty="0">
                  <a:solidFill>
                    <a:srgbClr val="0083E6"/>
                  </a:solidFill>
                  <a:effectLst>
                    <a:glow rad="63500">
                      <a:schemeClr val="tx1"/>
                    </a:glow>
                  </a:effectLst>
                </a:rPr>
                <a:t>Capitol</a:t>
              </a:r>
            </a:p>
          </p:txBody>
        </p:sp>
        <p:sp>
          <p:nvSpPr>
            <p:cNvPr id="18" name="TextBox 17">
              <a:extLst>
                <a:ext uri="{FF2B5EF4-FFF2-40B4-BE49-F238E27FC236}">
                  <a16:creationId xmlns:a16="http://schemas.microsoft.com/office/drawing/2014/main" id="{A64E3C89-5385-4CEA-942A-AE870793B905}"/>
                </a:ext>
              </a:extLst>
            </p:cNvPr>
            <p:cNvSpPr txBox="1"/>
            <p:nvPr/>
          </p:nvSpPr>
          <p:spPr>
            <a:xfrm>
              <a:off x="1537854" y="1094510"/>
              <a:ext cx="2757055" cy="369332"/>
            </a:xfrm>
            <a:prstGeom prst="rect">
              <a:avLst/>
            </a:prstGeom>
            <a:noFill/>
          </p:spPr>
          <p:txBody>
            <a:bodyPr wrap="square" rtlCol="0">
              <a:spAutoFit/>
            </a:bodyPr>
            <a:lstStyle/>
            <a:p>
              <a:pPr algn="ctr"/>
              <a:r>
                <a:rPr lang="en-US" b="1" dirty="0">
                  <a:solidFill>
                    <a:srgbClr val="0083E6"/>
                  </a:solidFill>
                  <a:effectLst>
                    <a:glow rad="63500">
                      <a:schemeClr val="tx1"/>
                    </a:glow>
                  </a:effectLst>
                </a:rPr>
                <a:t>Washington Monument</a:t>
              </a:r>
            </a:p>
          </p:txBody>
        </p:sp>
        <p:sp>
          <p:nvSpPr>
            <p:cNvPr id="19" name="TextBox 18">
              <a:extLst>
                <a:ext uri="{FF2B5EF4-FFF2-40B4-BE49-F238E27FC236}">
                  <a16:creationId xmlns:a16="http://schemas.microsoft.com/office/drawing/2014/main" id="{24EFD29A-22AE-4EAF-9FCC-14A01D13B339}"/>
                </a:ext>
              </a:extLst>
            </p:cNvPr>
            <p:cNvSpPr txBox="1"/>
            <p:nvPr/>
          </p:nvSpPr>
          <p:spPr>
            <a:xfrm rot="1953692">
              <a:off x="3848782" y="5742441"/>
              <a:ext cx="2564738" cy="461665"/>
            </a:xfrm>
            <a:prstGeom prst="rect">
              <a:avLst/>
            </a:prstGeom>
            <a:noFill/>
          </p:spPr>
          <p:txBody>
            <a:bodyPr wrap="square" rtlCol="0">
              <a:spAutoFit/>
            </a:bodyPr>
            <a:lstStyle/>
            <a:p>
              <a:r>
                <a:rPr lang="en-US" sz="2400" b="1" dirty="0">
                  <a:solidFill>
                    <a:srgbClr val="0083E6"/>
                  </a:solidFill>
                  <a:effectLst>
                    <a:glow rad="63500">
                      <a:schemeClr val="tx1"/>
                    </a:glow>
                  </a:effectLst>
                </a:rPr>
                <a:t>Potomac River</a:t>
              </a:r>
            </a:p>
          </p:txBody>
        </p:sp>
        <p:sp>
          <p:nvSpPr>
            <p:cNvPr id="20" name="TextBox 19">
              <a:extLst>
                <a:ext uri="{FF2B5EF4-FFF2-40B4-BE49-F238E27FC236}">
                  <a16:creationId xmlns:a16="http://schemas.microsoft.com/office/drawing/2014/main" id="{1F0930A1-E411-464D-849F-7606658FF0E4}"/>
                </a:ext>
              </a:extLst>
            </p:cNvPr>
            <p:cNvSpPr txBox="1"/>
            <p:nvPr/>
          </p:nvSpPr>
          <p:spPr>
            <a:xfrm>
              <a:off x="5730159" y="4540624"/>
              <a:ext cx="2122516" cy="584775"/>
            </a:xfrm>
            <a:prstGeom prst="rect">
              <a:avLst/>
            </a:prstGeom>
            <a:noFill/>
          </p:spPr>
          <p:txBody>
            <a:bodyPr wrap="square" rtlCol="0">
              <a:spAutoFit/>
            </a:bodyPr>
            <a:lstStyle/>
            <a:p>
              <a:r>
                <a:rPr lang="en-US" sz="3200" b="1" dirty="0">
                  <a:solidFill>
                    <a:srgbClr val="FFC000"/>
                  </a:solidFill>
                  <a:effectLst>
                    <a:glow rad="63500">
                      <a:schemeClr val="tx1"/>
                    </a:glow>
                  </a:effectLst>
                </a:rPr>
                <a:t>Arlington</a:t>
              </a:r>
            </a:p>
          </p:txBody>
        </p:sp>
        <p:sp>
          <p:nvSpPr>
            <p:cNvPr id="21" name="TextBox 20">
              <a:extLst>
                <a:ext uri="{FF2B5EF4-FFF2-40B4-BE49-F238E27FC236}">
                  <a16:creationId xmlns:a16="http://schemas.microsoft.com/office/drawing/2014/main" id="{A9082DF0-4E29-47DF-BE67-A16AABC48088}"/>
                </a:ext>
              </a:extLst>
            </p:cNvPr>
            <p:cNvSpPr txBox="1"/>
            <p:nvPr/>
          </p:nvSpPr>
          <p:spPr>
            <a:xfrm>
              <a:off x="718194" y="3037307"/>
              <a:ext cx="2702641" cy="584775"/>
            </a:xfrm>
            <a:prstGeom prst="rect">
              <a:avLst/>
            </a:prstGeom>
            <a:noFill/>
          </p:spPr>
          <p:txBody>
            <a:bodyPr wrap="square" rtlCol="0">
              <a:spAutoFit/>
            </a:bodyPr>
            <a:lstStyle/>
            <a:p>
              <a:r>
                <a:rPr lang="en-US" sz="3200" b="1" dirty="0">
                  <a:solidFill>
                    <a:srgbClr val="FFC000"/>
                  </a:solidFill>
                  <a:effectLst>
                    <a:glow rad="63500">
                      <a:schemeClr val="tx1"/>
                    </a:glow>
                  </a:effectLst>
                </a:rPr>
                <a:t>Washington</a:t>
              </a:r>
            </a:p>
          </p:txBody>
        </p:sp>
        <p:sp>
          <p:nvSpPr>
            <p:cNvPr id="22" name="Down Arrow 14">
              <a:extLst>
                <a:ext uri="{FF2B5EF4-FFF2-40B4-BE49-F238E27FC236}">
                  <a16:creationId xmlns:a16="http://schemas.microsoft.com/office/drawing/2014/main" id="{2663B3D2-C2B1-4663-A3D3-4B2156DB423B}"/>
                </a:ext>
              </a:extLst>
            </p:cNvPr>
            <p:cNvSpPr/>
            <p:nvPr/>
          </p:nvSpPr>
          <p:spPr>
            <a:xfrm rot="13903034">
              <a:off x="1448398" y="3542883"/>
              <a:ext cx="244928" cy="538843"/>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3F850CF-412B-4C17-9473-A38FF2EBF645}"/>
                </a:ext>
              </a:extLst>
            </p:cNvPr>
            <p:cNvSpPr txBox="1"/>
            <p:nvPr/>
          </p:nvSpPr>
          <p:spPr>
            <a:xfrm>
              <a:off x="361950" y="4016829"/>
              <a:ext cx="1693866" cy="369332"/>
            </a:xfrm>
            <a:prstGeom prst="rect">
              <a:avLst/>
            </a:prstGeom>
            <a:noFill/>
          </p:spPr>
          <p:txBody>
            <a:bodyPr wrap="square" rtlCol="0">
              <a:spAutoFit/>
            </a:bodyPr>
            <a:lstStyle/>
            <a:p>
              <a:pPr algn="ctr"/>
              <a:r>
                <a:rPr lang="en-US" b="1" dirty="0">
                  <a:solidFill>
                    <a:srgbClr val="0083E6"/>
                  </a:solidFill>
                  <a:effectLst>
                    <a:glow rad="63500">
                      <a:schemeClr val="tx1"/>
                    </a:glow>
                  </a:effectLst>
                </a:rPr>
                <a:t>White House</a:t>
              </a:r>
            </a:p>
          </p:txBody>
        </p:sp>
        <p:sp>
          <p:nvSpPr>
            <p:cNvPr id="24" name="Down Arrow 16">
              <a:extLst>
                <a:ext uri="{FF2B5EF4-FFF2-40B4-BE49-F238E27FC236}">
                  <a16:creationId xmlns:a16="http://schemas.microsoft.com/office/drawing/2014/main" id="{62EB2CDB-F154-4192-A5D8-0882187455E4}"/>
                </a:ext>
              </a:extLst>
            </p:cNvPr>
            <p:cNvSpPr/>
            <p:nvPr/>
          </p:nvSpPr>
          <p:spPr>
            <a:xfrm rot="3686840">
              <a:off x="4477206" y="3651786"/>
              <a:ext cx="244928" cy="789994"/>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E3418FC-CB88-456D-A953-06839AD5633B}"/>
                </a:ext>
              </a:extLst>
            </p:cNvPr>
            <p:cNvSpPr txBox="1"/>
            <p:nvPr/>
          </p:nvSpPr>
          <p:spPr>
            <a:xfrm>
              <a:off x="4967739" y="3613672"/>
              <a:ext cx="3171058" cy="369332"/>
            </a:xfrm>
            <a:prstGeom prst="rect">
              <a:avLst/>
            </a:prstGeom>
            <a:noFill/>
          </p:spPr>
          <p:txBody>
            <a:bodyPr wrap="square" rtlCol="0">
              <a:spAutoFit/>
            </a:bodyPr>
            <a:lstStyle/>
            <a:p>
              <a:r>
                <a:rPr lang="en-US" b="1" dirty="0">
                  <a:solidFill>
                    <a:srgbClr val="0083E6"/>
                  </a:solidFill>
                  <a:effectLst>
                    <a:glow rad="63500">
                      <a:schemeClr val="tx1"/>
                    </a:glow>
                  </a:effectLst>
                </a:rPr>
                <a:t>Theodore Roosevelt Island</a:t>
              </a:r>
            </a:p>
          </p:txBody>
        </p:sp>
        <p:sp>
          <p:nvSpPr>
            <p:cNvPr id="26" name="Oval 25">
              <a:extLst>
                <a:ext uri="{FF2B5EF4-FFF2-40B4-BE49-F238E27FC236}">
                  <a16:creationId xmlns:a16="http://schemas.microsoft.com/office/drawing/2014/main" id="{10D3313C-2D9E-49A5-9D47-ACA63AF5A951}"/>
                </a:ext>
              </a:extLst>
            </p:cNvPr>
            <p:cNvSpPr/>
            <p:nvPr/>
          </p:nvSpPr>
          <p:spPr>
            <a:xfrm>
              <a:off x="3962400" y="4077446"/>
              <a:ext cx="412377" cy="458694"/>
            </a:xfrm>
            <a:prstGeom prst="ellipse">
              <a:avLst/>
            </a:prstGeom>
            <a:noFill/>
            <a:ln w="57150">
              <a:solidFill>
                <a:srgbClr val="FF0000"/>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extLst>
              <a:ext uri="{FF2B5EF4-FFF2-40B4-BE49-F238E27FC236}">
                <a16:creationId xmlns:a16="http://schemas.microsoft.com/office/drawing/2014/main" id="{6656ADE9-99D0-4672-8D6E-A0ADCF8948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8" name="Picture 27">
            <a:extLst>
              <a:ext uri="{FF2B5EF4-FFF2-40B4-BE49-F238E27FC236}">
                <a16:creationId xmlns:a16="http://schemas.microsoft.com/office/drawing/2014/main" id="{F65C43D5-97F1-4735-BCE7-D3059870C27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4968" r="11615" b="3529"/>
          <a:stretch/>
        </p:blipFill>
        <p:spPr>
          <a:xfrm>
            <a:off x="0" y="0"/>
            <a:ext cx="9278470" cy="6858000"/>
          </a:xfrm>
          <a:prstGeom prst="rect">
            <a:avLst/>
          </a:prstGeom>
        </p:spPr>
      </p:pic>
      <p:pic>
        <p:nvPicPr>
          <p:cNvPr id="29" name="Picture 28">
            <a:extLst>
              <a:ext uri="{FF2B5EF4-FFF2-40B4-BE49-F238E27FC236}">
                <a16:creationId xmlns:a16="http://schemas.microsoft.com/office/drawing/2014/main" id="{D2B5D1B3-6232-44D1-8563-F6D055EA81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234" y="0"/>
            <a:ext cx="9144000" cy="6858000"/>
          </a:xfrm>
          <a:prstGeom prst="rect">
            <a:avLst/>
          </a:prstGeom>
        </p:spPr>
      </p:pic>
      <p:pic>
        <p:nvPicPr>
          <p:cNvPr id="30" name="Picture 29">
            <a:extLst>
              <a:ext uri="{FF2B5EF4-FFF2-40B4-BE49-F238E27FC236}">
                <a16:creationId xmlns:a16="http://schemas.microsoft.com/office/drawing/2014/main" id="{D198EFE3-4930-416D-A2DA-E5AB9280364D}"/>
              </a:ext>
            </a:extLst>
          </p:cNvPr>
          <p:cNvPicPr>
            <a:picLocks noChangeAspect="1"/>
          </p:cNvPicPr>
          <p:nvPr/>
        </p:nvPicPr>
        <p:blipFill rotWithShape="1">
          <a:blip r:embed="rId11">
            <a:extLst>
              <a:ext uri="{28A0092B-C50C-407E-A947-70E740481C1C}">
                <a14:useLocalDpi xmlns:a14="http://schemas.microsoft.com/office/drawing/2010/main" val="0"/>
              </a:ext>
            </a:extLst>
          </a:blip>
          <a:srcRect r="16255" b="5941"/>
          <a:stretch/>
        </p:blipFill>
        <p:spPr>
          <a:xfrm>
            <a:off x="98611" y="0"/>
            <a:ext cx="9156033" cy="6858001"/>
          </a:xfrm>
          <a:prstGeom prst="rect">
            <a:avLst/>
          </a:prstGeom>
        </p:spPr>
      </p:pic>
      <p:pic>
        <p:nvPicPr>
          <p:cNvPr id="31" name="Picture 30">
            <a:extLst>
              <a:ext uri="{FF2B5EF4-FFF2-40B4-BE49-F238E27FC236}">
                <a16:creationId xmlns:a16="http://schemas.microsoft.com/office/drawing/2014/main" id="{4228B3A2-70AF-4766-ADE2-DA7C9489C8F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168" r="1487"/>
          <a:stretch/>
        </p:blipFill>
        <p:spPr>
          <a:xfrm>
            <a:off x="98612" y="1"/>
            <a:ext cx="9045388" cy="6858000"/>
          </a:xfrm>
          <a:prstGeom prst="rect">
            <a:avLst/>
          </a:prstGeom>
        </p:spPr>
      </p:pic>
      <p:pic>
        <p:nvPicPr>
          <p:cNvPr id="32" name="Picture 31">
            <a:extLst>
              <a:ext uri="{FF2B5EF4-FFF2-40B4-BE49-F238E27FC236}">
                <a16:creationId xmlns:a16="http://schemas.microsoft.com/office/drawing/2014/main" id="{273F4E57-F2FF-41AD-B48E-047C591B0F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12" y="1"/>
            <a:ext cx="9144000" cy="6858000"/>
          </a:xfrm>
          <a:prstGeom prst="rect">
            <a:avLst/>
          </a:prstGeom>
        </p:spPr>
      </p:pic>
      <p:pic>
        <p:nvPicPr>
          <p:cNvPr id="33" name="Picture 32">
            <a:extLst>
              <a:ext uri="{FF2B5EF4-FFF2-40B4-BE49-F238E27FC236}">
                <a16:creationId xmlns:a16="http://schemas.microsoft.com/office/drawing/2014/main" id="{C13F55BA-6CD1-4AFE-B0B5-22C6214A3B4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6699"/>
          <a:stretch/>
        </p:blipFill>
        <p:spPr>
          <a:xfrm>
            <a:off x="112059" y="0"/>
            <a:ext cx="9144000" cy="6858000"/>
          </a:xfrm>
          <a:prstGeom prst="rect">
            <a:avLst/>
          </a:prstGeom>
        </p:spPr>
      </p:pic>
      <p:pic>
        <p:nvPicPr>
          <p:cNvPr id="34" name="Picture 33">
            <a:extLst>
              <a:ext uri="{FF2B5EF4-FFF2-40B4-BE49-F238E27FC236}">
                <a16:creationId xmlns:a16="http://schemas.microsoft.com/office/drawing/2014/main" id="{CA118021-2F13-4F24-9759-06660CA8523E}"/>
              </a:ext>
            </a:extLst>
          </p:cNvPr>
          <p:cNvPicPr>
            <a:picLocks noChangeAspect="1"/>
          </p:cNvPicPr>
          <p:nvPr/>
        </p:nvPicPr>
        <p:blipFill rotWithShape="1">
          <a:blip r:embed="rId15">
            <a:extLst>
              <a:ext uri="{28A0092B-C50C-407E-A947-70E740481C1C}">
                <a14:useLocalDpi xmlns:a14="http://schemas.microsoft.com/office/drawing/2010/main" val="0"/>
              </a:ext>
            </a:extLst>
          </a:blip>
          <a:srcRect r="7692"/>
          <a:stretch/>
        </p:blipFill>
        <p:spPr>
          <a:xfrm>
            <a:off x="0" y="0"/>
            <a:ext cx="9144000" cy="6858000"/>
          </a:xfrm>
          <a:prstGeom prst="rect">
            <a:avLst/>
          </a:prstGeom>
        </p:spPr>
      </p:pic>
      <p:pic>
        <p:nvPicPr>
          <p:cNvPr id="35" name="Picture 34">
            <a:extLst>
              <a:ext uri="{FF2B5EF4-FFF2-40B4-BE49-F238E27FC236}">
                <a16:creationId xmlns:a16="http://schemas.microsoft.com/office/drawing/2014/main" id="{FB8FF5ED-059E-4549-85DA-43B7FDAA825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53794" y="0"/>
            <a:ext cx="5883442" cy="6862491"/>
          </a:xfrm>
          <a:prstGeom prst="rect">
            <a:avLst/>
          </a:prstGeom>
        </p:spPr>
      </p:pic>
      <p:pic>
        <p:nvPicPr>
          <p:cNvPr id="36" name="Picture 35">
            <a:extLst>
              <a:ext uri="{FF2B5EF4-FFF2-40B4-BE49-F238E27FC236}">
                <a16:creationId xmlns:a16="http://schemas.microsoft.com/office/drawing/2014/main" id="{57A69864-B76C-40AE-BB03-B5EEA9671FF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26743" y="0"/>
            <a:ext cx="5143500" cy="6858000"/>
          </a:xfrm>
          <a:prstGeom prst="rect">
            <a:avLst/>
          </a:prstGeom>
        </p:spPr>
      </p:pic>
      <p:pic>
        <p:nvPicPr>
          <p:cNvPr id="37" name="Picture 36">
            <a:extLst>
              <a:ext uri="{FF2B5EF4-FFF2-40B4-BE49-F238E27FC236}">
                <a16:creationId xmlns:a16="http://schemas.microsoft.com/office/drawing/2014/main" id="{EFA65ADF-6D44-4F8D-BD4A-36B009669A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52870" y="0"/>
            <a:ext cx="4572000" cy="6858000"/>
          </a:xfrm>
          <a:prstGeom prst="rect">
            <a:avLst/>
          </a:prstGeom>
        </p:spPr>
      </p:pic>
      <p:pic>
        <p:nvPicPr>
          <p:cNvPr id="38" name="Picture 37">
            <a:extLst>
              <a:ext uri="{FF2B5EF4-FFF2-40B4-BE49-F238E27FC236}">
                <a16:creationId xmlns:a16="http://schemas.microsoft.com/office/drawing/2014/main" id="{B1F385C3-6A70-4DF9-9AA6-F58C615F5DD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619" y="2273968"/>
            <a:ext cx="9168064" cy="4584032"/>
          </a:xfrm>
          <a:prstGeom prst="rect">
            <a:avLst/>
          </a:prstGeom>
        </p:spPr>
      </p:pic>
      <p:pic>
        <p:nvPicPr>
          <p:cNvPr id="39" name="Picture 38">
            <a:extLst>
              <a:ext uri="{FF2B5EF4-FFF2-40B4-BE49-F238E27FC236}">
                <a16:creationId xmlns:a16="http://schemas.microsoft.com/office/drawing/2014/main" id="{3BCEDEAE-99E4-4312-A477-296B6174CE1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7235" y="0"/>
            <a:ext cx="9144000" cy="6858000"/>
          </a:xfrm>
          <a:prstGeom prst="rect">
            <a:avLst/>
          </a:prstGeom>
        </p:spPr>
      </p:pic>
      <p:pic>
        <p:nvPicPr>
          <p:cNvPr id="40" name="Picture 39">
            <a:extLst>
              <a:ext uri="{FF2B5EF4-FFF2-40B4-BE49-F238E27FC236}">
                <a16:creationId xmlns:a16="http://schemas.microsoft.com/office/drawing/2014/main" id="{AF6374CD-09BA-4FB6-99C8-D9010C81C5F0}"/>
              </a:ext>
            </a:extLst>
          </p:cNvPr>
          <p:cNvPicPr>
            <a:picLocks noChangeAspect="1"/>
          </p:cNvPicPr>
          <p:nvPr/>
        </p:nvPicPr>
        <p:blipFill rotWithShape="1">
          <a:blip r:embed="rId21">
            <a:extLst>
              <a:ext uri="{28A0092B-C50C-407E-A947-70E740481C1C}">
                <a14:useLocalDpi xmlns:a14="http://schemas.microsoft.com/office/drawing/2010/main" val="0"/>
              </a:ext>
            </a:extLst>
          </a:blip>
          <a:srcRect l="18046" r="2610"/>
          <a:stretch/>
        </p:blipFill>
        <p:spPr>
          <a:xfrm>
            <a:off x="80682" y="0"/>
            <a:ext cx="9144000" cy="6858000"/>
          </a:xfrm>
          <a:prstGeom prst="rect">
            <a:avLst/>
          </a:prstGeom>
        </p:spPr>
      </p:pic>
      <p:pic>
        <p:nvPicPr>
          <p:cNvPr id="41" name="Picture 40">
            <a:extLst>
              <a:ext uri="{FF2B5EF4-FFF2-40B4-BE49-F238E27FC236}">
                <a16:creationId xmlns:a16="http://schemas.microsoft.com/office/drawing/2014/main" id="{9D7D85AF-627A-4859-A70E-BDA9E98BDDD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96981"/>
            <a:ext cx="9164783" cy="6954982"/>
          </a:xfrm>
          <a:prstGeom prst="rect">
            <a:avLst/>
          </a:prstGeom>
        </p:spPr>
      </p:pic>
      <p:pic>
        <p:nvPicPr>
          <p:cNvPr id="42" name="Picture 41">
            <a:extLst>
              <a:ext uri="{FF2B5EF4-FFF2-40B4-BE49-F238E27FC236}">
                <a16:creationId xmlns:a16="http://schemas.microsoft.com/office/drawing/2014/main" id="{DAE7652D-6AF9-4C4F-BE12-E585350769B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3" name="Picture 42">
            <a:extLst>
              <a:ext uri="{FF2B5EF4-FFF2-40B4-BE49-F238E27FC236}">
                <a16:creationId xmlns:a16="http://schemas.microsoft.com/office/drawing/2014/main" id="{2E95E5C0-DE2A-45EC-91AA-9567FDCBEA0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97132" y="0"/>
            <a:ext cx="5149735" cy="6858000"/>
          </a:xfrm>
          <a:prstGeom prst="rect">
            <a:avLst/>
          </a:prstGeom>
        </p:spPr>
      </p:pic>
      <p:pic>
        <p:nvPicPr>
          <p:cNvPr id="44" name="Picture 43">
            <a:extLst>
              <a:ext uri="{FF2B5EF4-FFF2-40B4-BE49-F238E27FC236}">
                <a16:creationId xmlns:a16="http://schemas.microsoft.com/office/drawing/2014/main" id="{6178B1D3-3FB6-4412-A358-E2A2CB973F89}"/>
              </a:ext>
            </a:extLst>
          </p:cNvPr>
          <p:cNvPicPr>
            <a:picLocks noChangeAspect="1"/>
          </p:cNvPicPr>
          <p:nvPr/>
        </p:nvPicPr>
        <p:blipFill rotWithShape="1">
          <a:blip r:embed="rId25">
            <a:extLst>
              <a:ext uri="{28A0092B-C50C-407E-A947-70E740481C1C}">
                <a14:useLocalDpi xmlns:a14="http://schemas.microsoft.com/office/drawing/2010/main" val="0"/>
              </a:ext>
            </a:extLst>
          </a:blip>
          <a:srcRect t="3618" b="2632"/>
          <a:stretch/>
        </p:blipFill>
        <p:spPr>
          <a:xfrm>
            <a:off x="222505" y="-121023"/>
            <a:ext cx="9144000" cy="6858000"/>
          </a:xfrm>
          <a:prstGeom prst="rect">
            <a:avLst/>
          </a:prstGeom>
        </p:spPr>
      </p:pic>
      <p:pic>
        <p:nvPicPr>
          <p:cNvPr id="45" name="Picture 44">
            <a:extLst>
              <a:ext uri="{FF2B5EF4-FFF2-40B4-BE49-F238E27FC236}">
                <a16:creationId xmlns:a16="http://schemas.microsoft.com/office/drawing/2014/main" id="{B5553E97-0066-48FE-AA50-812B774A4792}"/>
              </a:ext>
            </a:extLst>
          </p:cNvPr>
          <p:cNvPicPr>
            <a:picLocks noChangeAspect="1"/>
          </p:cNvPicPr>
          <p:nvPr/>
        </p:nvPicPr>
        <p:blipFill rotWithShape="1">
          <a:blip r:embed="rId26">
            <a:extLst>
              <a:ext uri="{28A0092B-C50C-407E-A947-70E740481C1C}">
                <a14:useLocalDpi xmlns:a14="http://schemas.microsoft.com/office/drawing/2010/main" val="0"/>
              </a:ext>
            </a:extLst>
          </a:blip>
          <a:srcRect t="4423" b="17378"/>
          <a:stretch/>
        </p:blipFill>
        <p:spPr>
          <a:xfrm>
            <a:off x="222505" y="-121025"/>
            <a:ext cx="9159193" cy="6858001"/>
          </a:xfrm>
          <a:prstGeom prst="rect">
            <a:avLst/>
          </a:prstGeom>
        </p:spPr>
      </p:pic>
      <p:pic>
        <p:nvPicPr>
          <p:cNvPr id="46" name="Picture 45">
            <a:extLst>
              <a:ext uri="{FF2B5EF4-FFF2-40B4-BE49-F238E27FC236}">
                <a16:creationId xmlns:a16="http://schemas.microsoft.com/office/drawing/2014/main" id="{6C5B6BFB-4443-42CC-A943-DBE14364A2A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121024"/>
            <a:ext cx="9366505" cy="7164768"/>
          </a:xfrm>
          <a:prstGeom prst="rect">
            <a:avLst/>
          </a:prstGeom>
        </p:spPr>
      </p:pic>
      <p:pic>
        <p:nvPicPr>
          <p:cNvPr id="47" name="Picture 46">
            <a:extLst>
              <a:ext uri="{FF2B5EF4-FFF2-40B4-BE49-F238E27FC236}">
                <a16:creationId xmlns:a16="http://schemas.microsoft.com/office/drawing/2014/main" id="{E5ED6E18-9102-4EB3-B573-A88AAFCCD12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22505" y="1832467"/>
            <a:ext cx="9174296" cy="5375564"/>
          </a:xfrm>
          <a:prstGeom prst="rect">
            <a:avLst/>
          </a:prstGeom>
        </p:spPr>
      </p:pic>
      <p:pic>
        <p:nvPicPr>
          <p:cNvPr id="48" name="Picture 47">
            <a:extLst>
              <a:ext uri="{FF2B5EF4-FFF2-40B4-BE49-F238E27FC236}">
                <a16:creationId xmlns:a16="http://schemas.microsoft.com/office/drawing/2014/main" id="{94BACBD2-E169-4B9A-B25E-F8DFA63937BC}"/>
              </a:ext>
            </a:extLst>
          </p:cNvPr>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121023" y="0"/>
            <a:ext cx="9144000" cy="6858000"/>
          </a:xfrm>
          <a:prstGeom prst="rect">
            <a:avLst/>
          </a:prstGeom>
        </p:spPr>
      </p:pic>
      <p:pic>
        <p:nvPicPr>
          <p:cNvPr id="49" name="Picture 48">
            <a:extLst>
              <a:ext uri="{FF2B5EF4-FFF2-40B4-BE49-F238E27FC236}">
                <a16:creationId xmlns:a16="http://schemas.microsoft.com/office/drawing/2014/main" id="{8CB85B23-B1F9-47E7-99BC-46039E6ADE0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21023" y="1729740"/>
            <a:ext cx="9144000" cy="5128260"/>
          </a:xfrm>
          <a:prstGeom prst="rect">
            <a:avLst/>
          </a:prstGeom>
        </p:spPr>
      </p:pic>
      <p:pic>
        <p:nvPicPr>
          <p:cNvPr id="50" name="Picture 49">
            <a:extLst>
              <a:ext uri="{FF2B5EF4-FFF2-40B4-BE49-F238E27FC236}">
                <a16:creationId xmlns:a16="http://schemas.microsoft.com/office/drawing/2014/main" id="{76E06CAA-A871-4D06-8B9C-9F8601BE0EC5}"/>
              </a:ext>
            </a:extLst>
          </p:cNvPr>
          <p:cNvPicPr>
            <a:picLocks noChangeAspect="1"/>
          </p:cNvPicPr>
          <p:nvPr/>
        </p:nvPicPr>
        <p:blipFill rotWithShape="1">
          <a:blip r:embed="rId31">
            <a:extLst>
              <a:ext uri="{28A0092B-C50C-407E-A947-70E740481C1C}">
                <a14:useLocalDpi xmlns:a14="http://schemas.microsoft.com/office/drawing/2010/main" val="0"/>
              </a:ext>
            </a:extLst>
          </a:blip>
          <a:srcRect t="20471"/>
          <a:stretch/>
        </p:blipFill>
        <p:spPr>
          <a:xfrm>
            <a:off x="121023" y="0"/>
            <a:ext cx="9144000" cy="4090554"/>
          </a:xfrm>
          <a:prstGeom prst="rect">
            <a:avLst/>
          </a:prstGeom>
        </p:spPr>
      </p:pic>
      <p:pic>
        <p:nvPicPr>
          <p:cNvPr id="51" name="Picture 50">
            <a:extLst>
              <a:ext uri="{FF2B5EF4-FFF2-40B4-BE49-F238E27FC236}">
                <a16:creationId xmlns:a16="http://schemas.microsoft.com/office/drawing/2014/main" id="{90C2A0DE-668E-41D6-AF80-3BBAE4970E4E}"/>
              </a:ext>
            </a:extLst>
          </p:cNvPr>
          <p:cNvPicPr>
            <a:picLocks noChangeAspect="1"/>
          </p:cNvPicPr>
          <p:nvPr/>
        </p:nvPicPr>
        <p:blipFill rotWithShape="1">
          <a:blip r:embed="rId32">
            <a:extLst>
              <a:ext uri="{28A0092B-C50C-407E-A947-70E740481C1C}">
                <a14:useLocalDpi xmlns:a14="http://schemas.microsoft.com/office/drawing/2010/main" val="0"/>
              </a:ext>
            </a:extLst>
          </a:blip>
          <a:srcRect t="2020"/>
          <a:stretch/>
        </p:blipFill>
        <p:spPr>
          <a:xfrm>
            <a:off x="121023" y="0"/>
            <a:ext cx="9144000" cy="6181900"/>
          </a:xfrm>
          <a:prstGeom prst="rect">
            <a:avLst/>
          </a:prstGeom>
        </p:spPr>
      </p:pic>
      <p:pic>
        <p:nvPicPr>
          <p:cNvPr id="52" name="Picture 51">
            <a:extLst>
              <a:ext uri="{FF2B5EF4-FFF2-40B4-BE49-F238E27FC236}">
                <a16:creationId xmlns:a16="http://schemas.microsoft.com/office/drawing/2014/main" id="{138833F3-D3D1-48E9-B243-6155D8D27D0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52401" y="138953"/>
            <a:ext cx="9144000" cy="6858000"/>
          </a:xfrm>
          <a:prstGeom prst="rect">
            <a:avLst/>
          </a:prstGeom>
        </p:spPr>
      </p:pic>
      <p:pic>
        <p:nvPicPr>
          <p:cNvPr id="53" name="Picture 52">
            <a:extLst>
              <a:ext uri="{FF2B5EF4-FFF2-40B4-BE49-F238E27FC236}">
                <a16:creationId xmlns:a16="http://schemas.microsoft.com/office/drawing/2014/main" id="{851162E1-32E1-4668-8C66-4D30F23E65DE}"/>
              </a:ext>
            </a:extLst>
          </p:cNvPr>
          <p:cNvPicPr>
            <a:picLocks noChangeAspect="1"/>
          </p:cNvPicPr>
          <p:nvPr/>
        </p:nvPicPr>
        <p:blipFill rotWithShape="1">
          <a:blip r:embed="rId34">
            <a:extLst>
              <a:ext uri="{28A0092B-C50C-407E-A947-70E740481C1C}">
                <a14:useLocalDpi xmlns:a14="http://schemas.microsoft.com/office/drawing/2010/main" val="0"/>
              </a:ext>
            </a:extLst>
          </a:blip>
          <a:srcRect l="11111"/>
          <a:stretch/>
        </p:blipFill>
        <p:spPr>
          <a:xfrm>
            <a:off x="152400" y="98612"/>
            <a:ext cx="9144000" cy="6858000"/>
          </a:xfrm>
          <a:prstGeom prst="rect">
            <a:avLst/>
          </a:prstGeom>
        </p:spPr>
      </p:pic>
      <p:pic>
        <p:nvPicPr>
          <p:cNvPr id="54" name="Picture 53">
            <a:extLst>
              <a:ext uri="{FF2B5EF4-FFF2-40B4-BE49-F238E27FC236}">
                <a16:creationId xmlns:a16="http://schemas.microsoft.com/office/drawing/2014/main" id="{675EBE38-6382-4A37-9D0C-49DB65B3F06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0" y="-129491"/>
            <a:ext cx="9316655" cy="6987491"/>
          </a:xfrm>
          <a:prstGeom prst="rect">
            <a:avLst/>
          </a:prstGeom>
        </p:spPr>
      </p:pic>
      <p:pic>
        <p:nvPicPr>
          <p:cNvPr id="55" name="Picture 54">
            <a:extLst>
              <a:ext uri="{FF2B5EF4-FFF2-40B4-BE49-F238E27FC236}">
                <a16:creationId xmlns:a16="http://schemas.microsoft.com/office/drawing/2014/main" id="{5C42EC77-CBD0-4924-BD95-C920CE319A7F}"/>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400" y="0"/>
            <a:ext cx="9310255" cy="5098473"/>
          </a:xfrm>
          <a:prstGeom prst="rect">
            <a:avLst/>
          </a:prstGeom>
        </p:spPr>
      </p:pic>
      <p:pic>
        <p:nvPicPr>
          <p:cNvPr id="56" name="Picture 55">
            <a:extLst>
              <a:ext uri="{FF2B5EF4-FFF2-40B4-BE49-F238E27FC236}">
                <a16:creationId xmlns:a16="http://schemas.microsoft.com/office/drawing/2014/main" id="{CFB2D7E7-73EF-4981-89EC-02350766952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38953" y="134470"/>
            <a:ext cx="9144000" cy="6858000"/>
          </a:xfrm>
          <a:prstGeom prst="rect">
            <a:avLst/>
          </a:prstGeom>
        </p:spPr>
      </p:pic>
      <p:pic>
        <p:nvPicPr>
          <p:cNvPr id="57" name="Picture 56">
            <a:extLst>
              <a:ext uri="{FF2B5EF4-FFF2-40B4-BE49-F238E27FC236}">
                <a16:creationId xmlns:a16="http://schemas.microsoft.com/office/drawing/2014/main" id="{21980E2A-748B-482E-B05E-3FA1BDB22F1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38953" y="134470"/>
            <a:ext cx="9144000" cy="6858000"/>
          </a:xfrm>
          <a:prstGeom prst="rect">
            <a:avLst/>
          </a:prstGeom>
        </p:spPr>
      </p:pic>
      <p:pic>
        <p:nvPicPr>
          <p:cNvPr id="58" name="Picture 57">
            <a:extLst>
              <a:ext uri="{FF2B5EF4-FFF2-40B4-BE49-F238E27FC236}">
                <a16:creationId xmlns:a16="http://schemas.microsoft.com/office/drawing/2014/main" id="{E47F9813-F085-4A49-A0E7-290E3B8E7615}"/>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52400" y="152400"/>
            <a:ext cx="9144000" cy="6858000"/>
          </a:xfrm>
          <a:prstGeom prst="rect">
            <a:avLst/>
          </a:prstGeom>
        </p:spPr>
      </p:pic>
      <p:pic>
        <p:nvPicPr>
          <p:cNvPr id="59" name="Picture 58">
            <a:extLst>
              <a:ext uri="{FF2B5EF4-FFF2-40B4-BE49-F238E27FC236}">
                <a16:creationId xmlns:a16="http://schemas.microsoft.com/office/drawing/2014/main" id="{56720637-4E42-4A02-8703-52EB68CA5D3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70329" y="0"/>
            <a:ext cx="9144000" cy="6858000"/>
          </a:xfrm>
          <a:prstGeom prst="rect">
            <a:avLst/>
          </a:prstGeom>
        </p:spPr>
      </p:pic>
      <p:pic>
        <p:nvPicPr>
          <p:cNvPr id="60" name="Picture 59">
            <a:extLst>
              <a:ext uri="{FF2B5EF4-FFF2-40B4-BE49-F238E27FC236}">
                <a16:creationId xmlns:a16="http://schemas.microsoft.com/office/drawing/2014/main" id="{2E7AFBDB-B171-4ED2-81AA-5475A3EE6542}"/>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1" name="Picture 60">
            <a:extLst>
              <a:ext uri="{FF2B5EF4-FFF2-40B4-BE49-F238E27FC236}">
                <a16:creationId xmlns:a16="http://schemas.microsoft.com/office/drawing/2014/main" id="{99A50E1D-8805-4576-AF47-4CD1116F28E9}"/>
              </a:ext>
            </a:extLst>
          </p:cNvPr>
          <p:cNvPicPr>
            <a:picLocks noChangeAspect="1"/>
          </p:cNvPicPr>
          <p:nvPr/>
        </p:nvPicPr>
        <p:blipFill rotWithShape="1">
          <a:blip r:embed="rId42" cstate="print">
            <a:extLst>
              <a:ext uri="{28A0092B-C50C-407E-A947-70E740481C1C}">
                <a14:useLocalDpi xmlns:a14="http://schemas.microsoft.com/office/drawing/2010/main" val="0"/>
              </a:ext>
            </a:extLst>
          </a:blip>
          <a:srcRect b="8333"/>
          <a:stretch/>
        </p:blipFill>
        <p:spPr>
          <a:xfrm>
            <a:off x="1806285" y="1"/>
            <a:ext cx="5611091" cy="6858000"/>
          </a:xfrm>
          <a:prstGeom prst="rect">
            <a:avLst/>
          </a:prstGeom>
        </p:spPr>
      </p:pic>
      <p:pic>
        <p:nvPicPr>
          <p:cNvPr id="2" name="Picture 1"/>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57021045"/>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E5C52D-5128-43B2-9376-E388D4FE2A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43" r="7014"/>
          <a:stretch/>
        </p:blipFill>
        <p:spPr>
          <a:xfrm>
            <a:off x="2777847" y="0"/>
            <a:ext cx="2356337" cy="1767253"/>
          </a:xfrm>
          <a:prstGeom prst="rect">
            <a:avLst/>
          </a:prstGeom>
        </p:spPr>
      </p:pic>
      <p:pic>
        <p:nvPicPr>
          <p:cNvPr id="5" name="Picture 4">
            <a:extLst>
              <a:ext uri="{FF2B5EF4-FFF2-40B4-BE49-F238E27FC236}">
                <a16:creationId xmlns:a16="http://schemas.microsoft.com/office/drawing/2014/main" id="{E71D82B5-34F5-40B7-989B-83B05F9075F9}"/>
              </a:ext>
            </a:extLst>
          </p:cNvPr>
          <p:cNvPicPr>
            <a:picLocks noChangeAspect="1"/>
          </p:cNvPicPr>
          <p:nvPr/>
        </p:nvPicPr>
        <p:blipFill rotWithShape="1">
          <a:blip r:embed="rId3">
            <a:extLst>
              <a:ext uri="{28A0092B-C50C-407E-A947-70E740481C1C}">
                <a14:useLocalDpi xmlns:a14="http://schemas.microsoft.com/office/drawing/2010/main" val="0"/>
              </a:ext>
            </a:extLst>
          </a:blip>
          <a:srcRect l="3226" b="3226"/>
          <a:stretch/>
        </p:blipFill>
        <p:spPr>
          <a:xfrm>
            <a:off x="1358900" y="1733886"/>
            <a:ext cx="1879152" cy="1409364"/>
          </a:xfrm>
          <a:prstGeom prst="rect">
            <a:avLst/>
          </a:prstGeom>
        </p:spPr>
      </p:pic>
      <p:pic>
        <p:nvPicPr>
          <p:cNvPr id="6" name="Picture 5">
            <a:extLst>
              <a:ext uri="{FF2B5EF4-FFF2-40B4-BE49-F238E27FC236}">
                <a16:creationId xmlns:a16="http://schemas.microsoft.com/office/drawing/2014/main" id="{E2441A65-3FED-4A1E-B43B-20C6702604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666" r="1"/>
          <a:stretch/>
        </p:blipFill>
        <p:spPr>
          <a:xfrm>
            <a:off x="0" y="2102304"/>
            <a:ext cx="1373274" cy="1029956"/>
          </a:xfrm>
          <a:prstGeom prst="rect">
            <a:avLst/>
          </a:prstGeom>
        </p:spPr>
      </p:pic>
      <p:pic>
        <p:nvPicPr>
          <p:cNvPr id="7" name="Picture 6">
            <a:extLst>
              <a:ext uri="{FF2B5EF4-FFF2-40B4-BE49-F238E27FC236}">
                <a16:creationId xmlns:a16="http://schemas.microsoft.com/office/drawing/2014/main" id="{9232EFD0-9429-43D3-99B2-D91217BC5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111"/>
          <a:stretch/>
        </p:blipFill>
        <p:spPr>
          <a:xfrm>
            <a:off x="0" y="0"/>
            <a:ext cx="1435240" cy="1076430"/>
          </a:xfrm>
          <a:prstGeom prst="rect">
            <a:avLst/>
          </a:prstGeom>
        </p:spPr>
      </p:pic>
      <p:pic>
        <p:nvPicPr>
          <p:cNvPr id="11" name="Picture 10">
            <a:extLst>
              <a:ext uri="{FF2B5EF4-FFF2-40B4-BE49-F238E27FC236}">
                <a16:creationId xmlns:a16="http://schemas.microsoft.com/office/drawing/2014/main" id="{517B7695-8825-4B12-858F-19F93775D1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8275" y="0"/>
            <a:ext cx="1529314" cy="1085850"/>
          </a:xfrm>
          <a:prstGeom prst="rect">
            <a:avLst/>
          </a:prstGeom>
        </p:spPr>
      </p:pic>
      <p:pic>
        <p:nvPicPr>
          <p:cNvPr id="29" name="Picture 28">
            <a:extLst>
              <a:ext uri="{FF2B5EF4-FFF2-40B4-BE49-F238E27FC236}">
                <a16:creationId xmlns:a16="http://schemas.microsoft.com/office/drawing/2014/main" id="{48DE39C9-8477-4B32-8D81-D5B8D4530C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4547" y="1770604"/>
            <a:ext cx="1828800" cy="1371600"/>
          </a:xfrm>
          <a:prstGeom prst="rect">
            <a:avLst/>
          </a:prstGeom>
        </p:spPr>
      </p:pic>
      <p:pic>
        <p:nvPicPr>
          <p:cNvPr id="30" name="Picture 29">
            <a:extLst>
              <a:ext uri="{FF2B5EF4-FFF2-40B4-BE49-F238E27FC236}">
                <a16:creationId xmlns:a16="http://schemas.microsoft.com/office/drawing/2014/main" id="{2EBAE027-57E9-4613-A05C-61E7B916A95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968" r="11615" b="3529"/>
          <a:stretch/>
        </p:blipFill>
        <p:spPr>
          <a:xfrm>
            <a:off x="0" y="1075907"/>
            <a:ext cx="1400175" cy="1034912"/>
          </a:xfrm>
          <a:prstGeom prst="rect">
            <a:avLst/>
          </a:prstGeom>
        </p:spPr>
      </p:pic>
      <p:pic>
        <p:nvPicPr>
          <p:cNvPr id="31" name="Picture 30">
            <a:extLst>
              <a:ext uri="{FF2B5EF4-FFF2-40B4-BE49-F238E27FC236}">
                <a16:creationId xmlns:a16="http://schemas.microsoft.com/office/drawing/2014/main" id="{0ACBC64C-7B39-4497-AC83-721A898991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6254" y="1080723"/>
            <a:ext cx="1403837" cy="1052878"/>
          </a:xfrm>
          <a:prstGeom prst="rect">
            <a:avLst/>
          </a:prstGeom>
        </p:spPr>
      </p:pic>
      <p:pic>
        <p:nvPicPr>
          <p:cNvPr id="32" name="Picture 31">
            <a:extLst>
              <a:ext uri="{FF2B5EF4-FFF2-40B4-BE49-F238E27FC236}">
                <a16:creationId xmlns:a16="http://schemas.microsoft.com/office/drawing/2014/main" id="{F96172F8-95F2-4915-9276-CDAD03DC8A7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6255" b="5941"/>
          <a:stretch/>
        </p:blipFill>
        <p:spPr>
          <a:xfrm>
            <a:off x="7535146" y="0"/>
            <a:ext cx="1608854" cy="1205055"/>
          </a:xfrm>
          <a:prstGeom prst="rect">
            <a:avLst/>
          </a:prstGeom>
        </p:spPr>
      </p:pic>
      <p:pic>
        <p:nvPicPr>
          <p:cNvPr id="33" name="Picture 32">
            <a:extLst>
              <a:ext uri="{FF2B5EF4-FFF2-40B4-BE49-F238E27FC236}">
                <a16:creationId xmlns:a16="http://schemas.microsoft.com/office/drawing/2014/main" id="{6E1E8D2A-ECEE-4FA1-87C1-5F88C6798A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168" r="1487"/>
          <a:stretch/>
        </p:blipFill>
        <p:spPr>
          <a:xfrm>
            <a:off x="6306362" y="0"/>
            <a:ext cx="1271368" cy="963921"/>
          </a:xfrm>
          <a:prstGeom prst="rect">
            <a:avLst/>
          </a:prstGeom>
        </p:spPr>
      </p:pic>
      <p:pic>
        <p:nvPicPr>
          <p:cNvPr id="34" name="Picture 33">
            <a:extLst>
              <a:ext uri="{FF2B5EF4-FFF2-40B4-BE49-F238E27FC236}">
                <a16:creationId xmlns:a16="http://schemas.microsoft.com/office/drawing/2014/main" id="{1145B8D9-734B-4E26-8811-04E0511699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09842" y="3153101"/>
            <a:ext cx="999118" cy="749339"/>
          </a:xfrm>
          <a:prstGeom prst="rect">
            <a:avLst/>
          </a:prstGeom>
        </p:spPr>
      </p:pic>
      <p:pic>
        <p:nvPicPr>
          <p:cNvPr id="35" name="Picture 34">
            <a:extLst>
              <a:ext uri="{FF2B5EF4-FFF2-40B4-BE49-F238E27FC236}">
                <a16:creationId xmlns:a16="http://schemas.microsoft.com/office/drawing/2014/main" id="{C92B5A84-12FC-461E-978B-CDEE5CE008C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699"/>
          <a:stretch/>
        </p:blipFill>
        <p:spPr>
          <a:xfrm>
            <a:off x="5148746" y="0"/>
            <a:ext cx="1279160" cy="959370"/>
          </a:xfrm>
          <a:prstGeom prst="rect">
            <a:avLst/>
          </a:prstGeom>
        </p:spPr>
      </p:pic>
      <p:pic>
        <p:nvPicPr>
          <p:cNvPr id="36" name="Picture 35">
            <a:extLst>
              <a:ext uri="{FF2B5EF4-FFF2-40B4-BE49-F238E27FC236}">
                <a16:creationId xmlns:a16="http://schemas.microsoft.com/office/drawing/2014/main" id="{8B23CEEB-52E6-47B8-B4B7-C2F6B3046D4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7692"/>
          <a:stretch/>
        </p:blipFill>
        <p:spPr>
          <a:xfrm>
            <a:off x="4986852" y="979362"/>
            <a:ext cx="1312465" cy="984349"/>
          </a:xfrm>
          <a:prstGeom prst="rect">
            <a:avLst/>
          </a:prstGeom>
        </p:spPr>
      </p:pic>
      <p:pic>
        <p:nvPicPr>
          <p:cNvPr id="37" name="Picture 36">
            <a:extLst>
              <a:ext uri="{FF2B5EF4-FFF2-40B4-BE49-F238E27FC236}">
                <a16:creationId xmlns:a16="http://schemas.microsoft.com/office/drawing/2014/main" id="{214011E3-7361-44C3-955D-3B7417E2027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90734" y="2182192"/>
            <a:ext cx="976916" cy="1139482"/>
          </a:xfrm>
          <a:prstGeom prst="rect">
            <a:avLst/>
          </a:prstGeom>
        </p:spPr>
      </p:pic>
      <p:pic>
        <p:nvPicPr>
          <p:cNvPr id="38" name="Picture 37">
            <a:extLst>
              <a:ext uri="{FF2B5EF4-FFF2-40B4-BE49-F238E27FC236}">
                <a16:creationId xmlns:a16="http://schemas.microsoft.com/office/drawing/2014/main" id="{9A7B81CD-57DE-4EDD-B0C2-CB87121FF5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52397" y="960061"/>
            <a:ext cx="934738" cy="1246318"/>
          </a:xfrm>
          <a:prstGeom prst="rect">
            <a:avLst/>
          </a:prstGeom>
        </p:spPr>
      </p:pic>
      <p:pic>
        <p:nvPicPr>
          <p:cNvPr id="39" name="Picture 38">
            <a:extLst>
              <a:ext uri="{FF2B5EF4-FFF2-40B4-BE49-F238E27FC236}">
                <a16:creationId xmlns:a16="http://schemas.microsoft.com/office/drawing/2014/main" id="{2ED53745-081A-4544-B805-10BF1524939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52555" y="957913"/>
            <a:ext cx="822213" cy="1233320"/>
          </a:xfrm>
          <a:prstGeom prst="rect">
            <a:avLst/>
          </a:prstGeom>
        </p:spPr>
      </p:pic>
      <p:pic>
        <p:nvPicPr>
          <p:cNvPr id="40" name="Picture 39">
            <a:extLst>
              <a:ext uri="{FF2B5EF4-FFF2-40B4-BE49-F238E27FC236}">
                <a16:creationId xmlns:a16="http://schemas.microsoft.com/office/drawing/2014/main" id="{A9F2398D-C46C-4C89-A70B-5FE0FE1C77E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79988" y="1191765"/>
            <a:ext cx="1364012" cy="682006"/>
          </a:xfrm>
          <a:prstGeom prst="rect">
            <a:avLst/>
          </a:prstGeom>
        </p:spPr>
      </p:pic>
      <p:pic>
        <p:nvPicPr>
          <p:cNvPr id="41" name="Picture 40">
            <a:extLst>
              <a:ext uri="{FF2B5EF4-FFF2-40B4-BE49-F238E27FC236}">
                <a16:creationId xmlns:a16="http://schemas.microsoft.com/office/drawing/2014/main" id="{4CA4C39C-11AF-4BC3-BECF-8FE7E54D6F8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61292" y="3010019"/>
            <a:ext cx="1982708" cy="1487031"/>
          </a:xfrm>
          <a:prstGeom prst="rect">
            <a:avLst/>
          </a:prstGeom>
        </p:spPr>
      </p:pic>
      <p:pic>
        <p:nvPicPr>
          <p:cNvPr id="43" name="Picture 42">
            <a:extLst>
              <a:ext uri="{FF2B5EF4-FFF2-40B4-BE49-F238E27FC236}">
                <a16:creationId xmlns:a16="http://schemas.microsoft.com/office/drawing/2014/main" id="{D33B2361-5C15-4FCD-8B87-25E388A0669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8046" r="2610"/>
          <a:stretch/>
        </p:blipFill>
        <p:spPr>
          <a:xfrm>
            <a:off x="7569649" y="1877229"/>
            <a:ext cx="1574351" cy="1180763"/>
          </a:xfrm>
          <a:prstGeom prst="rect">
            <a:avLst/>
          </a:prstGeom>
        </p:spPr>
      </p:pic>
      <p:pic>
        <p:nvPicPr>
          <p:cNvPr id="44" name="Picture 43">
            <a:extLst>
              <a:ext uri="{FF2B5EF4-FFF2-40B4-BE49-F238E27FC236}">
                <a16:creationId xmlns:a16="http://schemas.microsoft.com/office/drawing/2014/main" id="{792B726C-AC03-4E0B-846F-8E9F0C71D18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008965" y="1963711"/>
            <a:ext cx="1716952" cy="1302963"/>
          </a:xfrm>
          <a:prstGeom prst="rect">
            <a:avLst/>
          </a:prstGeom>
        </p:spPr>
      </p:pic>
      <p:pic>
        <p:nvPicPr>
          <p:cNvPr id="46" name="Picture 45">
            <a:extLst>
              <a:ext uri="{FF2B5EF4-FFF2-40B4-BE49-F238E27FC236}">
                <a16:creationId xmlns:a16="http://schemas.microsoft.com/office/drawing/2014/main" id="{3BEF98B5-CF95-4B88-A487-DFF5193C14B0}"/>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29843" y="3305144"/>
            <a:ext cx="1605475" cy="1204106"/>
          </a:xfrm>
          <a:prstGeom prst="rect">
            <a:avLst/>
          </a:prstGeom>
        </p:spPr>
      </p:pic>
      <p:pic>
        <p:nvPicPr>
          <p:cNvPr id="47" name="Picture 46">
            <a:extLst>
              <a:ext uri="{FF2B5EF4-FFF2-40B4-BE49-F238E27FC236}">
                <a16:creationId xmlns:a16="http://schemas.microsoft.com/office/drawing/2014/main" id="{A0337508-EA87-462E-9080-D09EA7D66FD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74767" y="3563488"/>
            <a:ext cx="1169233" cy="1557089"/>
          </a:xfrm>
          <a:prstGeom prst="rect">
            <a:avLst/>
          </a:prstGeom>
        </p:spPr>
      </p:pic>
      <p:pic>
        <p:nvPicPr>
          <p:cNvPr id="48" name="Picture 47">
            <a:extLst>
              <a:ext uri="{FF2B5EF4-FFF2-40B4-BE49-F238E27FC236}">
                <a16:creationId xmlns:a16="http://schemas.microsoft.com/office/drawing/2014/main" id="{4420B41F-1F0E-4016-A9DE-EF1DED220A4F}"/>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3618" b="2632"/>
          <a:stretch/>
        </p:blipFill>
        <p:spPr>
          <a:xfrm>
            <a:off x="0" y="3107615"/>
            <a:ext cx="1161826" cy="871370"/>
          </a:xfrm>
          <a:prstGeom prst="rect">
            <a:avLst/>
          </a:prstGeom>
        </p:spPr>
      </p:pic>
      <p:pic>
        <p:nvPicPr>
          <p:cNvPr id="49" name="Picture 48">
            <a:extLst>
              <a:ext uri="{FF2B5EF4-FFF2-40B4-BE49-F238E27FC236}">
                <a16:creationId xmlns:a16="http://schemas.microsoft.com/office/drawing/2014/main" id="{A8309AE9-DBE4-4F49-AED1-FAACED0C606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4423" b="17378"/>
          <a:stretch/>
        </p:blipFill>
        <p:spPr>
          <a:xfrm>
            <a:off x="0" y="3972965"/>
            <a:ext cx="1488571" cy="1114576"/>
          </a:xfrm>
          <a:prstGeom prst="rect">
            <a:avLst/>
          </a:prstGeom>
        </p:spPr>
      </p:pic>
      <p:pic>
        <p:nvPicPr>
          <p:cNvPr id="50" name="Picture 49">
            <a:extLst>
              <a:ext uri="{FF2B5EF4-FFF2-40B4-BE49-F238E27FC236}">
                <a16:creationId xmlns:a16="http://schemas.microsoft.com/office/drawing/2014/main" id="{A8FC8944-2268-4E8D-B682-348E431A709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30701" y="3143509"/>
            <a:ext cx="988501" cy="756139"/>
          </a:xfrm>
          <a:prstGeom prst="rect">
            <a:avLst/>
          </a:prstGeom>
        </p:spPr>
      </p:pic>
      <p:pic>
        <p:nvPicPr>
          <p:cNvPr id="51" name="Picture 50">
            <a:extLst>
              <a:ext uri="{FF2B5EF4-FFF2-40B4-BE49-F238E27FC236}">
                <a16:creationId xmlns:a16="http://schemas.microsoft.com/office/drawing/2014/main" id="{6051385B-CBBE-4201-B33C-2F9E25B9BE0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0" y="6070028"/>
            <a:ext cx="1344805" cy="787972"/>
          </a:xfrm>
          <a:prstGeom prst="rect">
            <a:avLst/>
          </a:prstGeom>
        </p:spPr>
      </p:pic>
      <p:pic>
        <p:nvPicPr>
          <p:cNvPr id="56" name="Picture 55">
            <a:extLst>
              <a:ext uri="{FF2B5EF4-FFF2-40B4-BE49-F238E27FC236}">
                <a16:creationId xmlns:a16="http://schemas.microsoft.com/office/drawing/2014/main" id="{DFA0D618-B988-41D2-B2BF-76D453C3A48A}"/>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1366222" y="5619423"/>
            <a:ext cx="1651436" cy="1238577"/>
          </a:xfrm>
          <a:prstGeom prst="rect">
            <a:avLst/>
          </a:prstGeom>
        </p:spPr>
      </p:pic>
      <p:pic>
        <p:nvPicPr>
          <p:cNvPr id="57" name="Picture 56">
            <a:extLst>
              <a:ext uri="{FF2B5EF4-FFF2-40B4-BE49-F238E27FC236}">
                <a16:creationId xmlns:a16="http://schemas.microsoft.com/office/drawing/2014/main" id="{7E8FA3A6-6FD5-49C8-BB61-60EE557AE7F7}"/>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495313" y="4759523"/>
            <a:ext cx="1519602" cy="852243"/>
          </a:xfrm>
          <a:prstGeom prst="rect">
            <a:avLst/>
          </a:prstGeom>
        </p:spPr>
      </p:pic>
      <p:pic>
        <p:nvPicPr>
          <p:cNvPr id="58" name="Picture 57">
            <a:extLst>
              <a:ext uri="{FF2B5EF4-FFF2-40B4-BE49-F238E27FC236}">
                <a16:creationId xmlns:a16="http://schemas.microsoft.com/office/drawing/2014/main" id="{7077FCAD-B71E-44B9-BD7F-E2D7D29E7907}"/>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t="20471"/>
          <a:stretch/>
        </p:blipFill>
        <p:spPr>
          <a:xfrm>
            <a:off x="1086522" y="3921161"/>
            <a:ext cx="1915158" cy="856743"/>
          </a:xfrm>
          <a:prstGeom prst="rect">
            <a:avLst/>
          </a:prstGeom>
        </p:spPr>
      </p:pic>
      <p:pic>
        <p:nvPicPr>
          <p:cNvPr id="59" name="Picture 58">
            <a:extLst>
              <a:ext uri="{FF2B5EF4-FFF2-40B4-BE49-F238E27FC236}">
                <a16:creationId xmlns:a16="http://schemas.microsoft.com/office/drawing/2014/main" id="{C0C49D16-DDD8-4979-9B42-73516C7CB23A}"/>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2020"/>
          <a:stretch/>
        </p:blipFill>
        <p:spPr>
          <a:xfrm>
            <a:off x="0" y="5080299"/>
            <a:ext cx="1499543" cy="1013782"/>
          </a:xfrm>
          <a:prstGeom prst="rect">
            <a:avLst/>
          </a:prstGeom>
        </p:spPr>
      </p:pic>
      <p:pic>
        <p:nvPicPr>
          <p:cNvPr id="60" name="Picture 59">
            <a:extLst>
              <a:ext uri="{FF2B5EF4-FFF2-40B4-BE49-F238E27FC236}">
                <a16:creationId xmlns:a16="http://schemas.microsoft.com/office/drawing/2014/main" id="{B4197A3B-1E34-4AA5-B4B5-DD3C0A2F80C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046362" y="3169155"/>
            <a:ext cx="1135814" cy="851860"/>
          </a:xfrm>
          <a:prstGeom prst="rect">
            <a:avLst/>
          </a:prstGeom>
        </p:spPr>
      </p:pic>
      <p:pic>
        <p:nvPicPr>
          <p:cNvPr id="61" name="Picture 60">
            <a:extLst>
              <a:ext uri="{FF2B5EF4-FFF2-40B4-BE49-F238E27FC236}">
                <a16:creationId xmlns:a16="http://schemas.microsoft.com/office/drawing/2014/main" id="{C7EEB121-FD8F-4D68-B70D-6BF32106183E}"/>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11111"/>
          <a:stretch/>
        </p:blipFill>
        <p:spPr>
          <a:xfrm>
            <a:off x="7972926" y="5979695"/>
            <a:ext cx="1171073" cy="878305"/>
          </a:xfrm>
          <a:prstGeom prst="rect">
            <a:avLst/>
          </a:prstGeom>
        </p:spPr>
      </p:pic>
      <p:pic>
        <p:nvPicPr>
          <p:cNvPr id="62" name="Picture 61">
            <a:extLst>
              <a:ext uri="{FF2B5EF4-FFF2-40B4-BE49-F238E27FC236}">
                <a16:creationId xmlns:a16="http://schemas.microsoft.com/office/drawing/2014/main" id="{BF1993A2-C0E6-433F-A9C1-61F611814B6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394267" y="4497651"/>
            <a:ext cx="1560646" cy="1170486"/>
          </a:xfrm>
          <a:prstGeom prst="rect">
            <a:avLst/>
          </a:prstGeom>
        </p:spPr>
      </p:pic>
      <p:pic>
        <p:nvPicPr>
          <p:cNvPr id="63" name="Picture 62">
            <a:extLst>
              <a:ext uri="{FF2B5EF4-FFF2-40B4-BE49-F238E27FC236}">
                <a16:creationId xmlns:a16="http://schemas.microsoft.com/office/drawing/2014/main" id="{C73E3C03-9991-4B3D-A500-0617A0A17225}"/>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388769" y="5666283"/>
            <a:ext cx="1603861" cy="1191717"/>
          </a:xfrm>
          <a:prstGeom prst="rect">
            <a:avLst/>
          </a:prstGeom>
        </p:spPr>
      </p:pic>
      <p:pic>
        <p:nvPicPr>
          <p:cNvPr id="64" name="Picture 63">
            <a:extLst>
              <a:ext uri="{FF2B5EF4-FFF2-40B4-BE49-F238E27FC236}">
                <a16:creationId xmlns:a16="http://schemas.microsoft.com/office/drawing/2014/main" id="{7ADE3DBA-A657-41DB-B37C-381E1A5EC8D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987496" y="5113421"/>
            <a:ext cx="1156504" cy="867378"/>
          </a:xfrm>
          <a:prstGeom prst="rect">
            <a:avLst/>
          </a:prstGeom>
        </p:spPr>
      </p:pic>
      <p:pic>
        <p:nvPicPr>
          <p:cNvPr id="65" name="Picture 64">
            <a:extLst>
              <a:ext uri="{FF2B5EF4-FFF2-40B4-BE49-F238E27FC236}">
                <a16:creationId xmlns:a16="http://schemas.microsoft.com/office/drawing/2014/main" id="{AF353662-9FA6-44B9-84F4-30DEB624307E}"/>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187245" y="3153508"/>
            <a:ext cx="1352143" cy="1014106"/>
          </a:xfrm>
          <a:prstGeom prst="rect">
            <a:avLst/>
          </a:prstGeom>
        </p:spPr>
      </p:pic>
      <p:pic>
        <p:nvPicPr>
          <p:cNvPr id="66" name="Picture 65">
            <a:extLst>
              <a:ext uri="{FF2B5EF4-FFF2-40B4-BE49-F238E27FC236}">
                <a16:creationId xmlns:a16="http://schemas.microsoft.com/office/drawing/2014/main" id="{A3939995-ED10-4AEF-A9A9-64E72171FBE4}"/>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523807" y="4478018"/>
            <a:ext cx="954970" cy="716228"/>
          </a:xfrm>
          <a:prstGeom prst="rect">
            <a:avLst/>
          </a:prstGeom>
        </p:spPr>
      </p:pic>
      <p:pic>
        <p:nvPicPr>
          <p:cNvPr id="67" name="Picture 66">
            <a:extLst>
              <a:ext uri="{FF2B5EF4-FFF2-40B4-BE49-F238E27FC236}">
                <a16:creationId xmlns:a16="http://schemas.microsoft.com/office/drawing/2014/main" id="{5CA8D202-1EC0-483D-A909-D6DE8FE70694}"/>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017716" y="3997569"/>
            <a:ext cx="1179146" cy="1435487"/>
          </a:xfrm>
          <a:prstGeom prst="rect">
            <a:avLst/>
          </a:prstGeom>
        </p:spPr>
      </p:pic>
      <p:pic>
        <p:nvPicPr>
          <p:cNvPr id="68" name="Picture 67">
            <a:extLst>
              <a:ext uri="{FF2B5EF4-FFF2-40B4-BE49-F238E27FC236}">
                <a16:creationId xmlns:a16="http://schemas.microsoft.com/office/drawing/2014/main" id="{556B93AC-857F-4632-88D6-26E47C978A55}"/>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185929" y="4175127"/>
            <a:ext cx="1341962" cy="1006472"/>
          </a:xfrm>
          <a:prstGeom prst="rect">
            <a:avLst/>
          </a:prstGeom>
        </p:spPr>
      </p:pic>
      <p:pic>
        <p:nvPicPr>
          <p:cNvPr id="69" name="Picture 68">
            <a:extLst>
              <a:ext uri="{FF2B5EF4-FFF2-40B4-BE49-F238E27FC236}">
                <a16:creationId xmlns:a16="http://schemas.microsoft.com/office/drawing/2014/main" id="{73AFAE0F-E540-4074-AAE7-65443B2EDE79}"/>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b="8333"/>
          <a:stretch/>
        </p:blipFill>
        <p:spPr>
          <a:xfrm>
            <a:off x="3006815" y="5432158"/>
            <a:ext cx="1166599" cy="1425842"/>
          </a:xfrm>
          <a:prstGeom prst="rect">
            <a:avLst/>
          </a:prstGeom>
        </p:spPr>
      </p:pic>
      <p:pic>
        <p:nvPicPr>
          <p:cNvPr id="70" name="Picture 69">
            <a:extLst>
              <a:ext uri="{FF2B5EF4-FFF2-40B4-BE49-F238E27FC236}">
                <a16:creationId xmlns:a16="http://schemas.microsoft.com/office/drawing/2014/main" id="{2B67C13C-E533-4FD3-A042-AA7C53BBEAA9}"/>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157476" y="5184299"/>
            <a:ext cx="2231601" cy="1673701"/>
          </a:xfrm>
          <a:prstGeom prst="rect">
            <a:avLst/>
          </a:prstGeom>
        </p:spPr>
      </p:pic>
    </p:spTree>
    <p:extLst>
      <p:ext uri="{BB962C8B-B14F-4D97-AF65-F5344CB8AC3E}">
        <p14:creationId xmlns:p14="http://schemas.microsoft.com/office/powerpoint/2010/main" val="303746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F009B2-1681-4972-9BE9-08BCE1AD2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9548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76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139519" y="3990108"/>
            <a:ext cx="2810018" cy="117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Franklin Gothic Demi" panose="020B0703020102020204" pitchFamily="34" charset="0"/>
              </a:rPr>
              <a:t>19½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rPr>
              <a:t>March 31, 2019</a:t>
            </a:r>
            <a:endParaRPr lang="en-US" altLang="en-US" sz="4400" b="1" i="1"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55233366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673 -0.12269 " pathEditMode="relative" rAng="0" ptsTypes="AA">
                                      <p:cBhvr>
                                        <p:cTn id="49" dur="1000" fill="hold"/>
                                        <p:tgtEl>
                                          <p:spTgt spid="6"/>
                                        </p:tgtEl>
                                        <p:attrNameLst>
                                          <p:attrName>ppt_x</p:attrName>
                                          <p:attrName>ppt_y</p:attrName>
                                        </p:attrNameLst>
                                      </p:cBhvr>
                                      <p:rCtr x="-8837" y="-6134"/>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01880" y="5023737"/>
            <a:ext cx="8763990" cy="9814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27. William Howard Taft (1909-1913)</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3643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“Unless education promotes character making, unless it helps men to be more moral, more just to their fellows, more law abiding, more discriminatingly patriotic and public spirited, it is not worth the trouble taken to furnish it.</a:t>
            </a:r>
            <a:b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do not believe in the divinity of Christ, and there are many other of the postulates of the orthodox creed to which I cannot subscribe.”</a:t>
            </a:r>
          </a:p>
        </p:txBody>
      </p:sp>
      <p:sp>
        <p:nvSpPr>
          <p:cNvPr id="3" name="Title 1"/>
          <p:cNvSpPr txBox="1">
            <a:spLocks/>
          </p:cNvSpPr>
          <p:nvPr/>
        </p:nvSpPr>
        <p:spPr>
          <a:xfrm>
            <a:off x="3962399" y="5151863"/>
            <a:ext cx="4256049" cy="1092843"/>
          </a:xfrm>
          <a:prstGeom prst="rect">
            <a:avLst/>
          </a:prstGeom>
        </p:spPr>
        <p:txBody>
          <a:bodyPr vert="horz" lIns="91440" tIns="45720" rIns="91440" bIns="45720" rtlCol="0" anchor="ctr">
            <a:prstTxWarp prst="textStop">
              <a:avLst/>
            </a:prstTxWarp>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predestined salvation</a:t>
            </a:r>
          </a:p>
        </p:txBody>
      </p:sp>
    </p:spTree>
    <p:extLst>
      <p:ext uri="{BB962C8B-B14F-4D97-AF65-F5344CB8AC3E}">
        <p14:creationId xmlns:p14="http://schemas.microsoft.com/office/powerpoint/2010/main" val="3497046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stCondLst>
                                            <p:cond delay="0"/>
                                          </p:stCondLst>
                                        </p:cTn>
                                        <p:tgtEl>
                                          <p:spTgt spid="3"/>
                                        </p:tgtEl>
                                      </p:cBhvr>
                                    </p:animEffect>
                                    <p:anim to="" calcmode="lin" valueType="num">
                                      <p:cBhvr>
                                        <p:cTn id="14"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9073" y="1381543"/>
            <a:ext cx="8229600" cy="43134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“Wide differences of opinion in matters of religious, political, and social belief must exist if conscience and intellect alike are not to be stunted, if there is to be room for healthy growth.”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86133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6652" y="880813"/>
            <a:ext cx="8229600" cy="49754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My people are destroyed for lack of knowledge. Because you have rejected knowledge, I also will reject you from being priest for Me; Because you have forgotten the law of your God, I also will forget your children.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Hosea 4:6 </a:t>
            </a:r>
          </a:p>
        </p:txBody>
      </p:sp>
    </p:spTree>
    <p:extLst>
      <p:ext uri="{BB962C8B-B14F-4D97-AF65-F5344CB8AC3E}">
        <p14:creationId xmlns:p14="http://schemas.microsoft.com/office/powerpoint/2010/main" val="2857169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40867" y="2061700"/>
            <a:ext cx="214195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Mason</a:t>
            </a:r>
          </a:p>
        </p:txBody>
      </p:sp>
      <p:sp>
        <p:nvSpPr>
          <p:cNvPr id="3074" name="Rectangle 2"/>
          <p:cNvSpPr>
            <a:spLocks noGrp="1" noChangeArrowheads="1"/>
          </p:cNvSpPr>
          <p:nvPr>
            <p:ph type="title"/>
          </p:nvPr>
        </p:nvSpPr>
        <p:spPr>
          <a:xfrm>
            <a:off x="441158" y="1337628"/>
            <a:ext cx="8229600" cy="43775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underlying principle of Masonry is the fatherhood of God and the brotherhood of man.         In this war we are engaging in upholding these principles and our enemies are attacking them.”</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73366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4066" y="2185632"/>
            <a:ext cx="8229600" cy="23555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You see then that a man is justified by works, and not by faith only.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James 2:24 </a:t>
            </a:r>
          </a:p>
        </p:txBody>
      </p:sp>
    </p:spTree>
    <p:extLst>
      <p:ext uri="{BB962C8B-B14F-4D97-AF65-F5344CB8AC3E}">
        <p14:creationId xmlns:p14="http://schemas.microsoft.com/office/powerpoint/2010/main" val="2857169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43607"/>
            <a:ext cx="8229600" cy="53240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prosperity of Masonry as a means of strengthening our religion and propagating true brotherly love, is one of the dearest wishes of my heart, which, I trust, will be gratified     by the help of the Grand   Architect of the Universe.”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2083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541020" y="551021"/>
            <a:ext cx="5985510" cy="7657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candidate for a blessed eternity</a:t>
            </a:r>
          </a:p>
        </p:txBody>
      </p:sp>
      <p:sp>
        <p:nvSpPr>
          <p:cNvPr id="3074" name="Rectangle 2"/>
          <p:cNvSpPr>
            <a:spLocks noGrp="1" noChangeArrowheads="1"/>
          </p:cNvSpPr>
          <p:nvPr>
            <p:ph type="title"/>
          </p:nvPr>
        </p:nvSpPr>
        <p:spPr>
          <a:xfrm>
            <a:off x="260283" y="226512"/>
            <a:ext cx="8638674"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study of Freemasonry is the study of man as a candidate for a blessed eternity. It furnishes examples of holy living, and displays the conduct which is pleasing and acceptable to God. The doctrines and examples which distinguish the Order are obvious, and suited to every capacity.   It is impossible for the most fastidious Mason      to misunderstand, however he might slight          or neglect them. It is impossible for the most superficial brother to say that he is unable to comprehend the plain precepts and the unanswerable arguments which are            furnished by Freemasonry.”</a:t>
            </a:r>
          </a:p>
        </p:txBody>
      </p:sp>
      <p:sp>
        <p:nvSpPr>
          <p:cNvPr id="4" name="Rectangle 12"/>
          <p:cNvSpPr>
            <a:spLocks noChangeArrowheads="1"/>
          </p:cNvSpPr>
          <p:nvPr/>
        </p:nvSpPr>
        <p:spPr bwMode="auto">
          <a:xfrm>
            <a:off x="716692" y="422189"/>
            <a:ext cx="2286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C000"/>
                </a:solidFill>
                <a:effectLst>
                  <a:glow rad="127000">
                    <a:schemeClr val="tx1"/>
                  </a:glow>
                </a:effectLst>
                <a:latin typeface="Calibri" panose="020F0502020204030204" pitchFamily="34" charset="0"/>
              </a:rPr>
              <a:t>runner</a:t>
            </a:r>
            <a:endParaRPr lang="en-US" altLang="en-US" sz="4400" b="1" i="1" dirty="0">
              <a:solidFill>
                <a:srgbClr val="FFC000"/>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810265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62280" y="3260059"/>
            <a:ext cx="311119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open secret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secret of Masonry,                     like the secret of life, can be known only by those who seek it, serve it, live it. It cannot be uttered; it can only be felt and acted. It is, in fact, an              open secret, and each man knows it according to his quest and capacity. Like all things worth knowing, no one can know it for another and no man can know it alone.”</a:t>
            </a:r>
          </a:p>
        </p:txBody>
      </p:sp>
      <p:sp>
        <p:nvSpPr>
          <p:cNvPr id="4" name="Title 1"/>
          <p:cNvSpPr txBox="1">
            <a:spLocks/>
          </p:cNvSpPr>
          <p:nvPr/>
        </p:nvSpPr>
        <p:spPr>
          <a:xfrm>
            <a:off x="1513560" y="5399329"/>
            <a:ext cx="6377837"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accountability to God</a:t>
            </a:r>
          </a:p>
        </p:txBody>
      </p:sp>
    </p:spTree>
    <p:extLst>
      <p:ext uri="{BB962C8B-B14F-4D97-AF65-F5344CB8AC3E}">
        <p14:creationId xmlns:p14="http://schemas.microsoft.com/office/powerpoint/2010/main" val="1761860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stCondLst>
                                            <p:cond delay="0"/>
                                          </p:stCondLst>
                                        </p:cTn>
                                        <p:tgtEl>
                                          <p:spTgt spid="4"/>
                                        </p:tgtEl>
                                      </p:cBhvr>
                                    </p:animEffect>
                                    <p:anim to="" calcmode="lin" valueType="num">
                                      <p:cBhvr>
                                        <p:cTn id="2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789" y="274638"/>
            <a:ext cx="8245011"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Do you not know that the unrighteous will not inherit the kingdom of God? Do not be deceived. Neither fornicators,        nor idolaters, nor adulterers,        nor homosexuals, nor sodomites, nor thieves, nor covetous, nor drunkards, nor revilers, nor </a:t>
            </a:r>
            <a:r>
              <a:rPr lang="en-US" altLang="en-US" sz="4200" b="1" dirty="0" err="1">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extortioners</a:t>
            </a:r>
            <a:r>
              <a:rPr lang="en-US" altLang="en-US" sz="4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will inherit the kingdom of God</a:t>
            </a:r>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6:9-10 </a:t>
            </a:r>
          </a:p>
        </p:txBody>
      </p:sp>
      <p:sp>
        <p:nvSpPr>
          <p:cNvPr id="2" name="TextBox 1"/>
          <p:cNvSpPr txBox="1"/>
          <p:nvPr/>
        </p:nvSpPr>
        <p:spPr>
          <a:xfrm rot="20283820">
            <a:off x="1294115" y="3083195"/>
            <a:ext cx="7067791" cy="1862048"/>
          </a:xfrm>
          <a:prstGeom prst="rect">
            <a:avLst/>
          </a:prstGeom>
          <a:noFill/>
        </p:spPr>
        <p:txBody>
          <a:bodyPr wrap="square" rtlCol="0">
            <a:spAutoFit/>
          </a:bodyPr>
          <a:lstStyle/>
          <a:p>
            <a:r>
              <a:rPr lang="en-US" sz="11500" b="1" dirty="0">
                <a:solidFill>
                  <a:srgbClr val="FF0000"/>
                </a:solidFill>
                <a:effectLst>
                  <a:glow rad="63500">
                    <a:schemeClr val="tx1"/>
                  </a:glow>
                </a:effectLst>
                <a:latin typeface="Stencil" panose="040409050D0802020404" pitchFamily="82" charset="0"/>
              </a:rPr>
              <a:t>WARNING</a:t>
            </a:r>
          </a:p>
        </p:txBody>
      </p:sp>
      <p:sp>
        <p:nvSpPr>
          <p:cNvPr id="4" name="Rectangle 2"/>
          <p:cNvSpPr txBox="1">
            <a:spLocks noChangeArrowheads="1"/>
          </p:cNvSpPr>
          <p:nvPr/>
        </p:nvSpPr>
        <p:spPr bwMode="auto">
          <a:xfrm>
            <a:off x="989607" y="210065"/>
            <a:ext cx="6498588" cy="6462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Neither</a:t>
            </a:r>
            <a:r>
              <a:rPr lang="en-US" altLang="en-US" sz="28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fornicators</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nor idolaters</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nor adulterers</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nor homosexuals</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nor sodomites</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nor thieves</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nor covetous</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nor drunkards</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nor revilers</a:t>
            </a:r>
          </a:p>
          <a:p>
            <a:pPr algn="l"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 nor </a:t>
            </a:r>
            <a:r>
              <a:rPr lang="en-US" altLang="en-US" sz="4200" b="1" kern="0" dirty="0" err="1">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extortioners</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373394" y="2026006"/>
            <a:ext cx="1943971"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Neither</a:t>
            </a:r>
          </a:p>
        </p:txBody>
      </p:sp>
      <p:sp>
        <p:nvSpPr>
          <p:cNvPr id="6" name="Rectangle 2"/>
          <p:cNvSpPr txBox="1">
            <a:spLocks noChangeArrowheads="1"/>
          </p:cNvSpPr>
          <p:nvPr/>
        </p:nvSpPr>
        <p:spPr bwMode="auto">
          <a:xfrm>
            <a:off x="5129983" y="2026006"/>
            <a:ext cx="2784230"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fornicators</a:t>
            </a:r>
          </a:p>
        </p:txBody>
      </p:sp>
      <p:sp>
        <p:nvSpPr>
          <p:cNvPr id="7" name="Rectangle 2"/>
          <p:cNvSpPr txBox="1">
            <a:spLocks noChangeArrowheads="1"/>
          </p:cNvSpPr>
          <p:nvPr/>
        </p:nvSpPr>
        <p:spPr bwMode="auto">
          <a:xfrm>
            <a:off x="1186249" y="2668557"/>
            <a:ext cx="3204360"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nor idolaters </a:t>
            </a:r>
          </a:p>
        </p:txBody>
      </p:sp>
      <p:sp>
        <p:nvSpPr>
          <p:cNvPr id="8" name="Rectangle 2"/>
          <p:cNvSpPr txBox="1">
            <a:spLocks noChangeArrowheads="1"/>
          </p:cNvSpPr>
          <p:nvPr/>
        </p:nvSpPr>
        <p:spPr bwMode="auto">
          <a:xfrm>
            <a:off x="4322485" y="2664246"/>
            <a:ext cx="3439138"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nor adulterers</a:t>
            </a:r>
          </a:p>
        </p:txBody>
      </p:sp>
      <p:sp>
        <p:nvSpPr>
          <p:cNvPr id="9" name="Rectangle 2"/>
          <p:cNvSpPr txBox="1">
            <a:spLocks noChangeArrowheads="1"/>
          </p:cNvSpPr>
          <p:nvPr/>
        </p:nvSpPr>
        <p:spPr bwMode="auto">
          <a:xfrm>
            <a:off x="758971" y="3306797"/>
            <a:ext cx="4015952"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nor homosexuals</a:t>
            </a:r>
          </a:p>
        </p:txBody>
      </p:sp>
      <p:sp>
        <p:nvSpPr>
          <p:cNvPr id="10" name="Rectangle 2"/>
          <p:cNvSpPr txBox="1">
            <a:spLocks noChangeArrowheads="1"/>
          </p:cNvSpPr>
          <p:nvPr/>
        </p:nvSpPr>
        <p:spPr bwMode="auto">
          <a:xfrm>
            <a:off x="4737851" y="3303513"/>
            <a:ext cx="3575063"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nor sodomites</a:t>
            </a:r>
          </a:p>
        </p:txBody>
      </p:sp>
      <p:sp>
        <p:nvSpPr>
          <p:cNvPr id="11" name="Rectangle 2"/>
          <p:cNvSpPr txBox="1">
            <a:spLocks noChangeArrowheads="1"/>
          </p:cNvSpPr>
          <p:nvPr/>
        </p:nvSpPr>
        <p:spPr bwMode="auto">
          <a:xfrm>
            <a:off x="1038419" y="3944587"/>
            <a:ext cx="2883084"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nor thieves</a:t>
            </a:r>
          </a:p>
        </p:txBody>
      </p:sp>
      <p:sp>
        <p:nvSpPr>
          <p:cNvPr id="12" name="Rectangle 2"/>
          <p:cNvSpPr txBox="1">
            <a:spLocks noChangeArrowheads="1"/>
          </p:cNvSpPr>
          <p:nvPr/>
        </p:nvSpPr>
        <p:spPr bwMode="auto">
          <a:xfrm>
            <a:off x="3761667" y="3942207"/>
            <a:ext cx="3327928"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nor covetous</a:t>
            </a:r>
          </a:p>
        </p:txBody>
      </p:sp>
      <p:sp>
        <p:nvSpPr>
          <p:cNvPr id="13" name="Rectangle 2"/>
          <p:cNvSpPr txBox="1">
            <a:spLocks noChangeArrowheads="1"/>
          </p:cNvSpPr>
          <p:nvPr/>
        </p:nvSpPr>
        <p:spPr bwMode="auto">
          <a:xfrm>
            <a:off x="7011946" y="3946517"/>
            <a:ext cx="992501"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nor </a:t>
            </a:r>
          </a:p>
        </p:txBody>
      </p:sp>
      <p:sp>
        <p:nvSpPr>
          <p:cNvPr id="14" name="Rectangle 2"/>
          <p:cNvSpPr txBox="1">
            <a:spLocks noChangeArrowheads="1"/>
          </p:cNvSpPr>
          <p:nvPr/>
        </p:nvSpPr>
        <p:spPr bwMode="auto">
          <a:xfrm>
            <a:off x="1383957" y="4584307"/>
            <a:ext cx="2549451"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drunkards </a:t>
            </a:r>
          </a:p>
        </p:txBody>
      </p:sp>
      <p:sp>
        <p:nvSpPr>
          <p:cNvPr id="15" name="Rectangle 2"/>
          <p:cNvSpPr txBox="1">
            <a:spLocks noChangeArrowheads="1"/>
          </p:cNvSpPr>
          <p:nvPr/>
        </p:nvSpPr>
        <p:spPr bwMode="auto">
          <a:xfrm>
            <a:off x="3803951" y="4579544"/>
            <a:ext cx="3019009"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nor revilers</a:t>
            </a:r>
          </a:p>
        </p:txBody>
      </p:sp>
      <p:sp>
        <p:nvSpPr>
          <p:cNvPr id="16" name="Rectangle 2"/>
          <p:cNvSpPr txBox="1">
            <a:spLocks noChangeArrowheads="1"/>
          </p:cNvSpPr>
          <p:nvPr/>
        </p:nvSpPr>
        <p:spPr bwMode="auto">
          <a:xfrm>
            <a:off x="6682173" y="4583854"/>
            <a:ext cx="1054284"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nor </a:t>
            </a:r>
          </a:p>
        </p:txBody>
      </p:sp>
      <p:sp>
        <p:nvSpPr>
          <p:cNvPr id="17" name="Rectangle 2"/>
          <p:cNvSpPr txBox="1">
            <a:spLocks noChangeArrowheads="1"/>
          </p:cNvSpPr>
          <p:nvPr/>
        </p:nvSpPr>
        <p:spPr bwMode="auto">
          <a:xfrm>
            <a:off x="1225700" y="5224025"/>
            <a:ext cx="3303214" cy="82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err="1">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extortioners</a:t>
            </a:r>
            <a:r>
              <a:rPr lang="en-US" altLang="en-US" sz="4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857169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stCondLst>
                                            <p:cond delay="0"/>
                                          </p:stCondLst>
                                        </p:cTn>
                                        <p:tgtEl>
                                          <p:spTgt spid="2"/>
                                        </p:tgtEl>
                                      </p:cBhvr>
                                    </p:animEffect>
                                    <p:anim to="" calcmode="lin" valueType="num">
                                      <p:cBhvr>
                                        <p:cTn id="14"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par>
                          <p:cTn id="16" fill="hold">
                            <p:stCondLst>
                              <p:cond delay="500"/>
                            </p:stCondLst>
                            <p:childTnLst>
                              <p:par>
                                <p:cTn id="17" presetID="9" presetClass="emph" presetSubtype="0" grpId="2" nodeType="afterEffect">
                                  <p:stCondLst>
                                    <p:cond delay="0"/>
                                  </p:stCondLst>
                                  <p:childTnLst>
                                    <p:set>
                                      <p:cBhvr rctx="PPT">
                                        <p:cTn id="18" dur="indefinite"/>
                                        <p:tgtEl>
                                          <p:spTgt spid="2"/>
                                        </p:tgtEl>
                                        <p:attrNameLst>
                                          <p:attrName>style.opacity</p:attrName>
                                        </p:attrNameLst>
                                      </p:cBhvr>
                                      <p:to>
                                        <p:strVal val="0.75"/>
                                      </p:to>
                                    </p:set>
                                    <p:animEffect filter="image" prLst="opacity: 0.75">
                                      <p:cBhvr rctx="IE">
                                        <p:cTn id="19" dur="indefinite"/>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exit" presetSubtype="0" fill="hold" grpId="1" nodeType="clickEffect">
                                  <p:stCondLst>
                                    <p:cond delay="0"/>
                                  </p:stCondLst>
                                  <p:childTnLst>
                                    <p:set>
                                      <p:cBhvr>
                                        <p:cTn id="23" dur="1" fill="hold">
                                          <p:stCondLst>
                                            <p:cond delay="999"/>
                                          </p:stCondLst>
                                        </p:cTn>
                                        <p:tgtEl>
                                          <p:spTgt spid="2"/>
                                        </p:tgtEl>
                                        <p:attrNameLst>
                                          <p:attrName>style.visibility</p:attrName>
                                        </p:attrNameLst>
                                      </p:cBhvr>
                                      <p:to>
                                        <p:strVal val="hidden"/>
                                      </p:to>
                                    </p:set>
                                    <p:animEffect transition="out" filter="dissolve">
                                      <p:cBhvr>
                                        <p:cTn id="24" dur="1000">
                                          <p:stCondLst>
                                            <p:cond delay="0"/>
                                          </p:stCondLst>
                                        </p:cTn>
                                        <p:tgtEl>
                                          <p:spTgt spid="2"/>
                                        </p:tgtEl>
                                      </p:cBhvr>
                                    </p:animEffect>
                                    <p:anim to="" calcmode="lin" valueType="num">
                                      <p:cBhvr>
                                        <p:cTn id="25" dur="1000" fill="hold">
                                          <p:stCondLst>
                                            <p:cond delay="0"/>
                                          </p:stCondLst>
                                        </p:cTn>
                                        <p:tgtEl>
                                          <p:spTgt spid="2"/>
                                        </p:tgtEl>
                                        <p:attrNameLst>
                                          <p:attrName>ppt_w</p:attrName>
                                        </p:attrNameLst>
                                      </p:cBhvr>
                                      <p:tavLst>
                                        <p:tav tm="0">
                                          <p:val>
                                            <p:strVal val="#ppt_w"/>
                                          </p:val>
                                        </p:tav>
                                        <p:tav tm="100000">
                                          <p:val>
                                            <p:strVal val="#ppt_w*4"/>
                                          </p:val>
                                        </p:tav>
                                      </p:tavLst>
                                    </p:anim>
                                    <p:anim to="" calcmode="lin" valueType="num">
                                      <p:cBhvr>
                                        <p:cTn id="26" dur="1000" fill="hold">
                                          <p:stCondLst>
                                            <p:cond delay="0"/>
                                          </p:stCondLst>
                                        </p:cTn>
                                        <p:tgtEl>
                                          <p:spTgt spid="2"/>
                                        </p:tgtEl>
                                        <p:attrNameLst>
                                          <p:attrName>ppt_h</p:attrName>
                                        </p:attrNameLst>
                                      </p:cBhvr>
                                      <p:tavLst>
                                        <p:tav tm="0">
                                          <p:val>
                                            <p:strVal val="#ppt_h"/>
                                          </p:val>
                                        </p:tav>
                                        <p:tav tm="100000">
                                          <p:val>
                                            <p:strVal val="#ppt_h*4"/>
                                          </p:val>
                                        </p:tav>
                                      </p:tavLst>
                                    </p:anim>
                                  </p:childTnLst>
                                </p:cTn>
                              </p:par>
                              <p:par>
                                <p:cTn id="27" presetID="10" presetClass="entr" presetSubtype="0" fill="hold" grpId="0" nodeType="withEffect">
                                  <p:stCondLst>
                                    <p:cond delay="4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par>
                                <p:cTn id="30" presetID="10" presetClass="entr" presetSubtype="0" fill="hold" grpId="0" nodeType="withEffect">
                                  <p:stCondLst>
                                    <p:cond delay="4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10" presetClass="entr" presetSubtype="0" fill="hold" grpId="0" nodeType="withEffect">
                                  <p:stCondLst>
                                    <p:cond delay="40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par>
                                <p:cTn id="36" presetID="10" presetClass="entr" presetSubtype="0" fill="hold" grpId="0" nodeType="withEffect">
                                  <p:stCondLst>
                                    <p:cond delay="4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50"/>
                                        <p:tgtEl>
                                          <p:spTgt spid="8"/>
                                        </p:tgtEl>
                                      </p:cBhvr>
                                    </p:animEffect>
                                  </p:childTnLst>
                                </p:cTn>
                              </p:par>
                              <p:par>
                                <p:cTn id="39" presetID="10" presetClass="entr" presetSubtype="0" fill="hold" grpId="0" nodeType="withEffect">
                                  <p:stCondLst>
                                    <p:cond delay="40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250"/>
                                        <p:tgtEl>
                                          <p:spTgt spid="9"/>
                                        </p:tgtEl>
                                      </p:cBhvr>
                                    </p:animEffect>
                                  </p:childTnLst>
                                </p:cTn>
                              </p:par>
                              <p:par>
                                <p:cTn id="42" presetID="10" presetClass="entr" presetSubtype="0" fill="hold" grpId="0" nodeType="withEffect">
                                  <p:stCondLst>
                                    <p:cond delay="4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50"/>
                                        <p:tgtEl>
                                          <p:spTgt spid="10"/>
                                        </p:tgtEl>
                                      </p:cBhvr>
                                    </p:animEffect>
                                  </p:childTnLst>
                                </p:cTn>
                              </p:par>
                              <p:par>
                                <p:cTn id="45" presetID="10" presetClass="entr" presetSubtype="0" fill="hold" grpId="0" nodeType="withEffect">
                                  <p:stCondLst>
                                    <p:cond delay="4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10" presetClass="entr" presetSubtype="0" fill="hold" grpId="0" nodeType="withEffect">
                                  <p:stCondLst>
                                    <p:cond delay="40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250"/>
                                        <p:tgtEl>
                                          <p:spTgt spid="12"/>
                                        </p:tgtEl>
                                      </p:cBhvr>
                                    </p:animEffect>
                                  </p:childTnLst>
                                </p:cTn>
                              </p:par>
                              <p:par>
                                <p:cTn id="51" presetID="10" presetClass="entr" presetSubtype="0" fill="hold" grpId="0" nodeType="withEffect">
                                  <p:stCondLst>
                                    <p:cond delay="40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cTn>
                              </p:par>
                              <p:par>
                                <p:cTn id="54" presetID="10" presetClass="entr" presetSubtype="0" fill="hold" grpId="0" nodeType="withEffect">
                                  <p:stCondLst>
                                    <p:cond delay="40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ntr" presetSubtype="0" fill="hold" grpId="0" nodeType="withEffect">
                                  <p:stCondLst>
                                    <p:cond delay="40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250"/>
                                        <p:tgtEl>
                                          <p:spTgt spid="15"/>
                                        </p:tgtEl>
                                      </p:cBhvr>
                                    </p:animEffect>
                                  </p:childTnLst>
                                </p:cTn>
                              </p:par>
                              <p:par>
                                <p:cTn id="60" presetID="10" presetClass="entr" presetSubtype="0" fill="hold" grpId="0" nodeType="withEffect">
                                  <p:stCondLst>
                                    <p:cond delay="40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50"/>
                                        <p:tgtEl>
                                          <p:spTgt spid="16"/>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250"/>
                                        <p:tgtEl>
                                          <p:spTgt spid="17"/>
                                        </p:tgtEl>
                                      </p:cBhvr>
                                    </p:animEffect>
                                  </p:childTnLst>
                                </p:cTn>
                              </p:par>
                              <p:par>
                                <p:cTn id="66" presetID="42" presetClass="path" presetSubtype="0" accel="50000" decel="50000" fill="hold" grpId="1" nodeType="withEffect">
                                  <p:stCondLst>
                                    <p:cond delay="400"/>
                                  </p:stCondLst>
                                  <p:childTnLst>
                                    <p:animMotion origin="layout" path="M -3.61111E-6 2.96296E-6 L -0.26562 -0.27385 " pathEditMode="relative" rAng="0" ptsTypes="AA">
                                      <p:cBhvr>
                                        <p:cTn id="67" dur="1500" fill="hold"/>
                                        <p:tgtEl>
                                          <p:spTgt spid="5"/>
                                        </p:tgtEl>
                                        <p:attrNameLst>
                                          <p:attrName>ppt_x</p:attrName>
                                          <p:attrName>ppt_y</p:attrName>
                                        </p:attrNameLst>
                                      </p:cBhvr>
                                      <p:rCtr x="-13281" y="-13704"/>
                                    </p:animMotion>
                                  </p:childTnLst>
                                </p:cTn>
                              </p:par>
                              <p:par>
                                <p:cTn id="68" presetID="42" presetClass="path" presetSubtype="0" accel="50000" decel="50000" fill="hold" grpId="1" nodeType="withEffect">
                                  <p:stCondLst>
                                    <p:cond delay="400"/>
                                  </p:stCondLst>
                                  <p:childTnLst>
                                    <p:animMotion origin="layout" path="M -4.44444E-6 2.96296E-6 L -0.21892 -0.27408 " pathEditMode="relative" rAng="0" ptsTypes="AA">
                                      <p:cBhvr>
                                        <p:cTn id="69" dur="1500" fill="hold"/>
                                        <p:tgtEl>
                                          <p:spTgt spid="6"/>
                                        </p:tgtEl>
                                        <p:attrNameLst>
                                          <p:attrName>ppt_x</p:attrName>
                                          <p:attrName>ppt_y</p:attrName>
                                        </p:attrNameLst>
                                      </p:cBhvr>
                                      <p:rCtr x="-10955" y="-13704"/>
                                    </p:animMotion>
                                  </p:childTnLst>
                                </p:cTn>
                              </p:par>
                              <p:par>
                                <p:cTn id="70" presetID="42" presetClass="path" presetSubtype="0" accel="50000" decel="50000" fill="hold" grpId="1" nodeType="withEffect">
                                  <p:stCondLst>
                                    <p:cond delay="400"/>
                                  </p:stCondLst>
                                  <p:childTnLst>
                                    <p:animMotion origin="layout" path="M -1.11111E-6 2.96296E-6 L 0.21077 -0.27477 " pathEditMode="relative" rAng="0" ptsTypes="AA">
                                      <p:cBhvr>
                                        <p:cTn id="71" dur="1500" fill="hold"/>
                                        <p:tgtEl>
                                          <p:spTgt spid="7"/>
                                        </p:tgtEl>
                                        <p:attrNameLst>
                                          <p:attrName>ppt_x</p:attrName>
                                          <p:attrName>ppt_y</p:attrName>
                                        </p:attrNameLst>
                                      </p:cBhvr>
                                      <p:rCtr x="10538" y="-13750"/>
                                    </p:animMotion>
                                  </p:childTnLst>
                                </p:cTn>
                              </p:par>
                              <p:par>
                                <p:cTn id="72" presetID="42" presetClass="path" presetSubtype="0" accel="50000" decel="50000" fill="hold" grpId="1" nodeType="withEffect">
                                  <p:stCondLst>
                                    <p:cond delay="400"/>
                                  </p:stCondLst>
                                  <p:childTnLst>
                                    <p:animMotion origin="layout" path="M -3.88889E-6 -2.59259E-6 L -0.12725 -0.18055 " pathEditMode="relative" rAng="0" ptsTypes="AA">
                                      <p:cBhvr>
                                        <p:cTn id="73" dur="1500" fill="hold"/>
                                        <p:tgtEl>
                                          <p:spTgt spid="8"/>
                                        </p:tgtEl>
                                        <p:attrNameLst>
                                          <p:attrName>ppt_x</p:attrName>
                                          <p:attrName>ppt_y</p:attrName>
                                        </p:attrNameLst>
                                      </p:cBhvr>
                                      <p:rCtr x="-6372" y="-9028"/>
                                    </p:animMotion>
                                  </p:childTnLst>
                                </p:cTn>
                              </p:par>
                              <p:par>
                                <p:cTn id="74" presetID="42" presetClass="path" presetSubtype="0" accel="50000" decel="50000" fill="hold" grpId="1" nodeType="withEffect">
                                  <p:stCondLst>
                                    <p:cond delay="400"/>
                                  </p:stCondLst>
                                  <p:childTnLst>
                                    <p:animMotion origin="layout" path="M -4.16667E-6 -2.59259E-6 L 0.26528 -0.18125 " pathEditMode="relative" rAng="0" ptsTypes="AA">
                                      <p:cBhvr>
                                        <p:cTn id="75" dur="1500" fill="hold"/>
                                        <p:tgtEl>
                                          <p:spTgt spid="9"/>
                                        </p:tgtEl>
                                        <p:attrNameLst>
                                          <p:attrName>ppt_x</p:attrName>
                                          <p:attrName>ppt_y</p:attrName>
                                        </p:attrNameLst>
                                      </p:cBhvr>
                                      <p:rCtr x="13264" y="-9074"/>
                                    </p:animMotion>
                                  </p:childTnLst>
                                </p:cTn>
                              </p:par>
                              <p:par>
                                <p:cTn id="76" presetID="42" presetClass="path" presetSubtype="0" accel="50000" decel="50000" fill="hold" grpId="1" nodeType="withEffect">
                                  <p:stCondLst>
                                    <p:cond delay="400"/>
                                  </p:stCondLst>
                                  <p:childTnLst>
                                    <p:animMotion origin="layout" path="M -1.66667E-6 3.7037E-7 L -0.17864 -0.08681 " pathEditMode="relative" rAng="0" ptsTypes="AA">
                                      <p:cBhvr>
                                        <p:cTn id="77" dur="1500" fill="hold"/>
                                        <p:tgtEl>
                                          <p:spTgt spid="10"/>
                                        </p:tgtEl>
                                        <p:attrNameLst>
                                          <p:attrName>ppt_x</p:attrName>
                                          <p:attrName>ppt_y</p:attrName>
                                        </p:attrNameLst>
                                      </p:cBhvr>
                                      <p:rCtr x="-8941" y="-4352"/>
                                    </p:animMotion>
                                  </p:childTnLst>
                                </p:cTn>
                              </p:par>
                              <p:par>
                                <p:cTn id="78" presetID="42" presetClass="path" presetSubtype="0" accel="50000" decel="50000" fill="hold" grpId="1" nodeType="withEffect">
                                  <p:stCondLst>
                                    <p:cond delay="400"/>
                                  </p:stCondLst>
                                  <p:childTnLst>
                                    <p:animMotion origin="layout" path="M -5.55556E-7 1.85185E-6 L 0.22517 -0.08704 " pathEditMode="relative" rAng="0" ptsTypes="AA">
                                      <p:cBhvr>
                                        <p:cTn id="79" dur="1500" fill="hold"/>
                                        <p:tgtEl>
                                          <p:spTgt spid="11"/>
                                        </p:tgtEl>
                                        <p:attrNameLst>
                                          <p:attrName>ppt_x</p:attrName>
                                          <p:attrName>ppt_y</p:attrName>
                                        </p:attrNameLst>
                                      </p:cBhvr>
                                      <p:rCtr x="11250" y="-4352"/>
                                    </p:animMotion>
                                  </p:childTnLst>
                                </p:cTn>
                              </p:par>
                              <p:par>
                                <p:cTn id="80" presetID="42" presetClass="path" presetSubtype="0" accel="50000" decel="50000" fill="hold" grpId="1" nodeType="withEffect">
                                  <p:stCondLst>
                                    <p:cond delay="400"/>
                                  </p:stCondLst>
                                  <p:childTnLst>
                                    <p:animMotion origin="layout" path="M -2.77778E-6 4.81481E-6 L -0.07517 0.00555 " pathEditMode="relative" rAng="0" ptsTypes="AA">
                                      <p:cBhvr>
                                        <p:cTn id="81" dur="1500" fill="hold"/>
                                        <p:tgtEl>
                                          <p:spTgt spid="12"/>
                                        </p:tgtEl>
                                        <p:attrNameLst>
                                          <p:attrName>ppt_x</p:attrName>
                                          <p:attrName>ppt_y</p:attrName>
                                        </p:attrNameLst>
                                      </p:cBhvr>
                                      <p:rCtr x="-3767" y="278"/>
                                    </p:animMotion>
                                  </p:childTnLst>
                                </p:cTn>
                              </p:par>
                              <p:par>
                                <p:cTn id="82" presetID="42" presetClass="path" presetSubtype="0" accel="50000" decel="50000" fill="hold" grpId="1" nodeType="withEffect">
                                  <p:stCondLst>
                                    <p:cond delay="400"/>
                                  </p:stCondLst>
                                  <p:childTnLst>
                                    <p:animMotion origin="layout" path="M 3.05556E-6 3.7037E-7 L -0.41875 0.09884 " pathEditMode="relative" rAng="0" ptsTypes="AA">
                                      <p:cBhvr>
                                        <p:cTn id="83" dur="1500" fill="hold"/>
                                        <p:tgtEl>
                                          <p:spTgt spid="13"/>
                                        </p:tgtEl>
                                        <p:attrNameLst>
                                          <p:attrName>ppt_x</p:attrName>
                                          <p:attrName>ppt_y</p:attrName>
                                        </p:attrNameLst>
                                      </p:cBhvr>
                                      <p:rCtr x="-20937" y="4931"/>
                                    </p:animMotion>
                                  </p:childTnLst>
                                </p:cTn>
                              </p:par>
                              <p:par>
                                <p:cTn id="84" presetID="42" presetClass="path" presetSubtype="0" accel="50000" decel="50000" fill="hold" grpId="1" nodeType="withEffect">
                                  <p:stCondLst>
                                    <p:cond delay="400"/>
                                  </p:stCondLst>
                                  <p:childTnLst>
                                    <p:animMotion origin="layout" path="M 1.38889E-6 4.81481E-6 L 0.28958 0.00578 " pathEditMode="relative" rAng="0" ptsTypes="AA">
                                      <p:cBhvr>
                                        <p:cTn id="85" dur="1500" fill="hold"/>
                                        <p:tgtEl>
                                          <p:spTgt spid="14"/>
                                        </p:tgtEl>
                                        <p:attrNameLst>
                                          <p:attrName>ppt_x</p:attrName>
                                          <p:attrName>ppt_y</p:attrName>
                                        </p:attrNameLst>
                                      </p:cBhvr>
                                      <p:rCtr x="14479" y="278"/>
                                    </p:animMotion>
                                  </p:childTnLst>
                                </p:cTn>
                              </p:par>
                              <p:par>
                                <p:cTn id="86" presetID="42" presetClass="path" presetSubtype="0" accel="50000" decel="50000" fill="hold" grpId="1" nodeType="withEffect">
                                  <p:stCondLst>
                                    <p:cond delay="400"/>
                                  </p:stCondLst>
                                  <p:childTnLst>
                                    <p:animMotion origin="layout" path="M 3.61111E-6 -7.40741E-7 L -0.08264 0.09977 " pathEditMode="relative" rAng="0" ptsTypes="AA">
                                      <p:cBhvr>
                                        <p:cTn id="87" dur="1500" fill="hold"/>
                                        <p:tgtEl>
                                          <p:spTgt spid="15"/>
                                        </p:tgtEl>
                                        <p:attrNameLst>
                                          <p:attrName>ppt_x</p:attrName>
                                          <p:attrName>ppt_y</p:attrName>
                                        </p:attrNameLst>
                                      </p:cBhvr>
                                      <p:rCtr x="-4132" y="4977"/>
                                    </p:animMotion>
                                  </p:childTnLst>
                                </p:cTn>
                              </p:par>
                              <p:par>
                                <p:cTn id="88" presetID="42" presetClass="path" presetSubtype="0" accel="50000" decel="50000" fill="hold" grpId="1" nodeType="withEffect">
                                  <p:stCondLst>
                                    <p:cond delay="400"/>
                                  </p:stCondLst>
                                  <p:childTnLst>
                                    <p:animMotion origin="layout" path="M 1.94444E-6 -3.7037E-6 L -0.38611 0.19329 " pathEditMode="relative" rAng="0" ptsTypes="AA">
                                      <p:cBhvr>
                                        <p:cTn id="89" dur="1500" fill="hold"/>
                                        <p:tgtEl>
                                          <p:spTgt spid="16"/>
                                        </p:tgtEl>
                                        <p:attrNameLst>
                                          <p:attrName>ppt_x</p:attrName>
                                          <p:attrName>ppt_y</p:attrName>
                                        </p:attrNameLst>
                                      </p:cBhvr>
                                      <p:rCtr x="-19306" y="9653"/>
                                    </p:animMotion>
                                  </p:childTnLst>
                                </p:cTn>
                              </p:par>
                              <p:par>
                                <p:cTn id="90" presetID="42" presetClass="path" presetSubtype="0" accel="50000" decel="50000" fill="hold" grpId="1" nodeType="withEffect">
                                  <p:stCondLst>
                                    <p:cond delay="400"/>
                                  </p:stCondLst>
                                  <p:childTnLst>
                                    <p:animMotion origin="layout" path="M -3.33333E-6 -2.22222E-6 L 0.29167 0.09977 " pathEditMode="relative" rAng="0" ptsTypes="AA">
                                      <p:cBhvr>
                                        <p:cTn id="91" dur="1500" fill="hold"/>
                                        <p:tgtEl>
                                          <p:spTgt spid="17"/>
                                        </p:tgtEl>
                                        <p:attrNameLst>
                                          <p:attrName>ppt_x</p:attrName>
                                          <p:attrName>ppt_y</p:attrName>
                                        </p:attrNameLst>
                                      </p:cBhvr>
                                      <p:rCtr x="14583" y="4977"/>
                                    </p:animMotion>
                                  </p:childTnLst>
                                </p:cTn>
                              </p:par>
                              <p:par>
                                <p:cTn id="92" presetID="10" presetClass="exit" presetSubtype="0" fill="hold" grpId="1" nodeType="withEffect">
                                  <p:stCondLst>
                                    <p:cond delay="400"/>
                                  </p:stCondLst>
                                  <p:childTnLst>
                                    <p:animEffect transition="out" filter="fade">
                                      <p:cBhvr>
                                        <p:cTn id="93" dur="1250"/>
                                        <p:tgtEl>
                                          <p:spTgt spid="3074"/>
                                        </p:tgtEl>
                                      </p:cBhvr>
                                    </p:animEffect>
                                    <p:set>
                                      <p:cBhvr>
                                        <p:cTn id="94" dur="1" fill="hold">
                                          <p:stCondLst>
                                            <p:cond delay="1249"/>
                                          </p:stCondLst>
                                        </p:cTn>
                                        <p:tgtEl>
                                          <p:spTgt spid="3074"/>
                                        </p:tgtEl>
                                        <p:attrNameLst>
                                          <p:attrName>style.visibility</p:attrName>
                                        </p:attrNameLst>
                                      </p:cBhvr>
                                      <p:to>
                                        <p:strVal val="hidden"/>
                                      </p:to>
                                    </p:set>
                                  </p:childTnLst>
                                </p:cTn>
                              </p:par>
                            </p:childTnLst>
                          </p:cTn>
                        </p:par>
                        <p:par>
                          <p:cTn id="95" fill="hold">
                            <p:stCondLst>
                              <p:cond delay="1900"/>
                            </p:stCondLst>
                            <p:childTnLst>
                              <p:par>
                                <p:cTn id="96" presetID="10" presetClass="entr" presetSubtype="0" fill="hold" grpId="0" nodeType="after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fade">
                                      <p:cBhvr>
                                        <p:cTn id="98" dur="250"/>
                                        <p:tgtEl>
                                          <p:spTgt spid="4"/>
                                        </p:tgtEl>
                                      </p:cBhvr>
                                    </p:animEffect>
                                  </p:childTnLst>
                                </p:cTn>
                              </p:par>
                              <p:par>
                                <p:cTn id="99" presetID="10" presetClass="exit" presetSubtype="0" fill="hold" grpId="2" nodeType="withEffect">
                                  <p:stCondLst>
                                    <p:cond delay="0"/>
                                  </p:stCondLst>
                                  <p:childTnLst>
                                    <p:animEffect transition="out" filter="fade">
                                      <p:cBhvr>
                                        <p:cTn id="100" dur="500"/>
                                        <p:tgtEl>
                                          <p:spTgt spid="5"/>
                                        </p:tgtEl>
                                      </p:cBhvr>
                                    </p:animEffect>
                                    <p:set>
                                      <p:cBhvr>
                                        <p:cTn id="101" dur="1" fill="hold">
                                          <p:stCondLst>
                                            <p:cond delay="499"/>
                                          </p:stCondLst>
                                        </p:cTn>
                                        <p:tgtEl>
                                          <p:spTgt spid="5"/>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6"/>
                                        </p:tgtEl>
                                      </p:cBhvr>
                                    </p:animEffect>
                                    <p:set>
                                      <p:cBhvr>
                                        <p:cTn id="104" dur="1" fill="hold">
                                          <p:stCondLst>
                                            <p:cond delay="499"/>
                                          </p:stCondLst>
                                        </p:cTn>
                                        <p:tgtEl>
                                          <p:spTgt spid="6"/>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7"/>
                                        </p:tgtEl>
                                      </p:cBhvr>
                                    </p:animEffect>
                                    <p:set>
                                      <p:cBhvr>
                                        <p:cTn id="107" dur="1" fill="hold">
                                          <p:stCondLst>
                                            <p:cond delay="499"/>
                                          </p:stCondLst>
                                        </p:cTn>
                                        <p:tgtEl>
                                          <p:spTgt spid="7"/>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8"/>
                                        </p:tgtEl>
                                      </p:cBhvr>
                                    </p:animEffect>
                                    <p:set>
                                      <p:cBhvr>
                                        <p:cTn id="110" dur="1" fill="hold">
                                          <p:stCondLst>
                                            <p:cond delay="499"/>
                                          </p:stCondLst>
                                        </p:cTn>
                                        <p:tgtEl>
                                          <p:spTgt spid="8"/>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9"/>
                                        </p:tgtEl>
                                      </p:cBhvr>
                                    </p:animEffect>
                                    <p:set>
                                      <p:cBhvr>
                                        <p:cTn id="113" dur="1" fill="hold">
                                          <p:stCondLst>
                                            <p:cond delay="499"/>
                                          </p:stCondLst>
                                        </p:cTn>
                                        <p:tgtEl>
                                          <p:spTgt spid="9"/>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0"/>
                                        </p:tgtEl>
                                      </p:cBhvr>
                                    </p:animEffect>
                                    <p:set>
                                      <p:cBhvr>
                                        <p:cTn id="116" dur="1" fill="hold">
                                          <p:stCondLst>
                                            <p:cond delay="499"/>
                                          </p:stCondLst>
                                        </p:cTn>
                                        <p:tgtEl>
                                          <p:spTgt spid="10"/>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1"/>
                                        </p:tgtEl>
                                      </p:cBhvr>
                                    </p:animEffect>
                                    <p:set>
                                      <p:cBhvr>
                                        <p:cTn id="119" dur="1" fill="hold">
                                          <p:stCondLst>
                                            <p:cond delay="499"/>
                                          </p:stCondLst>
                                        </p:cTn>
                                        <p:tgtEl>
                                          <p:spTgt spid="11"/>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2"/>
                                        </p:tgtEl>
                                      </p:cBhvr>
                                    </p:animEffect>
                                    <p:set>
                                      <p:cBhvr>
                                        <p:cTn id="122" dur="1" fill="hold">
                                          <p:stCondLst>
                                            <p:cond delay="499"/>
                                          </p:stCondLst>
                                        </p:cTn>
                                        <p:tgtEl>
                                          <p:spTgt spid="12"/>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3"/>
                                        </p:tgtEl>
                                      </p:cBhvr>
                                    </p:animEffect>
                                    <p:set>
                                      <p:cBhvr>
                                        <p:cTn id="125" dur="1" fill="hold">
                                          <p:stCondLst>
                                            <p:cond delay="499"/>
                                          </p:stCondLst>
                                        </p:cTn>
                                        <p:tgtEl>
                                          <p:spTgt spid="13"/>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17"/>
                                        </p:tgtEl>
                                      </p:cBhvr>
                                    </p:animEffect>
                                    <p:set>
                                      <p:cBhvr>
                                        <p:cTn id="13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 grpId="0"/>
      <p:bldP spid="2" grpId="1"/>
      <p:bldP spid="2" grpId="2"/>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2512" y="2103438"/>
            <a:ext cx="8229600" cy="29337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true Mason takes full responsibility for the condition    of his character and ever strives for its perfection.”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48105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90296" y="274638"/>
            <a:ext cx="8574505"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Society or Fraternity of Freemasons is more in the nature of  a system of Philosophy or of moral and social virtues taught by symbols, allegories, and lectures based upon fundamental truths, the observance of which tends to promote stability  of character, conservatism, morality and good citizenship.”</a:t>
            </a:r>
          </a:p>
        </p:txBody>
      </p:sp>
    </p:spTree>
    <p:extLst>
      <p:ext uri="{BB962C8B-B14F-4D97-AF65-F5344CB8AC3E}">
        <p14:creationId xmlns:p14="http://schemas.microsoft.com/office/powerpoint/2010/main" val="467469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064680" y="1251347"/>
            <a:ext cx="1917032" cy="6532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service</a:t>
            </a:r>
          </a:p>
        </p:txBody>
      </p:sp>
      <p:sp>
        <p:nvSpPr>
          <p:cNvPr id="4" name="Title 1"/>
          <p:cNvSpPr txBox="1">
            <a:spLocks/>
          </p:cNvSpPr>
          <p:nvPr/>
        </p:nvSpPr>
        <p:spPr>
          <a:xfrm>
            <a:off x="331692" y="245483"/>
            <a:ext cx="1626930" cy="6532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Mason</a:t>
            </a:r>
          </a:p>
        </p:txBody>
      </p:sp>
      <p:sp>
        <p:nvSpPr>
          <p:cNvPr id="5" name="Title 1"/>
          <p:cNvSpPr txBox="1">
            <a:spLocks/>
          </p:cNvSpPr>
          <p:nvPr/>
        </p:nvSpPr>
        <p:spPr>
          <a:xfrm>
            <a:off x="3447083" y="3261724"/>
            <a:ext cx="3235393" cy="6532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human mind</a:t>
            </a:r>
          </a:p>
        </p:txBody>
      </p:sp>
      <p:sp>
        <p:nvSpPr>
          <p:cNvPr id="6" name="Title 1"/>
          <p:cNvSpPr txBox="1">
            <a:spLocks/>
          </p:cNvSpPr>
          <p:nvPr/>
        </p:nvSpPr>
        <p:spPr>
          <a:xfrm>
            <a:off x="5155894" y="3767007"/>
            <a:ext cx="1546025" cy="6532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science</a:t>
            </a:r>
          </a:p>
        </p:txBody>
      </p:sp>
      <p:sp>
        <p:nvSpPr>
          <p:cNvPr id="3074" name="Rectangle 2"/>
          <p:cNvSpPr>
            <a:spLocks noGrp="1" noChangeArrowheads="1"/>
          </p:cNvSpPr>
          <p:nvPr>
            <p:ph type="title"/>
          </p:nvPr>
        </p:nvSpPr>
        <p:spPr>
          <a:xfrm>
            <a:off x="224590" y="194427"/>
            <a:ext cx="8574505" cy="6278562"/>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“Masonry, according to the general acceptation of the term, is an art founded on the principles of geometry, and devoted to the service and convenience of mankind. But Freemasonry, embracing a wider range and having a nobler object in view, namely, the cultivation and improvement of the human mind, may with more propriety be called a science, inasmuch as, availing itself of the terms of the former, it inculcates the principles of the purest morality, though its lessons are for the most part veiled in allegory and illustrated by symbols.”</a:t>
            </a:r>
          </a:p>
        </p:txBody>
      </p:sp>
    </p:spTree>
    <p:extLst>
      <p:ext uri="{BB962C8B-B14F-4D97-AF65-F5344CB8AC3E}">
        <p14:creationId xmlns:p14="http://schemas.microsoft.com/office/powerpoint/2010/main" val="4209210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4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400"/>
                                  </p:stCondLst>
                                  <p:childTnLst>
                                    <p:set>
                                      <p:cBhvr override="childStyle">
                                        <p:cTn id="21" dur="500" fill="hold"/>
                                        <p:tgtEl>
                                          <p:spTgt spid="4"/>
                                        </p:tgtEl>
                                        <p:attrNameLst>
                                          <p:attrName>style.textDecorationUnderline</p:attrName>
                                        </p:attrNameLst>
                                      </p:cBhvr>
                                      <p:to>
                                        <p:strVal val="true"/>
                                      </p:to>
                                    </p:set>
                                  </p:childTnLst>
                                </p:cTn>
                              </p:par>
                              <p:par>
                                <p:cTn id="22" presetID="22" presetClass="exit" presetSubtype="8" fill="hold" grpId="2" nodeType="withEffect">
                                  <p:stCondLst>
                                    <p:cond delay="0"/>
                                  </p:stCondLst>
                                  <p:childTnLst>
                                    <p:animEffect transition="out" filter="wipe(left)">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900"/>
                            </p:stCondLst>
                            <p:childTnLst>
                              <p:par>
                                <p:cTn id="26" presetID="22" presetClass="entr" presetSubtype="8" fill="hold" grpId="0" nodeType="afterEffect">
                                  <p:stCondLst>
                                    <p:cond delay="40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8" presetClass="emph" presetSubtype="0" fill="hold" grpId="1" nodeType="withEffect">
                                  <p:stCondLst>
                                    <p:cond delay="400"/>
                                  </p:stCondLst>
                                  <p:childTnLst>
                                    <p:set>
                                      <p:cBhvr override="childStyle">
                                        <p:cTn id="30" dur="500" fill="hold"/>
                                        <p:tgtEl>
                                          <p:spTgt spid="5"/>
                                        </p:tgtEl>
                                        <p:attrNameLst>
                                          <p:attrName>style.textDecorationUnderline</p:attrName>
                                        </p:attrNameLst>
                                      </p:cBhvr>
                                      <p:to>
                                        <p:strVal val="true"/>
                                      </p:to>
                                    </p:set>
                                  </p:childTnLst>
                                </p:cTn>
                              </p:par>
                              <p:par>
                                <p:cTn id="31" presetID="22" presetClass="entr" presetSubtype="8" fill="hold" grpId="0" nodeType="withEffect">
                                  <p:stCondLst>
                                    <p:cond delay="80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18" presetClass="emph" presetSubtype="0" fill="hold" grpId="1" nodeType="withEffect">
                                  <p:stCondLst>
                                    <p:cond delay="800"/>
                                  </p:stCondLst>
                                  <p:childTnLst>
                                    <p:set>
                                      <p:cBhvr override="childStyle">
                                        <p:cTn id="35"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5" grpId="0"/>
      <p:bldP spid="5" grpId="1"/>
      <p:bldP spid="6" grpId="0"/>
      <p:bldP spid="6" grpId="1"/>
      <p:bldP spid="30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0125" y="274638"/>
            <a:ext cx="8843749"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the manifestation of the Spirit is given     to each one for the profit of all: for to one is given the word of wisdom through the Spirit, to another the word of knowledge through the same Spirit, to another faith by the same Spirit, to another gifts of healings by the same Spirit, to another the working of miracles, to another prophecy, to another discerning of spirits, to another different kinds of tongues, to another the interpretation of tongues. </a:t>
            </a:r>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12:7-10 </a:t>
            </a:r>
            <a:r>
              <a:rPr lang="en-US" altLang="en-US" sz="34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851013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3031" y="1461754"/>
            <a:ext cx="8229600" cy="412089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Masonic system represents a stupendous and beautiful fabric, founded on universal purity, to rule and direct our passions, to have faith and love in God, and charity toward man.”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91745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5116" y="2745122"/>
            <a:ext cx="8229600" cy="20193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true Mason is the Tiler of the Temple of the Heart.”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02917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98238" y="2316261"/>
            <a:ext cx="7965191" cy="279276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Do you not know that you are the temple of God and that the Spirit of God dwells in you?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3:16</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522030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58873" y="2333375"/>
            <a:ext cx="7715871" cy="25166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precepts of the Gospel were universally the obligations of Masonry.”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1014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157" y="2135522"/>
            <a:ext cx="8229600" cy="29658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have a government of limited power under the Constitution, and we have got to work out our problems on the basis of law.”</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2694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2617" y="2095799"/>
            <a:ext cx="8229600" cy="36396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love judges, and I love courts. They are my ideals that typify      on earth what we shall meet hereafter in heaven under              a just God.”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p:cNvSpPr txBox="1">
            <a:spLocks/>
          </p:cNvSpPr>
          <p:nvPr/>
        </p:nvSpPr>
        <p:spPr>
          <a:xfrm>
            <a:off x="3396343" y="3432626"/>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justice</a:t>
            </a:r>
          </a:p>
        </p:txBody>
      </p:sp>
    </p:spTree>
    <p:extLst>
      <p:ext uri="{BB962C8B-B14F-4D97-AF65-F5344CB8AC3E}">
        <p14:creationId xmlns:p14="http://schemas.microsoft.com/office/powerpoint/2010/main" val="4158066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stCondLst>
                                            <p:cond delay="0"/>
                                          </p:stCondLst>
                                        </p:cTn>
                                        <p:tgtEl>
                                          <p:spTgt spid="3"/>
                                        </p:tgtEl>
                                      </p:cBhvr>
                                    </p:animEffect>
                                    <p:anim to="" calcmode="lin" valueType="num">
                                      <p:cBhvr>
                                        <p:cTn id="13"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5116" y="918611"/>
            <a:ext cx="8229600" cy="51796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“Rules of conduct which govern men in their relations to one another are being applied in an ever-increasing degree to nations. The battlefield as a place               of settlement of disputes is  gradually yielding to arbitral courts of justice.”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80334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judiciary has fallen to a very low state in this country. I think your part of the country has suffered especially. The federal judges of the South are a disgrace to any country, and I'll be damned if I put any man on the bench of whose character and ability there is the least doubt.”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39349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28171" y="361722"/>
            <a:ext cx="8309430" cy="6278562"/>
          </a:xfrm>
        </p:spPr>
        <p:txBody>
          <a:bodyPr>
            <a:scene3d>
              <a:camera prst="orthographicFront"/>
              <a:lightRig rig="flat" dir="t"/>
            </a:scene3d>
            <a:sp3d extrusionH="57150" prstMaterial="plastic">
              <a:bevelT w="38100" h="38100"/>
            </a:sp3d>
          </a:bodyPr>
          <a:lstStyle/>
          <a:p>
            <a:pPr eaLnBrk="1" hangingPunct="1"/>
            <a:r>
              <a:rPr lang="en-US" altLang="en-US" sz="372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Then He spoke a parable to them, that men always ought to pray and not lose heart, saying: "There was in a certain city a judge who did not fear God nor regard man. Now there was a widow in that city; and she came to him, saying, 'Get justice for me from my adversary.' And he would not for a while; but afterward he said within himself, 'Though I do not fear God nor regard man,'  …"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Luke 18:1-4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457200" y="318180"/>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40" b="1" kern="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"…'yet because this widow troubles me  I will avenge her, lest by her continual coming she weary me.'" Then the Lord said, "Hear what the unjust judge said. And shall God not avenge His own elect who cry out day and night to Him, though He bears long with them? I tell you that He will avenge them speedily. Nevertheless, when the Son of Man comes, will He really find faith                        on the earth?"</a:t>
            </a:r>
            <a:r>
              <a:rPr lang="en-US" altLang="en-US" sz="3700" b="1" kern="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kern="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Luke 18:5-8 </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57169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1" nodeType="clickEffect">
                                  <p:stCondLst>
                                    <p:cond delay="0"/>
                                  </p:stCondLst>
                                  <p:childTnLst>
                                    <p:anim calcmode="lin" valueType="num">
                                      <p:cBhvr additive="base">
                                        <p:cTn id="12" dur="500"/>
                                        <p:tgtEl>
                                          <p:spTgt spid="3074"/>
                                        </p:tgtEl>
                                        <p:attrNameLst>
                                          <p:attrName>ppt_x</p:attrName>
                                        </p:attrNameLst>
                                      </p:cBhvr>
                                      <p:tavLst>
                                        <p:tav tm="0">
                                          <p:val>
                                            <p:strVal val="ppt_x"/>
                                          </p:val>
                                        </p:tav>
                                        <p:tav tm="100000">
                                          <p:val>
                                            <p:strVal val="0-ppt_w/2"/>
                                          </p:val>
                                        </p:tav>
                                      </p:tavLst>
                                    </p:anim>
                                    <p:anim calcmode="lin" valueType="num">
                                      <p:cBhvr additive="base">
                                        <p:cTn id="13" dur="500"/>
                                        <p:tgtEl>
                                          <p:spTgt spid="3074"/>
                                        </p:tgtEl>
                                        <p:attrNameLst>
                                          <p:attrName>ppt_y</p:attrName>
                                        </p:attrNameLst>
                                      </p:cBhvr>
                                      <p:tavLst>
                                        <p:tav tm="0">
                                          <p:val>
                                            <p:strVal val="ppt_y"/>
                                          </p:val>
                                        </p:tav>
                                        <p:tav tm="100000">
                                          <p:val>
                                            <p:strVal val="ppt_y"/>
                                          </p:val>
                                        </p:tav>
                                      </p:tavLst>
                                    </p:anim>
                                    <p:set>
                                      <p:cBhvr>
                                        <p:cTn id="14" dur="1" fill="hold">
                                          <p:stCondLst>
                                            <p:cond delay="499"/>
                                          </p:stCondLst>
                                        </p:cTn>
                                        <p:tgtEl>
                                          <p:spTgt spid="3074"/>
                                        </p:tgtEl>
                                        <p:attrNameLst>
                                          <p:attrName>style.visibility</p:attrName>
                                        </p:attrNameLst>
                                      </p:cBhvr>
                                      <p:to>
                                        <p:strVal val="hidden"/>
                                      </p:to>
                                    </p:set>
                                  </p:childTnLst>
                                </p:cTn>
                              </p:par>
                              <p:par>
                                <p:cTn id="15" presetID="2" presetClass="entr" presetSubtype="2" fill="hold" grpId="0" nodeType="withEffect">
                                  <p:stCondLst>
                                    <p:cond delay="1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6926" y="1466440"/>
            <a:ext cx="8229600" cy="41227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Do not be unequally yoked together with unbelievers. For what fellowship has righteousness with lawlessness? And what communion has light with darkness?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6:14 </a:t>
            </a:r>
          </a:p>
        </p:txBody>
      </p:sp>
    </p:spTree>
    <p:extLst>
      <p:ext uri="{BB962C8B-B14F-4D97-AF65-F5344CB8AC3E}">
        <p14:creationId xmlns:p14="http://schemas.microsoft.com/office/powerpoint/2010/main" val="2857169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6103" y="716427"/>
            <a:ext cx="8229600" cy="543779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one and the same Spirit works all these things, distributing to each one individually as He wills. For as the body is one and has many members, but all the members of that one body, being many, are one body, so also is Christ.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12:11-12 </a:t>
            </a:r>
          </a:p>
        </p:txBody>
      </p:sp>
    </p:spTree>
    <p:extLst>
      <p:ext uri="{BB962C8B-B14F-4D97-AF65-F5344CB8AC3E}">
        <p14:creationId xmlns:p14="http://schemas.microsoft.com/office/powerpoint/2010/main" val="2851013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158" y="595480"/>
            <a:ext cx="8229600" cy="561281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gives me the greatest pleasure to say, as I do from the bottom of my heart, that never in the history of the country, in any crisis and under any conditions, have our Jewish fellow citizens failed to live up to the highest standards of citizenship and patriotism.”</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83797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41158" y="2664912"/>
            <a:ext cx="8229600" cy="21798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“Anti-Semitism is a noxious weed that should be cut out. It has no place in America.”</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11339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16715" y="2167607"/>
            <a:ext cx="8229600" cy="29979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“One cannot always be sure of the truth of what one hears if he happens to be President of the United States.”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12940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7748" y="1754117"/>
            <a:ext cx="8229600" cy="350625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Beloved, do not believe every spirit, but test the spirits, whether they are of God; because many false prophets have gone out into the world.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4:1 </a:t>
            </a:r>
          </a:p>
        </p:txBody>
      </p:sp>
    </p:spTree>
    <p:extLst>
      <p:ext uri="{BB962C8B-B14F-4D97-AF65-F5344CB8AC3E}">
        <p14:creationId xmlns:p14="http://schemas.microsoft.com/office/powerpoint/2010/main" val="3305654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72074" y="2804708"/>
            <a:ext cx="7155925" cy="16343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“Politics, when I am in it, makes me sick.”</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71113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3242" y="2793249"/>
            <a:ext cx="8229600" cy="16985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trouble with me is that I like to talk too much.”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03562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564" r="13317"/>
          <a:stretch/>
        </p:blipFill>
        <p:spPr>
          <a:xfrm>
            <a:off x="0" y="0"/>
            <a:ext cx="9144000"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520" t="980" r="3816" b="2708"/>
          <a:stretch/>
        </p:blipFill>
        <p:spPr>
          <a:xfrm>
            <a:off x="-12032" y="-3318"/>
            <a:ext cx="5378116" cy="686131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9946"/>
          <a:stretch/>
        </p:blipFill>
        <p:spPr>
          <a:xfrm>
            <a:off x="4132877" y="-11846"/>
            <a:ext cx="5011123" cy="6869846"/>
          </a:xfrm>
          <a:prstGeom prst="rect">
            <a:avLst/>
          </a:prstGeom>
        </p:spPr>
      </p:pic>
    </p:spTree>
    <p:extLst>
      <p:ext uri="{BB962C8B-B14F-4D97-AF65-F5344CB8AC3E}">
        <p14:creationId xmlns:p14="http://schemas.microsoft.com/office/powerpoint/2010/main" val="366098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2930"/>
          <a:stretch/>
        </p:blipFill>
        <p:spPr>
          <a:xfrm>
            <a:off x="0" y="1"/>
            <a:ext cx="9144000" cy="6858000"/>
          </a:xfrm>
          <a:prstGeom prst="rect">
            <a:avLst/>
          </a:prstGeom>
        </p:spPr>
      </p:pic>
    </p:spTree>
    <p:extLst>
      <p:ext uri="{BB962C8B-B14F-4D97-AF65-F5344CB8AC3E}">
        <p14:creationId xmlns:p14="http://schemas.microsoft.com/office/powerpoint/2010/main" val="4396277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2516"/>
          <a:stretch/>
        </p:blipFill>
        <p:spPr>
          <a:xfrm>
            <a:off x="0" y="-132347"/>
            <a:ext cx="9144000" cy="6990347"/>
          </a:xfrm>
          <a:prstGeom prst="rect">
            <a:avLst/>
          </a:prstGeom>
        </p:spPr>
      </p:pic>
    </p:spTree>
    <p:extLst>
      <p:ext uri="{BB962C8B-B14F-4D97-AF65-F5344CB8AC3E}">
        <p14:creationId xmlns:p14="http://schemas.microsoft.com/office/powerpoint/2010/main" val="238076017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304284" cy="6999998"/>
          </a:xfrm>
          <a:prstGeom prst="rect">
            <a:avLst/>
          </a:prstGeom>
        </p:spPr>
      </p:pic>
    </p:spTree>
    <p:extLst>
      <p:ext uri="{BB962C8B-B14F-4D97-AF65-F5344CB8AC3E}">
        <p14:creationId xmlns:p14="http://schemas.microsoft.com/office/powerpoint/2010/main" val="755441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9073" y="852153"/>
            <a:ext cx="8229600" cy="49871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“Freemasonry teaches not merely temperance, fortitude, prudence, justice, brotherly love, relief, and truth, but liberty, equality, and fraternity, and it denounces ignorance, superstition, bigotry, lust tyranny and despotism.”</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3531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5473" b="11381"/>
          <a:stretch/>
        </p:blipFill>
        <p:spPr>
          <a:xfrm>
            <a:off x="-1" y="-1"/>
            <a:ext cx="9144001" cy="6858001"/>
          </a:xfrm>
          <a:prstGeom prst="rect">
            <a:avLst/>
          </a:prstGeom>
        </p:spPr>
      </p:pic>
    </p:spTree>
    <p:extLst>
      <p:ext uri="{BB962C8B-B14F-4D97-AF65-F5344CB8AC3E}">
        <p14:creationId xmlns:p14="http://schemas.microsoft.com/office/powerpoint/2010/main" val="246556532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3776"/>
          <a:stretch/>
        </p:blipFill>
        <p:spPr>
          <a:xfrm>
            <a:off x="-1" y="0"/>
            <a:ext cx="9144001" cy="6858000"/>
          </a:xfrm>
          <a:prstGeom prst="rect">
            <a:avLst/>
          </a:prstGeom>
        </p:spPr>
      </p:pic>
    </p:spTree>
    <p:extLst>
      <p:ext uri="{BB962C8B-B14F-4D97-AF65-F5344CB8AC3E}">
        <p14:creationId xmlns:p14="http://schemas.microsoft.com/office/powerpoint/2010/main" val="2644452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517" r="2816"/>
          <a:stretch/>
        </p:blipFill>
        <p:spPr>
          <a:xfrm>
            <a:off x="-1" y="0"/>
            <a:ext cx="9144001" cy="6858000"/>
          </a:xfrm>
          <a:prstGeom prst="rect">
            <a:avLst/>
          </a:prstGeom>
        </p:spPr>
      </p:pic>
    </p:spTree>
    <p:extLst>
      <p:ext uri="{BB962C8B-B14F-4D97-AF65-F5344CB8AC3E}">
        <p14:creationId xmlns:p14="http://schemas.microsoft.com/office/powerpoint/2010/main" val="170175428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7241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9E2EF2-EE69-4EF3-8AA1-C35E5F2D46CB}"/>
              </a:ext>
            </a:extLst>
          </p:cNvPr>
          <p:cNvPicPr>
            <a:picLocks noChangeAspect="1"/>
          </p:cNvPicPr>
          <p:nvPr/>
        </p:nvPicPr>
        <p:blipFill rotWithShape="1">
          <a:blip r:embed="rId2">
            <a:extLst>
              <a:ext uri="{28A0092B-C50C-407E-A947-70E740481C1C}">
                <a14:useLocalDpi xmlns:a14="http://schemas.microsoft.com/office/drawing/2010/main" val="0"/>
              </a:ext>
            </a:extLst>
          </a:blip>
          <a:srcRect l="13564" r="13317"/>
          <a:stretch/>
        </p:blipFill>
        <p:spPr>
          <a:xfrm>
            <a:off x="152400" y="152400"/>
            <a:ext cx="9144000" cy="6858000"/>
          </a:xfrm>
          <a:prstGeom prst="rect">
            <a:avLst/>
          </a:prstGeom>
        </p:spPr>
      </p:pic>
      <p:pic>
        <p:nvPicPr>
          <p:cNvPr id="5" name="Picture 4">
            <a:extLst>
              <a:ext uri="{FF2B5EF4-FFF2-40B4-BE49-F238E27FC236}">
                <a16:creationId xmlns:a16="http://schemas.microsoft.com/office/drawing/2014/main" id="{DC30B03F-7252-41B4-889F-5AD929EC1705}"/>
              </a:ext>
            </a:extLst>
          </p:cNvPr>
          <p:cNvPicPr>
            <a:picLocks noChangeAspect="1"/>
          </p:cNvPicPr>
          <p:nvPr/>
        </p:nvPicPr>
        <p:blipFill rotWithShape="1">
          <a:blip r:embed="rId3">
            <a:extLst>
              <a:ext uri="{28A0092B-C50C-407E-A947-70E740481C1C}">
                <a14:useLocalDpi xmlns:a14="http://schemas.microsoft.com/office/drawing/2010/main" val="0"/>
              </a:ext>
            </a:extLst>
          </a:blip>
          <a:srcRect l="2520" t="980" r="3816" b="2708"/>
          <a:stretch/>
        </p:blipFill>
        <p:spPr>
          <a:xfrm>
            <a:off x="140368" y="149082"/>
            <a:ext cx="5378116" cy="6861318"/>
          </a:xfrm>
          <a:prstGeom prst="rect">
            <a:avLst/>
          </a:prstGeom>
        </p:spPr>
      </p:pic>
      <p:pic>
        <p:nvPicPr>
          <p:cNvPr id="6" name="Picture 5">
            <a:extLst>
              <a:ext uri="{FF2B5EF4-FFF2-40B4-BE49-F238E27FC236}">
                <a16:creationId xmlns:a16="http://schemas.microsoft.com/office/drawing/2014/main" id="{9C8E43AB-460A-406F-A6AA-82726767090A}"/>
              </a:ext>
            </a:extLst>
          </p:cNvPr>
          <p:cNvPicPr>
            <a:picLocks noChangeAspect="1"/>
          </p:cNvPicPr>
          <p:nvPr/>
        </p:nvPicPr>
        <p:blipFill rotWithShape="1">
          <a:blip r:embed="rId4">
            <a:extLst>
              <a:ext uri="{28A0092B-C50C-407E-A947-70E740481C1C}">
                <a14:useLocalDpi xmlns:a14="http://schemas.microsoft.com/office/drawing/2010/main" val="0"/>
              </a:ext>
            </a:extLst>
          </a:blip>
          <a:srcRect r="9946"/>
          <a:stretch/>
        </p:blipFill>
        <p:spPr>
          <a:xfrm>
            <a:off x="4285277" y="140554"/>
            <a:ext cx="5011123" cy="6869846"/>
          </a:xfrm>
          <a:prstGeom prst="rect">
            <a:avLst/>
          </a:prstGeom>
        </p:spPr>
      </p:pic>
      <p:pic>
        <p:nvPicPr>
          <p:cNvPr id="7" name="Picture 6">
            <a:extLst>
              <a:ext uri="{FF2B5EF4-FFF2-40B4-BE49-F238E27FC236}">
                <a16:creationId xmlns:a16="http://schemas.microsoft.com/office/drawing/2014/main" id="{66B5F4C6-5D47-4E6C-BE66-3662D0CAC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9144000" cy="6858000"/>
          </a:xfrm>
          <a:prstGeom prst="rect">
            <a:avLst/>
          </a:prstGeom>
        </p:spPr>
      </p:pic>
      <p:pic>
        <p:nvPicPr>
          <p:cNvPr id="8" name="Picture 7">
            <a:extLst>
              <a:ext uri="{FF2B5EF4-FFF2-40B4-BE49-F238E27FC236}">
                <a16:creationId xmlns:a16="http://schemas.microsoft.com/office/drawing/2014/main" id="{74F1F20F-0697-4ED9-B645-18C63EEFF4CF}"/>
              </a:ext>
            </a:extLst>
          </p:cNvPr>
          <p:cNvPicPr>
            <a:picLocks noChangeAspect="1"/>
          </p:cNvPicPr>
          <p:nvPr/>
        </p:nvPicPr>
        <p:blipFill rotWithShape="1">
          <a:blip r:embed="rId6">
            <a:extLst>
              <a:ext uri="{28A0092B-C50C-407E-A947-70E740481C1C}">
                <a14:useLocalDpi xmlns:a14="http://schemas.microsoft.com/office/drawing/2010/main" val="0"/>
              </a:ext>
            </a:extLst>
          </a:blip>
          <a:srcRect b="22930"/>
          <a:stretch/>
        </p:blipFill>
        <p:spPr>
          <a:xfrm>
            <a:off x="152400" y="152401"/>
            <a:ext cx="9144000" cy="6858000"/>
          </a:xfrm>
          <a:prstGeom prst="rect">
            <a:avLst/>
          </a:prstGeom>
        </p:spPr>
      </p:pic>
      <p:pic>
        <p:nvPicPr>
          <p:cNvPr id="9" name="Picture 8">
            <a:extLst>
              <a:ext uri="{FF2B5EF4-FFF2-40B4-BE49-F238E27FC236}">
                <a16:creationId xmlns:a16="http://schemas.microsoft.com/office/drawing/2014/main" id="{FAC0EFD0-4160-4C41-ADB7-56298B577A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2516"/>
          <a:stretch/>
        </p:blipFill>
        <p:spPr>
          <a:xfrm>
            <a:off x="152400" y="20053"/>
            <a:ext cx="9144000" cy="6990347"/>
          </a:xfrm>
          <a:prstGeom prst="rect">
            <a:avLst/>
          </a:prstGeom>
        </p:spPr>
      </p:pic>
      <p:pic>
        <p:nvPicPr>
          <p:cNvPr id="10" name="Picture 9">
            <a:extLst>
              <a:ext uri="{FF2B5EF4-FFF2-40B4-BE49-F238E27FC236}">
                <a16:creationId xmlns:a16="http://schemas.microsoft.com/office/drawing/2014/main" id="{11F79030-454F-4F99-B5F9-B2A7251C50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10402"/>
            <a:ext cx="9304284" cy="6999998"/>
          </a:xfrm>
          <a:prstGeom prst="rect">
            <a:avLst/>
          </a:prstGeom>
        </p:spPr>
      </p:pic>
      <p:pic>
        <p:nvPicPr>
          <p:cNvPr id="11" name="Picture 10">
            <a:extLst>
              <a:ext uri="{FF2B5EF4-FFF2-40B4-BE49-F238E27FC236}">
                <a16:creationId xmlns:a16="http://schemas.microsoft.com/office/drawing/2014/main" id="{4BD2959E-0DE8-413A-8170-E180B27E1525}"/>
              </a:ext>
            </a:extLst>
          </p:cNvPr>
          <p:cNvPicPr>
            <a:picLocks noChangeAspect="1"/>
          </p:cNvPicPr>
          <p:nvPr/>
        </p:nvPicPr>
        <p:blipFill rotWithShape="1">
          <a:blip r:embed="rId9">
            <a:extLst>
              <a:ext uri="{28A0092B-C50C-407E-A947-70E740481C1C}">
                <a14:useLocalDpi xmlns:a14="http://schemas.microsoft.com/office/drawing/2010/main" val="0"/>
              </a:ext>
            </a:extLst>
          </a:blip>
          <a:srcRect r="5473" b="11381"/>
          <a:stretch/>
        </p:blipFill>
        <p:spPr>
          <a:xfrm>
            <a:off x="152399" y="152399"/>
            <a:ext cx="9144001" cy="6858001"/>
          </a:xfrm>
          <a:prstGeom prst="rect">
            <a:avLst/>
          </a:prstGeom>
        </p:spPr>
      </p:pic>
      <p:pic>
        <p:nvPicPr>
          <p:cNvPr id="12" name="Picture 11">
            <a:extLst>
              <a:ext uri="{FF2B5EF4-FFF2-40B4-BE49-F238E27FC236}">
                <a16:creationId xmlns:a16="http://schemas.microsoft.com/office/drawing/2014/main" id="{3C3EFA1C-DC05-4F03-98E7-1004B1E59C88}"/>
              </a:ext>
            </a:extLst>
          </p:cNvPr>
          <p:cNvPicPr>
            <a:picLocks noChangeAspect="1"/>
          </p:cNvPicPr>
          <p:nvPr/>
        </p:nvPicPr>
        <p:blipFill rotWithShape="1">
          <a:blip r:embed="rId10">
            <a:extLst>
              <a:ext uri="{28A0092B-C50C-407E-A947-70E740481C1C}">
                <a14:useLocalDpi xmlns:a14="http://schemas.microsoft.com/office/drawing/2010/main" val="0"/>
              </a:ext>
            </a:extLst>
          </a:blip>
          <a:srcRect r="13776"/>
          <a:stretch/>
        </p:blipFill>
        <p:spPr>
          <a:xfrm>
            <a:off x="152399" y="152400"/>
            <a:ext cx="9144001" cy="6858000"/>
          </a:xfrm>
          <a:prstGeom prst="rect">
            <a:avLst/>
          </a:prstGeom>
        </p:spPr>
      </p:pic>
      <p:pic>
        <p:nvPicPr>
          <p:cNvPr id="13" name="Picture 12">
            <a:extLst>
              <a:ext uri="{FF2B5EF4-FFF2-40B4-BE49-F238E27FC236}">
                <a16:creationId xmlns:a16="http://schemas.microsoft.com/office/drawing/2014/main" id="{CC2B3E90-E346-4CDD-8070-86497A6DF79A}"/>
              </a:ext>
            </a:extLst>
          </p:cNvPr>
          <p:cNvPicPr>
            <a:picLocks noChangeAspect="1"/>
          </p:cNvPicPr>
          <p:nvPr/>
        </p:nvPicPr>
        <p:blipFill rotWithShape="1">
          <a:blip r:embed="rId11">
            <a:extLst>
              <a:ext uri="{28A0092B-C50C-407E-A947-70E740481C1C}">
                <a14:useLocalDpi xmlns:a14="http://schemas.microsoft.com/office/drawing/2010/main" val="0"/>
              </a:ext>
            </a:extLst>
          </a:blip>
          <a:srcRect l="8517" r="2816"/>
          <a:stretch/>
        </p:blipFill>
        <p:spPr>
          <a:xfrm>
            <a:off x="152400" y="152400"/>
            <a:ext cx="9144001" cy="6858000"/>
          </a:xfrm>
          <a:prstGeom prst="rect">
            <a:avLst/>
          </a:prstGeom>
        </p:spPr>
      </p:pic>
      <p:pic>
        <p:nvPicPr>
          <p:cNvPr id="14" name="Picture 13">
            <a:extLst>
              <a:ext uri="{FF2B5EF4-FFF2-40B4-BE49-F238E27FC236}">
                <a16:creationId xmlns:a16="http://schemas.microsoft.com/office/drawing/2014/main" id="{11FE8439-7810-4EB6-B410-30805B5310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 y="152400"/>
            <a:ext cx="9144000" cy="6858000"/>
          </a:xfrm>
          <a:prstGeom prst="rect">
            <a:avLst/>
          </a:prstGeom>
        </p:spPr>
      </p:pic>
      <p:pic>
        <p:nvPicPr>
          <p:cNvPr id="2" name="Picture 1"/>
          <p:cNvPicPr>
            <a:picLocks noChangeAspect="1"/>
          </p:cNvPicPr>
          <p:nvPr/>
        </p:nvPicPr>
        <p:blipFill rotWithShape="1">
          <a:blip r:embed="rId13">
            <a:extLst>
              <a:ext uri="{28A0092B-C50C-407E-A947-70E740481C1C}">
                <a14:useLocalDpi xmlns:a14="http://schemas.microsoft.com/office/drawing/2010/main" val="0"/>
              </a:ext>
            </a:extLst>
          </a:blip>
          <a:srcRect l="4912" r="6199"/>
          <a:stretch/>
        </p:blipFill>
        <p:spPr>
          <a:xfrm>
            <a:off x="0" y="0"/>
            <a:ext cx="9144000" cy="6858000"/>
          </a:xfrm>
          <a:prstGeom prst="rect">
            <a:avLst/>
          </a:prstGeom>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1615538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EF1D6B-49D0-4875-ABC8-B7CC8A62D9E3}"/>
              </a:ext>
            </a:extLst>
          </p:cNvPr>
          <p:cNvPicPr>
            <a:picLocks noChangeAspect="1"/>
          </p:cNvPicPr>
          <p:nvPr/>
        </p:nvPicPr>
        <p:blipFill rotWithShape="1">
          <a:blip r:embed="rId2">
            <a:extLst>
              <a:ext uri="{28A0092B-C50C-407E-A947-70E740481C1C}">
                <a14:useLocalDpi xmlns:a14="http://schemas.microsoft.com/office/drawing/2010/main" val="0"/>
              </a:ext>
            </a:extLst>
          </a:blip>
          <a:srcRect l="13564" r="13317"/>
          <a:stretch/>
        </p:blipFill>
        <p:spPr>
          <a:xfrm>
            <a:off x="6126480" y="0"/>
            <a:ext cx="3017520" cy="2263140"/>
          </a:xfrm>
          <a:prstGeom prst="rect">
            <a:avLst/>
          </a:prstGeom>
        </p:spPr>
      </p:pic>
      <p:pic>
        <p:nvPicPr>
          <p:cNvPr id="8" name="Picture 7">
            <a:extLst>
              <a:ext uri="{FF2B5EF4-FFF2-40B4-BE49-F238E27FC236}">
                <a16:creationId xmlns:a16="http://schemas.microsoft.com/office/drawing/2014/main" id="{108720DD-6ACE-4ACD-8E7B-456DE76682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20" t="980" r="3816" b="2708"/>
          <a:stretch/>
        </p:blipFill>
        <p:spPr>
          <a:xfrm>
            <a:off x="2126827" y="0"/>
            <a:ext cx="2349299" cy="2997200"/>
          </a:xfrm>
          <a:prstGeom prst="rect">
            <a:avLst/>
          </a:prstGeom>
        </p:spPr>
      </p:pic>
      <p:pic>
        <p:nvPicPr>
          <p:cNvPr id="9" name="Picture 8">
            <a:extLst>
              <a:ext uri="{FF2B5EF4-FFF2-40B4-BE49-F238E27FC236}">
                <a16:creationId xmlns:a16="http://schemas.microsoft.com/office/drawing/2014/main" id="{C2F73317-1830-4AB0-9D89-AAE0F7688757}"/>
              </a:ext>
            </a:extLst>
          </p:cNvPr>
          <p:cNvPicPr>
            <a:picLocks noChangeAspect="1"/>
          </p:cNvPicPr>
          <p:nvPr/>
        </p:nvPicPr>
        <p:blipFill rotWithShape="1">
          <a:blip r:embed="rId4">
            <a:extLst>
              <a:ext uri="{28A0092B-C50C-407E-A947-70E740481C1C}">
                <a14:useLocalDpi xmlns:a14="http://schemas.microsoft.com/office/drawing/2010/main" val="0"/>
              </a:ext>
            </a:extLst>
          </a:blip>
          <a:srcRect r="9946"/>
          <a:stretch/>
        </p:blipFill>
        <p:spPr>
          <a:xfrm>
            <a:off x="4290197" y="1524000"/>
            <a:ext cx="2107217" cy="2888825"/>
          </a:xfrm>
          <a:prstGeom prst="rect">
            <a:avLst/>
          </a:prstGeom>
        </p:spPr>
      </p:pic>
      <p:pic>
        <p:nvPicPr>
          <p:cNvPr id="10" name="Picture 9">
            <a:extLst>
              <a:ext uri="{FF2B5EF4-FFF2-40B4-BE49-F238E27FC236}">
                <a16:creationId xmlns:a16="http://schemas.microsoft.com/office/drawing/2014/main" id="{F114E227-0A1F-4D0C-949E-30B8E746CA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2619023" cy="1964267"/>
          </a:xfrm>
          <a:prstGeom prst="rect">
            <a:avLst/>
          </a:prstGeom>
        </p:spPr>
      </p:pic>
      <p:pic>
        <p:nvPicPr>
          <p:cNvPr id="11" name="Picture 10">
            <a:extLst>
              <a:ext uri="{FF2B5EF4-FFF2-40B4-BE49-F238E27FC236}">
                <a16:creationId xmlns:a16="http://schemas.microsoft.com/office/drawing/2014/main" id="{6B9ACDC9-2D1E-46D2-9DC0-3FDC96E8D6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2930"/>
          <a:stretch/>
        </p:blipFill>
        <p:spPr>
          <a:xfrm>
            <a:off x="-1" y="1947333"/>
            <a:ext cx="3237653" cy="2428240"/>
          </a:xfrm>
          <a:prstGeom prst="rect">
            <a:avLst/>
          </a:prstGeom>
        </p:spPr>
      </p:pic>
      <p:pic>
        <p:nvPicPr>
          <p:cNvPr id="12" name="Picture 11">
            <a:extLst>
              <a:ext uri="{FF2B5EF4-FFF2-40B4-BE49-F238E27FC236}">
                <a16:creationId xmlns:a16="http://schemas.microsoft.com/office/drawing/2014/main" id="{D1CC1F5D-C5B8-43AC-9A6D-9C2E92A8D6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2516"/>
          <a:stretch/>
        </p:blipFill>
        <p:spPr>
          <a:xfrm>
            <a:off x="4165600" y="0"/>
            <a:ext cx="2011680" cy="1537876"/>
          </a:xfrm>
          <a:prstGeom prst="rect">
            <a:avLst/>
          </a:prstGeom>
        </p:spPr>
      </p:pic>
      <p:pic>
        <p:nvPicPr>
          <p:cNvPr id="13" name="Picture 12">
            <a:extLst>
              <a:ext uri="{FF2B5EF4-FFF2-40B4-BE49-F238E27FC236}">
                <a16:creationId xmlns:a16="http://schemas.microsoft.com/office/drawing/2014/main" id="{1FF432A5-EF33-4D0B-A213-EF832AECE1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62437" y="2303208"/>
            <a:ext cx="2781563" cy="2092685"/>
          </a:xfrm>
          <a:prstGeom prst="rect">
            <a:avLst/>
          </a:prstGeom>
        </p:spPr>
      </p:pic>
      <p:pic>
        <p:nvPicPr>
          <p:cNvPr id="15" name="Picture 14">
            <a:extLst>
              <a:ext uri="{FF2B5EF4-FFF2-40B4-BE49-F238E27FC236}">
                <a16:creationId xmlns:a16="http://schemas.microsoft.com/office/drawing/2014/main" id="{2EEB97DD-C029-4C50-8E3D-F897E2A970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473" b="11381"/>
          <a:stretch/>
        </p:blipFill>
        <p:spPr>
          <a:xfrm>
            <a:off x="3234267" y="3069166"/>
            <a:ext cx="1710266" cy="1282700"/>
          </a:xfrm>
          <a:prstGeom prst="rect">
            <a:avLst/>
          </a:prstGeom>
        </p:spPr>
      </p:pic>
      <p:pic>
        <p:nvPicPr>
          <p:cNvPr id="16" name="Picture 15">
            <a:extLst>
              <a:ext uri="{FF2B5EF4-FFF2-40B4-BE49-F238E27FC236}">
                <a16:creationId xmlns:a16="http://schemas.microsoft.com/office/drawing/2014/main" id="{17A4BC2E-5A12-4F3F-8D10-9E6FAAD40F5E}"/>
              </a:ext>
            </a:extLst>
          </p:cNvPr>
          <p:cNvPicPr>
            <a:picLocks noChangeAspect="1"/>
          </p:cNvPicPr>
          <p:nvPr/>
        </p:nvPicPr>
        <p:blipFill rotWithShape="1">
          <a:blip r:embed="rId10">
            <a:extLst>
              <a:ext uri="{28A0092B-C50C-407E-A947-70E740481C1C}">
                <a14:useLocalDpi xmlns:a14="http://schemas.microsoft.com/office/drawing/2010/main" val="0"/>
              </a:ext>
            </a:extLst>
          </a:blip>
          <a:srcRect r="13776"/>
          <a:stretch/>
        </p:blipFill>
        <p:spPr>
          <a:xfrm>
            <a:off x="5852160" y="4389120"/>
            <a:ext cx="3291840" cy="2468880"/>
          </a:xfrm>
          <a:prstGeom prst="rect">
            <a:avLst/>
          </a:prstGeom>
        </p:spPr>
      </p:pic>
      <p:pic>
        <p:nvPicPr>
          <p:cNvPr id="17" name="Picture 16">
            <a:extLst>
              <a:ext uri="{FF2B5EF4-FFF2-40B4-BE49-F238E27FC236}">
                <a16:creationId xmlns:a16="http://schemas.microsoft.com/office/drawing/2014/main" id="{2C98B438-7C55-490E-A1FC-3E7F60682CF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517" r="2816"/>
          <a:stretch/>
        </p:blipFill>
        <p:spPr>
          <a:xfrm>
            <a:off x="0" y="4165600"/>
            <a:ext cx="1788160" cy="1341120"/>
          </a:xfrm>
          <a:prstGeom prst="rect">
            <a:avLst/>
          </a:prstGeom>
        </p:spPr>
      </p:pic>
      <p:pic>
        <p:nvPicPr>
          <p:cNvPr id="18" name="Picture 17">
            <a:extLst>
              <a:ext uri="{FF2B5EF4-FFF2-40B4-BE49-F238E27FC236}">
                <a16:creationId xmlns:a16="http://schemas.microsoft.com/office/drawing/2014/main" id="{67FB6A1E-A9E6-47B3-AF6D-CE63FCAC01A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501640"/>
            <a:ext cx="1808480" cy="1356360"/>
          </a:xfrm>
          <a:prstGeom prst="rect">
            <a:avLst/>
          </a:prstGeom>
        </p:spPr>
      </p:pic>
      <p:pic>
        <p:nvPicPr>
          <p:cNvPr id="21" name="Picture 20">
            <a:extLst>
              <a:ext uri="{FF2B5EF4-FFF2-40B4-BE49-F238E27FC236}">
                <a16:creationId xmlns:a16="http://schemas.microsoft.com/office/drawing/2014/main" id="{965F1D56-AD93-4622-8271-E4223A7A324F}"/>
              </a:ext>
            </a:extLst>
          </p:cNvPr>
          <p:cNvPicPr>
            <a:picLocks noChangeAspect="1"/>
          </p:cNvPicPr>
          <p:nvPr/>
        </p:nvPicPr>
        <p:blipFill rotWithShape="1">
          <a:blip r:embed="rId13">
            <a:extLst>
              <a:ext uri="{28A0092B-C50C-407E-A947-70E740481C1C}">
                <a14:useLocalDpi xmlns:a14="http://schemas.microsoft.com/office/drawing/2010/main" val="0"/>
              </a:ext>
            </a:extLst>
          </a:blip>
          <a:srcRect l="4912" r="6199"/>
          <a:stretch/>
        </p:blipFill>
        <p:spPr>
          <a:xfrm>
            <a:off x="1801707" y="4358640"/>
            <a:ext cx="3332480" cy="2499360"/>
          </a:xfrm>
          <a:prstGeom prst="rect">
            <a:avLst/>
          </a:prstGeom>
        </p:spPr>
      </p:pic>
      <p:pic>
        <p:nvPicPr>
          <p:cNvPr id="22" name="Picture 21">
            <a:extLst>
              <a:ext uri="{FF2B5EF4-FFF2-40B4-BE49-F238E27FC236}">
                <a16:creationId xmlns:a16="http://schemas.microsoft.com/office/drawing/2014/main" id="{4CF528A0-FBF0-4D1D-966C-D63EE9DFDF3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38506" y="4351867"/>
            <a:ext cx="1879600" cy="2506133"/>
          </a:xfrm>
          <a:prstGeom prst="rect">
            <a:avLst/>
          </a:prstGeom>
        </p:spPr>
      </p:pic>
    </p:spTree>
    <p:extLst>
      <p:ext uri="{BB962C8B-B14F-4D97-AF65-F5344CB8AC3E}">
        <p14:creationId xmlns:p14="http://schemas.microsoft.com/office/powerpoint/2010/main" val="3045815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Better to be faithful than famous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Masonic ideals are achieved in Christian morals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Blind science may delude one from seeing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religious values society declines rapidly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ideals men become mean and sordid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one’s duty to live to improve humanity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Education is futile  without helping moral character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Each man must be accountable for his own godliness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Precepts of the Gospel is the temple of the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Lawful courts reflects the justice God wills for man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Judges who lack character damn our country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Bigotry and intolerance has no place in America</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Truth can be uncertain for an American president</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684317">
            <a:off x="-41199" y="1168367"/>
            <a:ext cx="9220200" cy="420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Fear and anger        steal security found     in true worship</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3.05556E-6 3.7037E-6 L 0.19653 0.43449 " pathEditMode="relative" rAng="0" ptsTypes="AA">
                                      <p:cBhvr>
                                        <p:cTn id="189" dur="1750" fill="hold"/>
                                        <p:tgtEl>
                                          <p:spTgt spid="4">
                                            <p:txEl>
                                              <p:pRg st="0" end="0"/>
                                            </p:txEl>
                                          </p:spTgt>
                                        </p:tgtEl>
                                        <p:attrNameLst>
                                          <p:attrName>ppt_x</p:attrName>
                                          <p:attrName>ppt_y</p:attrName>
                                        </p:attrNameLst>
                                      </p:cBhvr>
                                      <p:rCtr x="9826" y="21713"/>
                                    </p:animMotion>
                                  </p:childTnLst>
                                </p:cTn>
                              </p:par>
                              <p:par>
                                <p:cTn id="190" presetID="0" presetClass="path" presetSubtype="0" accel="50000" decel="50000" fill="hold" nodeType="withEffect">
                                  <p:stCondLst>
                                    <p:cond delay="0"/>
                                  </p:stCondLst>
                                  <p:childTnLst>
                                    <p:animMotion origin="layout" path="M 2.22222E-6 -3.92733E-6 L 0.07118 0.3645 " pathEditMode="relative" rAng="0" ptsTypes="AA">
                                      <p:cBhvr>
                                        <p:cTn id="191" dur="1750" fill="hold"/>
                                        <p:tgtEl>
                                          <p:spTgt spid="4">
                                            <p:txEl>
                                              <p:pRg st="1" end="1"/>
                                            </p:txEl>
                                          </p:spTgt>
                                        </p:tgtEl>
                                        <p:attrNameLst>
                                          <p:attrName>ppt_x</p:attrName>
                                          <p:attrName>ppt_y</p:attrName>
                                        </p:attrNameLst>
                                      </p:cBhvr>
                                      <p:rCtr x="3559" y="18213"/>
                                    </p:animMotion>
                                  </p:childTnLst>
                                </p:cTn>
                              </p:par>
                              <p:par>
                                <p:cTn id="192" presetID="0" presetClass="path" presetSubtype="0" accel="50000" decel="50000" fill="hold" nodeType="withEffect">
                                  <p:stCondLst>
                                    <p:cond delay="0"/>
                                  </p:stCondLst>
                                  <p:childTnLst>
                                    <p:animMotion origin="layout" path="M 4.44444E-6 0.00023 L 0.0684 0.2916 " pathEditMode="relative" rAng="0" ptsTypes="AA">
                                      <p:cBhvr>
                                        <p:cTn id="193" dur="1750" fill="hold"/>
                                        <p:tgtEl>
                                          <p:spTgt spid="4">
                                            <p:txEl>
                                              <p:pRg st="2" end="2"/>
                                            </p:txEl>
                                          </p:spTgt>
                                        </p:tgtEl>
                                        <p:attrNameLst>
                                          <p:attrName>ppt_x</p:attrName>
                                          <p:attrName>ppt_y</p:attrName>
                                        </p:attrNameLst>
                                      </p:cBhvr>
                                      <p:rCtr x="3420" y="14557"/>
                                    </p:animMotion>
                                  </p:childTnLst>
                                </p:cTn>
                              </p:par>
                              <p:par>
                                <p:cTn id="194" presetID="0" presetClass="path" presetSubtype="0" accel="50000" decel="50000" fill="hold" nodeType="withEffect">
                                  <p:stCondLst>
                                    <p:cond delay="0"/>
                                  </p:stCondLst>
                                  <p:childTnLst>
                                    <p:animMotion origin="layout" path="M -2.22222E-6 0.00023 L 0.06424 0.21824 " pathEditMode="relative" rAng="0" ptsTypes="AA">
                                      <p:cBhvr>
                                        <p:cTn id="195" dur="1750" fill="hold"/>
                                        <p:tgtEl>
                                          <p:spTgt spid="4">
                                            <p:txEl>
                                              <p:pRg st="3" end="3"/>
                                            </p:txEl>
                                          </p:spTgt>
                                        </p:tgtEl>
                                        <p:attrNameLst>
                                          <p:attrName>ppt_x</p:attrName>
                                          <p:attrName>ppt_y</p:attrName>
                                        </p:attrNameLst>
                                      </p:cBhvr>
                                      <p:rCtr x="3212" y="10900"/>
                                    </p:animMotion>
                                  </p:childTnLst>
                                </p:cTn>
                              </p:par>
                              <p:par>
                                <p:cTn id="196" presetID="0" presetClass="path" presetSubtype="0" accel="50000" decel="50000" fill="hold" nodeType="withEffect">
                                  <p:stCondLst>
                                    <p:cond delay="0"/>
                                  </p:stCondLst>
                                  <p:childTnLst>
                                    <p:animMotion origin="layout" path="M -3.05556E-6 0.00093 L 0.08507 0.1463 " pathEditMode="relative" rAng="0" ptsTypes="AA">
                                      <p:cBhvr>
                                        <p:cTn id="197" dur="1750" fill="hold"/>
                                        <p:tgtEl>
                                          <p:spTgt spid="4">
                                            <p:txEl>
                                              <p:pRg st="4" end="4"/>
                                            </p:txEl>
                                          </p:spTgt>
                                        </p:tgtEl>
                                        <p:attrNameLst>
                                          <p:attrName>ppt_x</p:attrName>
                                          <p:attrName>ppt_y</p:attrName>
                                        </p:attrNameLst>
                                      </p:cBhvr>
                                      <p:rCtr x="4253" y="7269"/>
                                    </p:animMotion>
                                  </p:childTnLst>
                                </p:cTn>
                              </p:par>
                              <p:par>
                                <p:cTn id="198" presetID="0" presetClass="path" presetSubtype="0" accel="50000" decel="50000" fill="hold" nodeType="withEffect">
                                  <p:stCondLst>
                                    <p:cond delay="0"/>
                                  </p:stCondLst>
                                  <p:childTnLst>
                                    <p:animMotion origin="layout" path="M -3.33333E-6 0.0007 L 0.10973 0.07175 " pathEditMode="relative" rAng="0" ptsTypes="AA">
                                      <p:cBhvr>
                                        <p:cTn id="199" dur="1750" fill="hold"/>
                                        <p:tgtEl>
                                          <p:spTgt spid="4">
                                            <p:txEl>
                                              <p:pRg st="5" end="5"/>
                                            </p:txEl>
                                          </p:spTgt>
                                        </p:tgtEl>
                                        <p:attrNameLst>
                                          <p:attrName>ppt_x</p:attrName>
                                          <p:attrName>ppt_y</p:attrName>
                                        </p:attrNameLst>
                                      </p:cBhvr>
                                      <p:rCtr x="5486" y="3541"/>
                                    </p:animMotion>
                                  </p:childTnLst>
                                </p:cTn>
                              </p:par>
                              <p:par>
                                <p:cTn id="200" presetID="0" presetClass="path" presetSubtype="0" accel="50000" decel="50000" fill="hold" nodeType="withEffect">
                                  <p:stCondLst>
                                    <p:cond delay="0"/>
                                  </p:stCondLst>
                                  <p:childTnLst>
                                    <p:animMotion origin="layout" path="M -1.11111E-6 0.00046 L 0.03767 -0.00209 " pathEditMode="relative" rAng="0" ptsTypes="AA">
                                      <p:cBhvr>
                                        <p:cTn id="201" dur="1750" fill="hold"/>
                                        <p:tgtEl>
                                          <p:spTgt spid="4">
                                            <p:txEl>
                                              <p:pRg st="6" end="6"/>
                                            </p:txEl>
                                          </p:spTgt>
                                        </p:tgtEl>
                                        <p:attrNameLst>
                                          <p:attrName>ppt_x</p:attrName>
                                          <p:attrName>ppt_y</p:attrName>
                                        </p:attrNameLst>
                                      </p:cBhvr>
                                      <p:rCtr x="1875" y="-139"/>
                                    </p:animMotion>
                                  </p:childTnLst>
                                </p:cTn>
                              </p:par>
                              <p:par>
                                <p:cTn id="202" presetID="0" presetClass="path" presetSubtype="0" accel="50000" decel="50000" fill="hold" nodeType="withEffect">
                                  <p:stCondLst>
                                    <p:cond delay="0"/>
                                  </p:stCondLst>
                                  <p:childTnLst>
                                    <p:animMotion origin="layout" path="M -3.05556E-6 0.00046 L 0.02587 -0.07523 " pathEditMode="relative" rAng="0" ptsTypes="AA">
                                      <p:cBhvr>
                                        <p:cTn id="203" dur="1750" fill="hold"/>
                                        <p:tgtEl>
                                          <p:spTgt spid="4">
                                            <p:txEl>
                                              <p:pRg st="7" end="7"/>
                                            </p:txEl>
                                          </p:spTgt>
                                        </p:tgtEl>
                                        <p:attrNameLst>
                                          <p:attrName>ppt_x</p:attrName>
                                          <p:attrName>ppt_y</p:attrName>
                                        </p:attrNameLst>
                                      </p:cBhvr>
                                      <p:rCtr x="1285" y="-3796"/>
                                    </p:animMotion>
                                  </p:childTnLst>
                                </p:cTn>
                              </p:par>
                              <p:par>
                                <p:cTn id="204" presetID="0" presetClass="path" presetSubtype="0" accel="50000" decel="50000" fill="hold" nodeType="withEffect">
                                  <p:stCondLst>
                                    <p:cond delay="0"/>
                                  </p:stCondLst>
                                  <p:childTnLst>
                                    <p:animMotion origin="layout" path="M 2.77778E-7 0.00116 L 0.0599 -0.1495 " pathEditMode="relative" rAng="0" ptsTypes="AA">
                                      <p:cBhvr>
                                        <p:cTn id="205" dur="1750" fill="hold"/>
                                        <p:tgtEl>
                                          <p:spTgt spid="4">
                                            <p:txEl>
                                              <p:pRg st="8" end="8"/>
                                            </p:txEl>
                                          </p:spTgt>
                                        </p:tgtEl>
                                        <p:attrNameLst>
                                          <p:attrName>ppt_x</p:attrName>
                                          <p:attrName>ppt_y</p:attrName>
                                        </p:attrNameLst>
                                      </p:cBhvr>
                                      <p:rCtr x="2986" y="-7545"/>
                                    </p:animMotion>
                                  </p:childTnLst>
                                </p:cTn>
                              </p:par>
                              <p:par>
                                <p:cTn id="206" presetID="0" presetClass="path" presetSubtype="0" accel="50000" decel="50000" fill="hold" nodeType="withEffect">
                                  <p:stCondLst>
                                    <p:cond delay="0"/>
                                  </p:stCondLst>
                                  <p:childTnLst>
                                    <p:animMotion origin="layout" path="M 5.55556E-7 0.00047 L 0.03871 -0.22147 " pathEditMode="relative" rAng="0" ptsTypes="AA">
                                      <p:cBhvr>
                                        <p:cTn id="207" dur="1750" fill="hold"/>
                                        <p:tgtEl>
                                          <p:spTgt spid="4">
                                            <p:txEl>
                                              <p:pRg st="9" end="9"/>
                                            </p:txEl>
                                          </p:spTgt>
                                        </p:tgtEl>
                                        <p:attrNameLst>
                                          <p:attrName>ppt_x</p:attrName>
                                          <p:attrName>ppt_y</p:attrName>
                                        </p:attrNameLst>
                                      </p:cBhvr>
                                      <p:rCtr x="1927" y="-11109"/>
                                    </p:animMotion>
                                  </p:childTnLst>
                                </p:cTn>
                              </p:par>
                              <p:par>
                                <p:cTn id="208" presetID="0" presetClass="path" presetSubtype="0" accel="50000" decel="50000" fill="hold" nodeType="withEffect">
                                  <p:stCondLst>
                                    <p:cond delay="0"/>
                                  </p:stCondLst>
                                  <p:childTnLst>
                                    <p:animMotion origin="layout" path="M -5.55556E-7 0.00047 L 0.09028 -0.29414 " pathEditMode="relative" rAng="0" ptsTypes="AA">
                                      <p:cBhvr>
                                        <p:cTn id="209" dur="1750" fill="hold"/>
                                        <p:tgtEl>
                                          <p:spTgt spid="4">
                                            <p:txEl>
                                              <p:pRg st="10" end="10"/>
                                            </p:txEl>
                                          </p:spTgt>
                                        </p:tgtEl>
                                        <p:attrNameLst>
                                          <p:attrName>ppt_x</p:attrName>
                                          <p:attrName>ppt_y</p:attrName>
                                        </p:attrNameLst>
                                      </p:cBhvr>
                                      <p:rCtr x="4514" y="-14742"/>
                                    </p:animMotion>
                                  </p:childTnLst>
                                </p:cTn>
                              </p:par>
                              <p:par>
                                <p:cTn id="210" presetID="0" presetClass="path" presetSubtype="0" accel="50000" decel="50000" fill="hold" nodeType="withEffect">
                                  <p:stCondLst>
                                    <p:cond delay="0"/>
                                  </p:stCondLst>
                                  <p:childTnLst>
                                    <p:animMotion origin="layout" path="M 1.66667E-6 0.00092 L 0.0691 -0.36867 " pathEditMode="relative" rAng="0" ptsTypes="AA">
                                      <p:cBhvr>
                                        <p:cTn id="211" dur="1750" fill="hold"/>
                                        <p:tgtEl>
                                          <p:spTgt spid="4">
                                            <p:txEl>
                                              <p:pRg st="11" end="11"/>
                                            </p:txEl>
                                          </p:spTgt>
                                        </p:tgtEl>
                                        <p:attrNameLst>
                                          <p:attrName>ppt_x</p:attrName>
                                          <p:attrName>ppt_y</p:attrName>
                                        </p:attrNameLst>
                                      </p:cBhvr>
                                      <p:rCtr x="3455" y="-18491"/>
                                    </p:animMotion>
                                  </p:childTnLst>
                                </p:cTn>
                              </p:par>
                              <p:par>
                                <p:cTn id="212" presetID="0" presetClass="path" presetSubtype="0" accel="50000" decel="50000" fill="hold" nodeType="withEffect">
                                  <p:stCondLst>
                                    <p:cond delay="0"/>
                                  </p:stCondLst>
                                  <p:childTnLst>
                                    <p:animMotion origin="layout" path="M 0 0.00069 L 0.05556 -0.44156 " pathEditMode="relative" rAng="0" ptsTypes="AA">
                                      <p:cBhvr>
                                        <p:cTn id="213" dur="1750" fill="hold"/>
                                        <p:tgtEl>
                                          <p:spTgt spid="4">
                                            <p:txEl>
                                              <p:pRg st="12" end="12"/>
                                            </p:txEl>
                                          </p:spTgt>
                                        </p:tgtEl>
                                        <p:attrNameLst>
                                          <p:attrName>ppt_x</p:attrName>
                                          <p:attrName>ppt_y</p:attrName>
                                        </p:attrNameLst>
                                      </p:cBhvr>
                                      <p:rCtr x="2778" y="-22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757099"/>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4966</TotalTime>
  <Words>2848</Words>
  <Application>Microsoft Office PowerPoint</Application>
  <PresentationFormat>On-screen Show (4:3)</PresentationFormat>
  <Paragraphs>222</Paragraphs>
  <Slides>98</Slides>
  <Notes>23</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98</vt:i4>
      </vt:variant>
    </vt:vector>
  </HeadingPairs>
  <TitlesOfParts>
    <vt:vector size="113" baseType="lpstr">
      <vt:lpstr>Arial</vt:lpstr>
      <vt:lpstr>Calibri</vt:lpstr>
      <vt:lpstr>Franklin Gothic Demi</vt:lpstr>
      <vt:lpstr>Stencil</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11_Default Design</vt:lpstr>
      <vt:lpstr>PowerPoint Presentation</vt:lpstr>
      <vt:lpstr>PowerPoint Presentation</vt:lpstr>
      <vt:lpstr>26. Theodore Roosevelt (1901-1909)</vt:lpstr>
      <vt:lpstr>“It is better to be faithful than famous.”</vt:lpstr>
      <vt:lpstr>“The joy of living is his who has the heart to demand it. Life is a great adventure, and I want to say to you, accept it in such a spirit.”</vt:lpstr>
      <vt:lpstr>“Wide differences of opinion in matters of religious, political, and social belief must exist if conscience and intellect alike are not to be stunted, if there is to be room for healthy growth.”</vt:lpstr>
      <vt:lpstr>But the manifestation of the Spirit is given     to each one for the profit of all: for to one is given the word of wisdom through the Spirit, to another the word of knowledge through the same Spirit, to another faith by the same Spirit, to another gifts of healings by the same Spirit, to another the working of miracles, to another prophecy, to another discerning of spirits, to another different kinds of tongues, to another the interpretation of tongues.      — 1st Corinthians 12:7-10  </vt:lpstr>
      <vt:lpstr>But one and the same Spirit works all these things, distributing to each one individually as He wills. For as the body is one and has many members, but all the members of that one body, being many, are one body, so also is Christ. — 1st Corinthians 12:11-12 </vt:lpstr>
      <vt:lpstr>“Freemasonry teaches not merely temperance, fortitude, prudence, justice, brotherly love, relief, and truth, but liberty, equality, and fraternity, and it denounces ignorance, superstition, bigotry, lust tyranny and despotism.”</vt:lpstr>
      <vt:lpstr>“I highly venerate the Masonic Institution, under the fullest persuasion that, when its principles are acknowledged and its laws and precepts obeyed, it comes nearest to the Christian religion, in its moral effects and influence, of any institution with which I am acquainted.”</vt:lpstr>
      <vt:lpstr>“I hold that in this country there must be complete severance of Church and State; that public moneys shall not be used for the purpose of advancing any particular creed; and therefore that the public schools shall be nonsectarian and no public moneys appropriated for sectarian schools.”</vt:lpstr>
      <vt:lpstr>“There is superstition in science quite as much as there is superstition in theology, and it is all the more dangerous because those suffering from it are profoundly convinced that they are freeing themselves from all superstition.”</vt:lpstr>
      <vt:lpstr>“I believe that this Republic will endure for many centuries. If so there will doubtless be among its Presidents Protestants and Catholics, and very probably at some time, Jews. I have consistently tried while President to act in relation to my fellow Americans of Catholic faith as I hope that any future President who happens to be Catholic will act towards his fellow Americans of Protestant faith. Had I followed any other course I should have felt that I was unfit to represent the American people.”</vt:lpstr>
      <vt:lpstr>“We fight in honorable fashion for the good of mankind; fearless of the future, unheeding of our individual fates, with unflinching hearts and undimmed eyes; we stand at Armageddon, and we battle for the Lord.”</vt:lpstr>
      <vt:lpstr>“A churchless community, a community where men have abandoned and scoffed at or ignored their religious needs,        is a community on the              rapid downgrade.”</vt:lpstr>
      <vt:lpstr>And let us consider one another in order to stir up love and good works, not forsaking the assembling of ourselves together, as is the manner of some, but exhorting one another, and so much the more as you see the Day approaching. — Hebrews 10:24-25 </vt:lpstr>
      <vt:lpstr>“We must diligently strive to make our young men decent, God-fearing, law-abiding, honor-loving, justice-doing and also fearless  and strong.”</vt:lpstr>
      <vt:lpstr>“If a man does not have an ideal and try to live up to it, then he becomes a mean, base and sordid creature, no matter how successful.”</vt:lpstr>
      <vt:lpstr>“Almost every man who has by his life-work added to the sum of human achievement of which the race is proud, of which our people are proud, almost every such man has based his life-work largely upon the teachings of the Bible.”</vt:lpstr>
      <vt:lpstr>“I have often thought that unselfishness combined in         one word more of the teachings  of the Bible than any other            in the language.”</vt:lpstr>
      <vt:lpstr>… yet in the church I would rather speak five words with    my understanding, that I may teach others also, than ten thousand words in a tongue.      — 1st Corinthians 14:19 </vt:lpstr>
      <vt:lpstr>“He [Lincoln] had mastered it     {the Bible] absolutely ... mastered it so that he became almost           'a man of one Book', who knew that Book and who instinctively put into practice what he had been taught therein.”</vt:lpstr>
      <vt:lpstr>And do not be conformed to this world, but be transformed by the renewing of your mind, that you may prove what is that good and acceptable and perfect will            of God. — Romans 12:2 </vt:lpstr>
      <vt:lpstr>“Abraham Lincoln - the spirit incarnate of those who won victory in the Civil War - was the true representative of this people, not only for his own generation, but for all time, because he was a man among men.”</vt:lpstr>
      <vt:lpstr>“The true Christians are the true citizens, lofty of purpose, resolute in endeavor, ready for a hero's deeds, but never looking down on their task because it is cast in the day of small things; scornful of baseness, awake to their own duties as well as to their rights, following the higher law with reverence, and in this world doing all that in their power lies, so that when death comes they may feel that humanity is in some degree better because they lived.”</vt:lpstr>
      <vt:lpstr>For our citizenship is in heaven, from which we also eagerly wait for the Savior, the Lord Jesus Christ, who will transform our lowly body that it may be conformed to His glorious body, according to the working by which He is able even to subdue all things to Himself — Philippians 3:20-21 </vt:lpstr>
      <vt:lpstr>“From the greatest to the smallest, happiness and usefulness are largely found in  the same soul, and the joy of life is won in its deepest and truest sense only by those who have   not shirked life's burdens.”</vt:lpstr>
      <vt:lpstr>For each one shall bear his own load. — Galatians 6:5 </vt:lpstr>
      <vt:lpstr>"By your patience possess your souls." — Luke 21:19</vt:lpstr>
      <vt:lpstr>“The dreams of golden glory in the future will not come true unless, high of heart and strong of hand, by our own mighty deeds we make them come true.”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27. William Howard Taft (1909-1913)</vt:lpstr>
      <vt:lpstr>“Unless education promotes character making, unless it helps men to be more moral, more just to their fellows, more law abiding, more discriminatingly patriotic and public spirited, it is not worth the trouble taken to furnish it. I do not believe in the divinity of Christ, and there are many other of the postulates of the orthodox creed to which I cannot subscribe.”</vt:lpstr>
      <vt:lpstr>My people are destroyed for lack of knowledge. Because you have rejected knowledge, I also will reject you from being priest for Me; Because you have forgotten the law of your God, I also will forget your children. — Hosea 4:6 </vt:lpstr>
      <vt:lpstr>“The underlying principle of Masonry is the fatherhood of God and the brotherhood of man.         In this war we are engaging in upholding these principles and our enemies are attacking them.”</vt:lpstr>
      <vt:lpstr>You see then that a man is justified by works, and not by faith only. — James 2:24 </vt:lpstr>
      <vt:lpstr>“The prosperity of Masonry as a means of strengthening our religion and propagating true brotherly love, is one of the dearest wishes of my heart, which, I trust, will be gratified     by the help of the Grand   Architect of the Universe.”</vt:lpstr>
      <vt:lpstr>“The study of Freemasonry is the study of man as a candidate for a blessed eternity. It furnishes examples of holy living, and displays the conduct which is pleasing and acceptable to God. The doctrines and examples which distinguish the Order are obvious, and suited to every capacity.   It is impossible for the most fastidious Mason      to misunderstand, however he might slight          or neglect them. It is impossible for the most superficial brother to say that he is unable to comprehend the plain precepts and the unanswerable arguments which are            furnished by Freemasonry.”</vt:lpstr>
      <vt:lpstr>“The secret of Masonry,                     like the secret of life, can be known only by those who seek it, serve it, live it. It cannot be uttered; it can only be felt and acted. It is, in fact, an              open secret, and each man knows it according to his quest and capacity. Like all things worth knowing, no one can know it for another and no man can know it alone.”</vt:lpstr>
      <vt:lpstr>Do you not know that the unrighteous will not inherit the kingdom of God? Do not be deceived. Neither fornicators,        nor idolaters, nor adulterers,        nor homosexuals, nor sodomites, nor thieves, nor covetous, nor drunkards, nor revilers, nor extortioners will inherit the kingdom of God. — 1st Corinthians 6:9-10 </vt:lpstr>
      <vt:lpstr>“The true Mason takes full responsibility for the condition    of his character and ever strives for its perfection.”</vt:lpstr>
      <vt:lpstr>“The Society or Fraternity of Freemasons is more in the nature of  a system of Philosophy or of moral and social virtues taught by symbols, allegories, and lectures based upon fundamental truths, the observance of which tends to promote stability  of character, conservatism, morality and good citizenship.”</vt:lpstr>
      <vt:lpstr>“Masonry, according to the general acceptation of the term, is an art founded on the principles of geometry, and devoted to the service and convenience of mankind. But Freemasonry, embracing a wider range and having a nobler object in view, namely, the cultivation and improvement of the human mind, may with more propriety be called a science, inasmuch as, availing itself of the terms of the former, it inculcates the principles of the purest morality, though its lessons are for the most part veiled in allegory and illustrated by symbols.”</vt:lpstr>
      <vt:lpstr>“The Masonic system represents a stupendous and beautiful fabric, founded on universal purity, to rule and direct our passions, to have faith and love in God, and charity toward man.”</vt:lpstr>
      <vt:lpstr>“The true Mason is the Tiler of the Temple of the Heart.”</vt:lpstr>
      <vt:lpstr>Do you not know that you are the temple of God and that the Spirit of God dwells in you?          — 1st Corinthians 3:16 </vt:lpstr>
      <vt:lpstr>“The precepts of the Gospel were universally the obligations of Masonry.”</vt:lpstr>
      <vt:lpstr>“We have a government of limited power under the Constitution, and we have got to work out our problems on the basis of law.”</vt:lpstr>
      <vt:lpstr>“I love judges, and I love courts. They are my ideals that typify      on earth what we shall meet hereafter in heaven under              a just God.”</vt:lpstr>
      <vt:lpstr>“Rules of conduct which govern men in their relations to one another are being applied in an ever-increasing degree to nations. The battlefield as a place               of settlement of disputes is  gradually yielding to arbitral courts of justice.”</vt:lpstr>
      <vt:lpstr>“The judiciary has fallen to a very low state in this country. I think your part of the country has suffered especially. The federal judges of the South are a disgrace to any country, and I'll be damned if I put any man on the bench of whose character and ability there is the least doubt.”</vt:lpstr>
      <vt:lpstr>Then He spoke a parable to them, that men always ought to pray and not lose heart, saying: "There was in a certain city a judge who did not fear God nor regard man. Now there was a widow in that city; and she came to him, saying, 'Get justice for me from my adversary.' And he would not for a while; but afterward he said within himself, 'Though I do not fear God nor regard man,'  …"                    — Luke 18:1-4  </vt:lpstr>
      <vt:lpstr>Do not be unequally yoked together with unbelievers. For what fellowship has righteousness with lawlessness? And what communion has light with darkness? — 2nd Corinthians 6:14 </vt:lpstr>
      <vt:lpstr>“It gives me the greatest pleasure to say, as I do from the bottom of my heart, that never in the history of the country, in any crisis and under any conditions, have our Jewish fellow citizens failed to live up to the highest standards of citizenship and patriotism.”</vt:lpstr>
      <vt:lpstr>“Anti-Semitism is a noxious weed that should be cut out. It has no place in America.”</vt:lpstr>
      <vt:lpstr>“One cannot always be sure of the truth of what one hears if he happens to be President of the United States.”</vt:lpstr>
      <vt:lpstr>Beloved, do not believe every spirit, but test the spirits, whether they are of God; because many false prophets have gone out into the world. — 1st John 4:1 </vt:lpstr>
      <vt:lpstr>“Politics, when I am in it, makes me sick.”</vt:lpstr>
      <vt:lpstr>“The trouble with me is that I like to talk too much.”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405</cp:revision>
  <dcterms:created xsi:type="dcterms:W3CDTF">2014-04-12T23:55:49Z</dcterms:created>
  <dcterms:modified xsi:type="dcterms:W3CDTF">2019-03-08T05:31:09Z</dcterms:modified>
</cp:coreProperties>
</file>