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537" r:id="rId3"/>
    <p:sldId id="538" r:id="rId4"/>
    <p:sldId id="539" r:id="rId5"/>
    <p:sldId id="625" r:id="rId6"/>
    <p:sldId id="540" r:id="rId7"/>
    <p:sldId id="571" r:id="rId8"/>
    <p:sldId id="543" r:id="rId9"/>
    <p:sldId id="572" r:id="rId10"/>
    <p:sldId id="544" r:id="rId11"/>
    <p:sldId id="622" r:id="rId12"/>
    <p:sldId id="545" r:id="rId13"/>
    <p:sldId id="546" r:id="rId14"/>
    <p:sldId id="547" r:id="rId15"/>
    <p:sldId id="548" r:id="rId16"/>
    <p:sldId id="549" r:id="rId17"/>
    <p:sldId id="550" r:id="rId18"/>
    <p:sldId id="551" r:id="rId19"/>
    <p:sldId id="573" r:id="rId20"/>
    <p:sldId id="553" r:id="rId21"/>
    <p:sldId id="574" r:id="rId22"/>
    <p:sldId id="582" r:id="rId23"/>
    <p:sldId id="579" r:id="rId24"/>
    <p:sldId id="581" r:id="rId25"/>
    <p:sldId id="580" r:id="rId26"/>
    <p:sldId id="556" r:id="rId27"/>
    <p:sldId id="627" r:id="rId28"/>
    <p:sldId id="557" r:id="rId29"/>
    <p:sldId id="575" r:id="rId30"/>
    <p:sldId id="558" r:id="rId31"/>
    <p:sldId id="576" r:id="rId32"/>
    <p:sldId id="559" r:id="rId33"/>
    <p:sldId id="560" r:id="rId34"/>
    <p:sldId id="561" r:id="rId35"/>
    <p:sldId id="577" r:id="rId36"/>
    <p:sldId id="562" r:id="rId37"/>
    <p:sldId id="624" r:id="rId38"/>
    <p:sldId id="563" r:id="rId39"/>
    <p:sldId id="578" r:id="rId40"/>
    <p:sldId id="583" r:id="rId41"/>
    <p:sldId id="565" r:id="rId42"/>
    <p:sldId id="598" r:id="rId43"/>
    <p:sldId id="611" r:id="rId44"/>
    <p:sldId id="607" r:id="rId45"/>
    <p:sldId id="594" r:id="rId46"/>
    <p:sldId id="597" r:id="rId47"/>
    <p:sldId id="592" r:id="rId48"/>
    <p:sldId id="620" r:id="rId49"/>
    <p:sldId id="603" r:id="rId50"/>
    <p:sldId id="605" r:id="rId51"/>
    <p:sldId id="590" r:id="rId52"/>
    <p:sldId id="619" r:id="rId53"/>
    <p:sldId id="608" r:id="rId54"/>
    <p:sldId id="617" r:id="rId55"/>
    <p:sldId id="616" r:id="rId56"/>
    <p:sldId id="612" r:id="rId57"/>
    <p:sldId id="610" r:id="rId58"/>
    <p:sldId id="602" r:id="rId59"/>
    <p:sldId id="589" r:id="rId60"/>
    <p:sldId id="599" r:id="rId61"/>
    <p:sldId id="584" r:id="rId62"/>
    <p:sldId id="585" r:id="rId63"/>
    <p:sldId id="621" r:id="rId64"/>
    <p:sldId id="596" r:id="rId65"/>
    <p:sldId id="542" r:id="rId66"/>
    <p:sldId id="623" r:id="rId67"/>
    <p:sldId id="382"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0E0"/>
    <a:srgbClr val="FF5050"/>
    <a:srgbClr val="66FF33"/>
    <a:srgbClr val="0083E6"/>
    <a:srgbClr val="663300"/>
    <a:srgbClr val="CC99FF"/>
    <a:srgbClr val="ECF3AB"/>
    <a:srgbClr val="CCECFF"/>
    <a:srgbClr val="01010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77" autoAdjust="0"/>
    <p:restoredTop sz="80112" autoAdjust="0"/>
  </p:normalViewPr>
  <p:slideViewPr>
    <p:cSldViewPr snapToGrid="0">
      <p:cViewPr varScale="1">
        <p:scale>
          <a:sx n="73" d="100"/>
          <a:sy n="73" d="100"/>
        </p:scale>
        <p:origin x="1254"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3367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35145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02317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89955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121574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Canton. Ohio</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24478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65537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123418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acres</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1795136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384089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64376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Canton, Ohio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99091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02432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36809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34398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77432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196581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2742298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2386700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399603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7459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579052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Niles, Ohio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67324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Arcata, California, … </a:t>
            </a:r>
            <a:r>
              <a:rPr lang="en-US" dirty="0"/>
              <a:t>Blamed for strict immigration laws which killed millions of Filipinos. Leader of a colonial empire …</a:t>
            </a:r>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1756989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Falling away from God’s commands weakens all who disobey</a:t>
            </a:r>
          </a:p>
        </p:txBody>
      </p:sp>
      <p:sp>
        <p:nvSpPr>
          <p:cNvPr id="4" name="Slide Number Placeholder 3"/>
          <p:cNvSpPr>
            <a:spLocks noGrp="1"/>
          </p:cNvSpPr>
          <p:nvPr>
            <p:ph type="sldNum" sz="quarter" idx="10"/>
          </p:nvPr>
        </p:nvSpPr>
        <p:spPr/>
        <p:txBody>
          <a:bodyPr/>
          <a:lstStyle/>
          <a:p>
            <a:fld id="{934C9568-E3D6-45BA-A626-EF0F78B9350D}" type="slidenum">
              <a:rPr lang="en-US" smtClean="0"/>
              <a:t>64</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66</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Partiality </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36142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63048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On February 15, 1898, the USS Maine was sunk on an official visit to Havana. </a:t>
            </a:r>
            <a:r>
              <a:rPr lang="en-US" sz="1200" b="0" i="1" kern="1200" dirty="0">
                <a:solidFill>
                  <a:schemeClr val="tx1"/>
                </a:solidFill>
                <a:effectLst/>
                <a:latin typeface="+mn-lt"/>
                <a:ea typeface="+mn-ea"/>
                <a:cs typeface="+mn-cs"/>
              </a:rPr>
              <a:t>President McKinley</a:t>
            </a:r>
            <a:r>
              <a:rPr lang="en-US" sz="1200" b="0" kern="1200" dirty="0">
                <a:solidFill>
                  <a:schemeClr val="tx1"/>
                </a:solidFill>
                <a:effectLst/>
                <a:latin typeface="+mn-lt"/>
                <a:ea typeface="+mn-ea"/>
                <a:cs typeface="+mn-cs"/>
              </a:rPr>
              <a:t> attempted to prevent </a:t>
            </a:r>
            <a:r>
              <a:rPr lang="en-US" sz="1200" b="0" i="1" kern="1200" dirty="0">
                <a:solidFill>
                  <a:schemeClr val="tx1"/>
                </a:solidFill>
                <a:effectLst/>
                <a:latin typeface="+mn-lt"/>
                <a:ea typeface="+mn-ea"/>
                <a:cs typeface="+mn-cs"/>
              </a:rPr>
              <a:t>war</a:t>
            </a:r>
            <a:r>
              <a:rPr lang="en-US" sz="1200" b="0" kern="1200" dirty="0">
                <a:solidFill>
                  <a:schemeClr val="tx1"/>
                </a:solidFill>
                <a:effectLst/>
                <a:latin typeface="+mn-lt"/>
                <a:ea typeface="+mn-ea"/>
                <a:cs typeface="+mn-cs"/>
              </a:rPr>
              <a:t> and endeavored to persuade the </a:t>
            </a:r>
            <a:r>
              <a:rPr lang="en-US" sz="1200" b="0" i="1" kern="1200" dirty="0">
                <a:solidFill>
                  <a:schemeClr val="tx1"/>
                </a:solidFill>
                <a:effectLst/>
                <a:latin typeface="+mn-lt"/>
                <a:ea typeface="+mn-ea"/>
                <a:cs typeface="+mn-cs"/>
              </a:rPr>
              <a:t>Spanish</a:t>
            </a:r>
            <a:r>
              <a:rPr lang="en-US" sz="1200" b="0" kern="1200" dirty="0">
                <a:solidFill>
                  <a:schemeClr val="tx1"/>
                </a:solidFill>
                <a:effectLst/>
                <a:latin typeface="+mn-lt"/>
                <a:ea typeface="+mn-ea"/>
                <a:cs typeface="+mn-cs"/>
              </a:rPr>
              <a:t> government to adopt a conciliatory policy with the Cuban insurrectionists. On April 20, Congress adopted a resolution declaring war against Spain. A peace protocol ended hostilities on August 12, 1898. Under the peace treaty signed at Paris on December 10, 1898,</a:t>
            </a:r>
          </a:p>
          <a:p>
            <a:endParaRPr lang="en-US" dirty="0"/>
          </a:p>
          <a:p>
            <a:endParaRPr lang="en-US" dirty="0"/>
          </a:p>
          <a:p>
            <a:r>
              <a:rPr lang="en-US" dirty="0"/>
              <a:t>Fought in the Civil war starting as a private ending with rank of Major. </a:t>
            </a:r>
          </a:p>
          <a:p>
            <a:endParaRPr lang="en-US" dirty="0"/>
          </a:p>
          <a:p>
            <a:r>
              <a:rPr lang="en-US" dirty="0"/>
              <a:t>Elected governor of Ohio 1891</a:t>
            </a:r>
          </a:p>
          <a:p>
            <a:endParaRPr lang="en-US" dirty="0"/>
          </a:p>
          <a:p>
            <a:r>
              <a:rPr lang="en-US" dirty="0"/>
              <a:t>1</a:t>
            </a:r>
            <a:r>
              <a:rPr lang="en-US" baseline="30000" dirty="0"/>
              <a:t>st</a:t>
            </a:r>
            <a:r>
              <a:rPr lang="en-US" dirty="0"/>
              <a:t> Candidate to run a presidential campaign for republican nomination. 1</a:t>
            </a:r>
            <a:r>
              <a:rPr lang="en-US" baseline="30000" dirty="0"/>
              <a:t>st</a:t>
            </a:r>
            <a:r>
              <a:rPr lang="en-US" dirty="0"/>
              <a:t> to speak to a black audience in Florida.</a:t>
            </a:r>
          </a:p>
          <a:p>
            <a:endParaRPr lang="en-US" dirty="0"/>
          </a:p>
          <a:p>
            <a:endParaRPr lang="en-US" dirty="0"/>
          </a:p>
          <a:p>
            <a:r>
              <a:rPr lang="en-US" dirty="0"/>
              <a:t>William McKinley (1897-1901) 1</a:t>
            </a:r>
            <a:r>
              <a:rPr lang="en-US" baseline="30000" dirty="0"/>
              <a:t>st</a:t>
            </a:r>
            <a:r>
              <a:rPr lang="en-US" dirty="0"/>
              <a:t> president to ride in a car. Led the Spanish/American, freed Cuba, and gained control over Guam, Puerto Rico, &amp; Philippines. The United States annexed the independent Republic of Hawaii in 1898 and it became a United States territory. Machine age was changing economy. He established gold standard once for all to keep value in our money. Assassinated 1901. Mt. McKinley was renamed back to Mt. Denali by President Obama. Lost only two daughters, one as an infant, and 5 year old. Wife heavily depressed rest of life and developed epileptic fits. Congress then approved protection of the president by the Secret Service (Originally formed to battle currency fraud by Lincoln the morning of his assassination). </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777695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September 6, 1901, William McKinley, the 25th President of the United States, was shot on the grounds of the Pan-American Exposition at the Temple of Music in Buffalo, New York. He was shaking hands with the public when Leon </a:t>
            </a:r>
            <a:r>
              <a:rPr lang="en-US" dirty="0" err="1"/>
              <a:t>Czolgosz</a:t>
            </a:r>
            <a:r>
              <a:rPr lang="en-US" dirty="0"/>
              <a:t>, an anarchist, shot him twice in the abdomen. 6 months into 2</a:t>
            </a:r>
            <a:r>
              <a:rPr lang="en-US" baseline="30000" dirty="0"/>
              <a:t>nd</a:t>
            </a:r>
            <a:r>
              <a:rPr lang="en-US" dirty="0"/>
              <a:t> term.</a:t>
            </a:r>
          </a:p>
          <a:p>
            <a:endParaRPr lang="en-US" dirty="0"/>
          </a:p>
          <a:p>
            <a:r>
              <a:rPr lang="en-US" sz="1200" kern="1200" dirty="0">
                <a:solidFill>
                  <a:schemeClr val="tx1"/>
                </a:solidFill>
                <a:effectLst/>
                <a:latin typeface="+mn-lt"/>
                <a:ea typeface="+mn-ea"/>
                <a:cs typeface="+mn-cs"/>
              </a:rPr>
              <a:t>Died on Sept 14, 1901 as a result of initial injury and subsequent infection)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McKinley Monument is a 96-foot (29 m) tall obelisk in Niagara Square, Buffalo, New York.</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30658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Lincoln signed the secret service into law the morning of his assassination. It was not to protect the president but to investigate the misappropriation of funds. 4 assassinations and 4 deaths in office, 1 out 5 presidents die in office.</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61464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McKinley National Memorial in Canton, Ohio.  21+ aches.</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2177388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433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0452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8313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2186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9562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787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6524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661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7055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5276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135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5298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jpg"/><Relationship Id="rId11" Type="http://schemas.openxmlformats.org/officeDocument/2006/relationships/image" Target="../media/image59.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26471" y="2504467"/>
            <a:ext cx="8091055" cy="23723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not judge according to appearance, but judge with righteous judgment."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John 7:24</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7072829" y="4021157"/>
            <a:ext cx="1568228" cy="8450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a:t>
            </a:r>
          </a:p>
        </p:txBody>
      </p:sp>
      <p:sp>
        <p:nvSpPr>
          <p:cNvPr id="5" name="Title 1"/>
          <p:cNvSpPr txBox="1">
            <a:spLocks/>
          </p:cNvSpPr>
          <p:nvPr/>
        </p:nvSpPr>
        <p:spPr>
          <a:xfrm>
            <a:off x="534267" y="3398183"/>
            <a:ext cx="1495313" cy="7354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a:t>
            </a:r>
          </a:p>
        </p:txBody>
      </p:sp>
      <p:sp>
        <p:nvSpPr>
          <p:cNvPr id="6" name="Title 1"/>
          <p:cNvSpPr txBox="1">
            <a:spLocks/>
          </p:cNvSpPr>
          <p:nvPr/>
        </p:nvSpPr>
        <p:spPr>
          <a:xfrm>
            <a:off x="5132574" y="3979125"/>
            <a:ext cx="35213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do not seek</a:t>
            </a:r>
          </a:p>
        </p:txBody>
      </p:sp>
      <p:sp>
        <p:nvSpPr>
          <p:cNvPr id="7" name="Title 1"/>
          <p:cNvSpPr txBox="1">
            <a:spLocks/>
          </p:cNvSpPr>
          <p:nvPr/>
        </p:nvSpPr>
        <p:spPr>
          <a:xfrm>
            <a:off x="819961" y="4646099"/>
            <a:ext cx="24204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own</a:t>
            </a:r>
          </a:p>
        </p:txBody>
      </p:sp>
      <p:sp>
        <p:nvSpPr>
          <p:cNvPr id="8" name="Title 1"/>
          <p:cNvSpPr txBox="1">
            <a:spLocks/>
          </p:cNvSpPr>
          <p:nvPr/>
        </p:nvSpPr>
        <p:spPr>
          <a:xfrm>
            <a:off x="4747260" y="4648480"/>
            <a:ext cx="36942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will of the</a:t>
            </a:r>
          </a:p>
        </p:txBody>
      </p:sp>
      <p:sp>
        <p:nvSpPr>
          <p:cNvPr id="9" name="Title 1"/>
          <p:cNvSpPr txBox="1">
            <a:spLocks/>
          </p:cNvSpPr>
          <p:nvPr/>
        </p:nvSpPr>
        <p:spPr>
          <a:xfrm>
            <a:off x="839096" y="5413477"/>
            <a:ext cx="1871831" cy="7247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ather</a:t>
            </a:r>
          </a:p>
        </p:txBody>
      </p:sp>
      <p:sp>
        <p:nvSpPr>
          <p:cNvPr id="3" name="Rectangle 2"/>
          <p:cNvSpPr txBox="1">
            <a:spLocks noChangeArrowheads="1"/>
          </p:cNvSpPr>
          <p:nvPr/>
        </p:nvSpPr>
        <p:spPr bwMode="auto">
          <a:xfrm>
            <a:off x="599042" y="2475438"/>
            <a:ext cx="8091055" cy="391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 can of Myself do nothing. As I hear, I judge; and My judgment is righteous, because I do not seek My own will but the will of the Father who sent Me."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John 5:30</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Title 1">
            <a:extLst>
              <a:ext uri="{FF2B5EF4-FFF2-40B4-BE49-F238E27FC236}">
                <a16:creationId xmlns:a16="http://schemas.microsoft.com/office/drawing/2014/main" id="{B7E057A7-255E-48C7-AA54-14BF8AFC322C}"/>
              </a:ext>
            </a:extLst>
          </p:cNvPr>
          <p:cNvSpPr txBox="1">
            <a:spLocks/>
          </p:cNvSpPr>
          <p:nvPr/>
        </p:nvSpPr>
        <p:spPr>
          <a:xfrm>
            <a:off x="5465969" y="3413708"/>
            <a:ext cx="2603500" cy="723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partiality</a:t>
            </a:r>
          </a:p>
        </p:txBody>
      </p:sp>
      <p:sp>
        <p:nvSpPr>
          <p:cNvPr id="14" name="Title 1">
            <a:extLst>
              <a:ext uri="{FF2B5EF4-FFF2-40B4-BE49-F238E27FC236}">
                <a16:creationId xmlns:a16="http://schemas.microsoft.com/office/drawing/2014/main" id="{B7268911-6B85-4191-8D8C-23B44A7B8EE1}"/>
              </a:ext>
            </a:extLst>
          </p:cNvPr>
          <p:cNvSpPr txBox="1">
            <a:spLocks/>
          </p:cNvSpPr>
          <p:nvPr/>
        </p:nvSpPr>
        <p:spPr>
          <a:xfrm>
            <a:off x="4699000" y="4071938"/>
            <a:ext cx="2832100" cy="7493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overthrow</a:t>
            </a:r>
          </a:p>
        </p:txBody>
      </p:sp>
      <p:sp>
        <p:nvSpPr>
          <p:cNvPr id="4" name="Rectangle 2"/>
          <p:cNvSpPr txBox="1">
            <a:spLocks noChangeArrowheads="1"/>
          </p:cNvSpPr>
          <p:nvPr/>
        </p:nvSpPr>
        <p:spPr bwMode="auto">
          <a:xfrm>
            <a:off x="159657" y="3258833"/>
            <a:ext cx="8682840" cy="234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It is not good to show partiality to the wicked, Or to overthrow the righteous in judgment.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18:5</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4542B1C0-EA8B-45DA-81F6-2FA563082820}"/>
              </a:ext>
            </a:extLst>
          </p:cNvPr>
          <p:cNvSpPr/>
          <p:nvPr/>
        </p:nvSpPr>
        <p:spPr>
          <a:xfrm rot="3428468">
            <a:off x="6127040" y="4535992"/>
            <a:ext cx="431800" cy="774700"/>
          </a:xfrm>
          <a:prstGeom prst="downArrow">
            <a:avLst>
              <a:gd name="adj1" fmla="val 32353"/>
              <a:gd name="adj2" fmla="val 67647"/>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2"/>
          <p:cNvSpPr>
            <a:spLocks noChangeArrowheads="1"/>
          </p:cNvSpPr>
          <p:nvPr/>
        </p:nvSpPr>
        <p:spPr bwMode="auto">
          <a:xfrm>
            <a:off x="5502924" y="3287616"/>
            <a:ext cx="25504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5050"/>
                </a:solidFill>
                <a:effectLst>
                  <a:glow rad="127000">
                    <a:schemeClr val="tx1"/>
                  </a:glow>
                </a:effectLst>
                <a:latin typeface="Calibri" panose="020F0502020204030204" pitchFamily="34" charset="0"/>
              </a:rPr>
              <a:t>favoritism</a:t>
            </a:r>
            <a:endParaRPr lang="en-US" altLang="en-US" sz="4400" b="1" i="1" dirty="0">
              <a:solidFill>
                <a:srgbClr val="FF5050"/>
              </a:solidFill>
              <a:effectLst>
                <a:glow rad="127000">
                  <a:schemeClr val="tx1"/>
                </a:glow>
              </a:effectLst>
              <a:latin typeface="Calibri" panose="020F0502020204030204" pitchFamily="34" charset="0"/>
            </a:endParaRPr>
          </a:p>
        </p:txBody>
      </p:sp>
      <p:sp>
        <p:nvSpPr>
          <p:cNvPr id="12" name="Rectangle 12"/>
          <p:cNvSpPr>
            <a:spLocks noChangeArrowheads="1"/>
          </p:cNvSpPr>
          <p:nvPr/>
        </p:nvSpPr>
        <p:spPr bwMode="auto">
          <a:xfrm>
            <a:off x="2923141" y="4629838"/>
            <a:ext cx="334545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B0F0"/>
                </a:solidFill>
                <a:effectLst>
                  <a:glow rad="127000">
                    <a:schemeClr val="tx1"/>
                  </a:glow>
                </a:effectLst>
                <a:latin typeface="Calibri" panose="020F0502020204030204" pitchFamily="34" charset="0"/>
              </a:rPr>
              <a:t>lawlessness</a:t>
            </a:r>
            <a:endParaRPr lang="en-US" altLang="en-US" sz="4400" b="1" i="1" dirty="0">
              <a:solidFill>
                <a:srgbClr val="00B0F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21430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2" nodeType="clickEffect">
                                  <p:stCondLst>
                                    <p:cond delay="0"/>
                                  </p:stCondLst>
                                  <p:childTnLst>
                                    <p:animScale>
                                      <p:cBhvr>
                                        <p:cTn id="12" dur="2000" fill="hold"/>
                                        <p:tgtEl>
                                          <p:spTgt spid="3074"/>
                                        </p:tgtEl>
                                      </p:cBhvr>
                                      <p:by x="75000" y="75000"/>
                                    </p:animScale>
                                  </p:childTnLst>
                                </p:cTn>
                              </p:par>
                              <p:par>
                                <p:cTn id="13" presetID="42" presetClass="path" presetSubtype="0" accel="50000" decel="50000" fill="hold" grpId="1" nodeType="withEffect">
                                  <p:stCondLst>
                                    <p:cond delay="0"/>
                                  </p:stCondLst>
                                  <p:childTnLst>
                                    <p:animMotion origin="layout" path="M 0 -2.25434E-6 L -0.15243 -0.31884 " pathEditMode="relative" rAng="0" ptsTypes="AA">
                                      <p:cBhvr>
                                        <p:cTn id="14" dur="2000" fill="hold"/>
                                        <p:tgtEl>
                                          <p:spTgt spid="3074"/>
                                        </p:tgtEl>
                                        <p:attrNameLst>
                                          <p:attrName>ppt_x</p:attrName>
                                          <p:attrName>ppt_y</p:attrName>
                                        </p:attrNameLst>
                                      </p:cBhvr>
                                      <p:rCtr x="-7622" y="-15954"/>
                                    </p:animMotion>
                                  </p:childTnLst>
                                </p:cTn>
                              </p:par>
                              <p:par>
                                <p:cTn id="15" presetID="2" presetClass="entr" presetSubtype="4" fill="hold" grpId="0" nodeType="withEffect">
                                  <p:stCondLst>
                                    <p:cond delay="125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0"/>
                                  </p:stCondLst>
                                  <p:childTnLst>
                                    <p:set>
                                      <p:cBhvr override="childStyle">
                                        <p:cTn id="32" dur="500" fill="hold"/>
                                        <p:tgtEl>
                                          <p:spTgt spid="6"/>
                                        </p:tgtEl>
                                        <p:attrNameLst>
                                          <p:attrName>style.textDecorationUnderline</p:attrName>
                                        </p:attrNameLst>
                                      </p:cBhvr>
                                      <p:to>
                                        <p:strVal val="true"/>
                                      </p:to>
                                    </p:set>
                                  </p:childTnLst>
                                </p:cTn>
                              </p:par>
                              <p:par>
                                <p:cTn id="33" presetID="22" presetClass="exit" presetSubtype="8" fill="hold" grpId="2" nodeType="withEffect">
                                  <p:stCondLst>
                                    <p:cond delay="0"/>
                                  </p:stCondLst>
                                  <p:childTnLst>
                                    <p:animEffect transition="out" filter="wipe(left)">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22" presetClass="entr" presetSubtype="8" fill="hold" grpId="0" nodeType="withEffect">
                                  <p:stCondLst>
                                    <p:cond delay="4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400"/>
                                  </p:stCondLst>
                                  <p:childTnLst>
                                    <p:set>
                                      <p:cBhvr override="childStyle">
                                        <p:cTn id="40" dur="500" fill="hold"/>
                                        <p:tgtEl>
                                          <p:spTgt spid="7"/>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15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250"/>
                                        <p:tgtEl>
                                          <p:spTgt spid="10"/>
                                        </p:tgtEl>
                                      </p:cBhvr>
                                    </p:animEffect>
                                  </p:childTnLst>
                                </p:cTn>
                              </p:par>
                              <p:par>
                                <p:cTn id="46" presetID="18" presetClass="emph" presetSubtype="0" fill="hold" grpId="1" nodeType="withEffect">
                                  <p:stCondLst>
                                    <p:cond delay="150"/>
                                  </p:stCondLst>
                                  <p:childTnLst>
                                    <p:set>
                                      <p:cBhvr override="childStyle">
                                        <p:cTn id="47" dur="250" fill="hold"/>
                                        <p:tgtEl>
                                          <p:spTgt spid="10"/>
                                        </p:tgtEl>
                                        <p:attrNameLst>
                                          <p:attrName>style.textDecorationUnderline</p:attrName>
                                        </p:attrNameLst>
                                      </p:cBhvr>
                                      <p:to>
                                        <p:strVal val="true"/>
                                      </p:to>
                                    </p:set>
                                  </p:childTnLst>
                                </p:cTn>
                              </p:par>
                              <p:par>
                                <p:cTn id="48" presetID="22" presetClass="exit" presetSubtype="8" fill="hold" grpId="2" nodeType="withEffect">
                                  <p:stCondLst>
                                    <p:cond delay="0"/>
                                  </p:stCondLst>
                                  <p:childTnLst>
                                    <p:animEffect transition="out" filter="wipe(left)">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22" presetClass="exit" presetSubtype="8" fill="hold" grpId="2" nodeType="withEffect">
                                  <p:stCondLst>
                                    <p:cond delay="250"/>
                                  </p:stCondLst>
                                  <p:childTnLst>
                                    <p:animEffect transition="out" filter="wipe(left)">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22" presetClass="entr" presetSubtype="8" fill="hold" grpId="0" nodeType="withEffect">
                                  <p:stCondLst>
                                    <p:cond delay="50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par>
                                <p:cTn id="57" presetID="18" presetClass="emph" presetSubtype="0" fill="hold" grpId="1" nodeType="withEffect">
                                  <p:stCondLst>
                                    <p:cond delay="500"/>
                                  </p:stCondLst>
                                  <p:childTnLst>
                                    <p:set>
                                      <p:cBhvr override="childStyle">
                                        <p:cTn id="58" dur="500" fill="hold"/>
                                        <p:tgtEl>
                                          <p:spTgt spid="8"/>
                                        </p:tgtEl>
                                        <p:attrNameLst>
                                          <p:attrName>style.textDecorationUnderline</p:attrName>
                                        </p:attrNameLst>
                                      </p:cBhvr>
                                      <p:to>
                                        <p:strVal val="true"/>
                                      </p:to>
                                    </p:set>
                                  </p:childTnLst>
                                </p:cTn>
                              </p:par>
                              <p:par>
                                <p:cTn id="59" presetID="22" presetClass="entr" presetSubtype="8" fill="hold" grpId="0" nodeType="withEffect">
                                  <p:stCondLst>
                                    <p:cond delay="75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par>
                                <p:cTn id="62" presetID="18" presetClass="emph" presetSubtype="0" fill="hold" grpId="1" nodeType="withEffect">
                                  <p:stCondLst>
                                    <p:cond delay="750"/>
                                  </p:stCondLst>
                                  <p:childTnLst>
                                    <p:set>
                                      <p:cBhvr override="childStyle">
                                        <p:cTn id="63" dur="500" fill="hold"/>
                                        <p:tgtEl>
                                          <p:spTgt spid="9"/>
                                        </p:tgtEl>
                                        <p:attrNameLst>
                                          <p:attrName>style.textDecorationUnderline</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2" nodeType="clickEffect">
                                  <p:stCondLst>
                                    <p:cond delay="0"/>
                                  </p:stCondLst>
                                  <p:childTnLst>
                                    <p:animEffect transition="out" filter="fade">
                                      <p:cBhvr>
                                        <p:cTn id="67" dur="250"/>
                                        <p:tgtEl>
                                          <p:spTgt spid="8"/>
                                        </p:tgtEl>
                                      </p:cBhvr>
                                    </p:animEffect>
                                    <p:set>
                                      <p:cBhvr>
                                        <p:cTn id="68" dur="1" fill="hold">
                                          <p:stCondLst>
                                            <p:cond delay="24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250"/>
                                        <p:tgtEl>
                                          <p:spTgt spid="9"/>
                                        </p:tgtEl>
                                      </p:cBhvr>
                                    </p:animEffect>
                                    <p:set>
                                      <p:cBhvr>
                                        <p:cTn id="71" dur="1" fill="hold">
                                          <p:stCondLst>
                                            <p:cond delay="24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cTn>
                              </p:par>
                            </p:childTnLst>
                          </p:cTn>
                        </p:par>
                        <p:par>
                          <p:cTn id="75" fill="hold">
                            <p:stCondLst>
                              <p:cond delay="250"/>
                            </p:stCondLst>
                            <p:childTnLst>
                              <p:par>
                                <p:cTn id="76" presetID="6" presetClass="emph" presetSubtype="0" fill="hold" grpId="3" nodeType="afterEffect">
                                  <p:stCondLst>
                                    <p:cond delay="0"/>
                                  </p:stCondLst>
                                  <p:childTnLst>
                                    <p:animScale>
                                      <p:cBhvr>
                                        <p:cTn id="77" dur="2000" fill="hold"/>
                                        <p:tgtEl>
                                          <p:spTgt spid="3074"/>
                                        </p:tgtEl>
                                      </p:cBhvr>
                                      <p:by x="60000" y="60000"/>
                                    </p:animScale>
                                  </p:childTnLst>
                                </p:cTn>
                              </p:par>
                              <p:par>
                                <p:cTn id="78" presetID="6" presetClass="emph" presetSubtype="0" fill="hold" grpId="2" nodeType="withEffect">
                                  <p:stCondLst>
                                    <p:cond delay="0"/>
                                  </p:stCondLst>
                                  <p:childTnLst>
                                    <p:animScale>
                                      <p:cBhvr>
                                        <p:cTn id="79" dur="2000" fill="hold"/>
                                        <p:tgtEl>
                                          <p:spTgt spid="3"/>
                                        </p:tgtEl>
                                      </p:cBhvr>
                                      <p:by x="60000" y="60000"/>
                                    </p:animScale>
                                  </p:childTnLst>
                                </p:cTn>
                              </p:par>
                              <p:par>
                                <p:cTn id="80" presetID="42" presetClass="path" presetSubtype="0" accel="100000" fill="hold" grpId="1" nodeType="withEffect">
                                  <p:stCondLst>
                                    <p:cond delay="0"/>
                                  </p:stCondLst>
                                  <p:childTnLst>
                                    <p:animMotion origin="layout" path="M -2.5E-6 2.08092E-6 L 0.18889 -0.4222 " pathEditMode="relative" rAng="0" ptsTypes="AA">
                                      <p:cBhvr>
                                        <p:cTn id="81" dur="2000" fill="hold"/>
                                        <p:tgtEl>
                                          <p:spTgt spid="3"/>
                                        </p:tgtEl>
                                        <p:attrNameLst>
                                          <p:attrName>ppt_x</p:attrName>
                                          <p:attrName>ppt_y</p:attrName>
                                        </p:attrNameLst>
                                      </p:cBhvr>
                                      <p:rCtr x="9444" y="-21110"/>
                                    </p:animMotion>
                                  </p:childTnLst>
                                </p:cTn>
                              </p:par>
                              <p:par>
                                <p:cTn id="82" presetID="42" presetClass="path" presetSubtype="0" decel="50000" fill="hold" grpId="4" nodeType="withEffect">
                                  <p:stCondLst>
                                    <p:cond delay="0"/>
                                  </p:stCondLst>
                                  <p:childTnLst>
                                    <p:animMotion origin="layout" path="M -0.15243 -0.31884 L -0.26354 -0.3163 " pathEditMode="relative" rAng="0" ptsTypes="AA">
                                      <p:cBhvr>
                                        <p:cTn id="83" dur="2000" fill="hold"/>
                                        <p:tgtEl>
                                          <p:spTgt spid="3074"/>
                                        </p:tgtEl>
                                        <p:attrNameLst>
                                          <p:attrName>ppt_x</p:attrName>
                                          <p:attrName>ppt_y</p:attrName>
                                        </p:attrNameLst>
                                      </p:cBhvr>
                                      <p:rCtr x="-5556" y="116"/>
                                    </p:animMotion>
                                  </p:childTnLst>
                                </p:cTn>
                              </p:par>
                              <p:par>
                                <p:cTn id="84" presetID="2" presetClass="entr" presetSubtype="4" fill="hold" grpId="0" nodeType="withEffect">
                                  <p:stCondLst>
                                    <p:cond delay="1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500" fill="hold"/>
                                        <p:tgtEl>
                                          <p:spTgt spid="4"/>
                                        </p:tgtEl>
                                        <p:attrNameLst>
                                          <p:attrName>ppt_x</p:attrName>
                                        </p:attrNameLst>
                                      </p:cBhvr>
                                      <p:tavLst>
                                        <p:tav tm="0">
                                          <p:val>
                                            <p:strVal val="#ppt_x"/>
                                          </p:val>
                                        </p:tav>
                                        <p:tav tm="100000">
                                          <p:val>
                                            <p:strVal val="#ppt_x"/>
                                          </p:val>
                                        </p:tav>
                                      </p:tavLst>
                                    </p:anim>
                                    <p:anim calcmode="lin" valueType="num">
                                      <p:cBhvr additive="base">
                                        <p:cTn id="8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left)">
                                      <p:cBhvr>
                                        <p:cTn id="92" dur="500"/>
                                        <p:tgtEl>
                                          <p:spTgt spid="13"/>
                                        </p:tgtEl>
                                      </p:cBhvr>
                                    </p:animEffect>
                                  </p:childTnLst>
                                </p:cTn>
                              </p:par>
                              <p:par>
                                <p:cTn id="93" presetID="18" presetClass="emph" presetSubtype="0" fill="hold" grpId="1" nodeType="withEffect">
                                  <p:stCondLst>
                                    <p:cond delay="0"/>
                                  </p:stCondLst>
                                  <p:childTnLst>
                                    <p:set>
                                      <p:cBhvr override="childStyle">
                                        <p:cTn id="94" dur="500" fill="hold"/>
                                        <p:tgtEl>
                                          <p:spTgt spid="13"/>
                                        </p:tgtEl>
                                        <p:attrNameLst>
                                          <p:attrName>style.textDecorationUnderline</p:attrName>
                                        </p:attrNameLst>
                                      </p:cBhvr>
                                      <p:to>
                                        <p:strVal val="true"/>
                                      </p:to>
                                    </p:set>
                                  </p:childTnLst>
                                </p:cTn>
                              </p:par>
                              <p:par>
                                <p:cTn id="95" presetID="39" presetClass="entr" presetSubtype="0" accel="10000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8"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9"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left)">
                                      <p:cBhvr>
                                        <p:cTn id="105" dur="500"/>
                                        <p:tgtEl>
                                          <p:spTgt spid="14"/>
                                        </p:tgtEl>
                                      </p:cBhvr>
                                    </p:animEffect>
                                  </p:childTnLst>
                                </p:cTn>
                              </p:par>
                              <p:par>
                                <p:cTn id="106" presetID="18" presetClass="emph" presetSubtype="0" fill="hold" grpId="1" nodeType="withEffect">
                                  <p:stCondLst>
                                    <p:cond delay="0"/>
                                  </p:stCondLst>
                                  <p:childTnLst>
                                    <p:set>
                                      <p:cBhvr override="childStyle">
                                        <p:cTn id="107" dur="500" fill="hold"/>
                                        <p:tgtEl>
                                          <p:spTgt spid="14"/>
                                        </p:tgtEl>
                                        <p:attrNameLst>
                                          <p:attrName>style.textDecorationUnderline</p:attrName>
                                        </p:attrNameLst>
                                      </p:cBhvr>
                                      <p:to>
                                        <p:strVal val="true"/>
                                      </p:to>
                                    </p:set>
                                  </p:childTnLst>
                                </p:cTn>
                              </p:par>
                              <p:par>
                                <p:cTn id="108" presetID="39" presetClass="entr" presetSubtype="0" accel="100000" fill="hold" grpId="0" nodeType="withEffect">
                                  <p:stCondLst>
                                    <p:cond delay="0"/>
                                  </p:stCondLst>
                                  <p:childTnLst>
                                    <p:set>
                                      <p:cBhvr>
                                        <p:cTn id="109" dur="1" fill="hold">
                                          <p:stCondLst>
                                            <p:cond delay="0"/>
                                          </p:stCondLst>
                                        </p:cTn>
                                        <p:tgtEl>
                                          <p:spTgt spid="12"/>
                                        </p:tgtEl>
                                        <p:attrNameLst>
                                          <p:attrName>style.visibility</p:attrName>
                                        </p:attrNameLst>
                                      </p:cBhvr>
                                      <p:to>
                                        <p:strVal val="visible"/>
                                      </p:to>
                                    </p:set>
                                    <p:anim calcmode="lin" valueType="num">
                                      <p:cBhvr>
                                        <p:cTn id="110"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1"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2"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13" dur="1000" fill="hold"/>
                                        <p:tgtEl>
                                          <p:spTgt spid="12"/>
                                        </p:tgtEl>
                                        <p:attrNameLst>
                                          <p:attrName>ppt_y</p:attrName>
                                        </p:attrNameLst>
                                      </p:cBhvr>
                                      <p:tavLst>
                                        <p:tav tm="0">
                                          <p:val>
                                            <p:strVal val="#ppt_y"/>
                                          </p:val>
                                        </p:tav>
                                        <p:tav tm="100000">
                                          <p:val>
                                            <p:strVal val="#ppt_y"/>
                                          </p:val>
                                        </p:tav>
                                      </p:tavLst>
                                    </p:anim>
                                  </p:childTnLst>
                                </p:cTn>
                              </p:par>
                            </p:childTnLst>
                          </p:cTn>
                        </p:par>
                        <p:par>
                          <p:cTn id="114" fill="hold">
                            <p:stCondLst>
                              <p:cond delay="1000"/>
                            </p:stCondLst>
                            <p:childTnLst>
                              <p:par>
                                <p:cTn id="115" presetID="22" presetClass="entr" presetSubtype="2" fill="hold" grpId="0" nodeType="after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wipe(right)">
                                      <p:cBhvr>
                                        <p:cTn id="1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3074" grpId="4"/>
      <p:bldP spid="10" grpId="0"/>
      <p:bldP spid="10" grpId="1"/>
      <p:bldP spid="10"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3" grpId="0"/>
      <p:bldP spid="3" grpId="1"/>
      <p:bldP spid="3" grpId="2"/>
      <p:bldP spid="13" grpId="0"/>
      <p:bldP spid="13" grpId="1"/>
      <p:bldP spid="14" grpId="0"/>
      <p:bldP spid="14" grpId="1"/>
      <p:bldP spid="4" grpId="0"/>
      <p:bldP spid="2"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36628"/>
            <a:ext cx="8229600" cy="37847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government for the people must depend for its success on  the intelligence, the morality,    the justice, and the interest of   the people themselves.”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65C56C98-2F08-4F25-B1E3-4850EA358A88}"/>
              </a:ext>
            </a:extLst>
          </p:cNvPr>
          <p:cNvSpPr txBox="1">
            <a:spLocks noChangeArrowheads="1"/>
          </p:cNvSpPr>
          <p:nvPr/>
        </p:nvSpPr>
        <p:spPr bwMode="auto">
          <a:xfrm>
            <a:off x="612690" y="1727886"/>
            <a:ext cx="7925830" cy="378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government success depends on:</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intelligence</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morality</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justice</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 interest of the people</a:t>
            </a:r>
            <a:endParaRPr lang="en-US" altLang="en-US" sz="3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983603F-B52F-4F55-9D25-398FF5CBD4BC}"/>
              </a:ext>
            </a:extLst>
          </p:cNvPr>
          <p:cNvSpPr txBox="1">
            <a:spLocks noChangeArrowheads="1"/>
          </p:cNvSpPr>
          <p:nvPr/>
        </p:nvSpPr>
        <p:spPr bwMode="auto">
          <a:xfrm>
            <a:off x="1548607" y="1652247"/>
            <a:ext cx="3318933"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government</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2C6BC78-873A-422A-9896-12F1786642A2}"/>
              </a:ext>
            </a:extLst>
          </p:cNvPr>
          <p:cNvSpPr txBox="1">
            <a:spLocks noChangeArrowheads="1"/>
          </p:cNvSpPr>
          <p:nvPr/>
        </p:nvSpPr>
        <p:spPr bwMode="auto">
          <a:xfrm>
            <a:off x="5476610" y="2322171"/>
            <a:ext cx="2133600"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success</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FC7767A-B86D-4618-883A-9AA3883486BB}"/>
              </a:ext>
            </a:extLst>
          </p:cNvPr>
          <p:cNvSpPr txBox="1">
            <a:spLocks noChangeArrowheads="1"/>
          </p:cNvSpPr>
          <p:nvPr/>
        </p:nvSpPr>
        <p:spPr bwMode="auto">
          <a:xfrm>
            <a:off x="2150534" y="2322438"/>
            <a:ext cx="2082800"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depend</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AEA03BF-CB91-4099-B484-680CC3C10D2B}"/>
              </a:ext>
            </a:extLst>
          </p:cNvPr>
          <p:cNvSpPr txBox="1">
            <a:spLocks noChangeArrowheads="1"/>
          </p:cNvSpPr>
          <p:nvPr/>
        </p:nvSpPr>
        <p:spPr bwMode="auto">
          <a:xfrm>
            <a:off x="5147732" y="2324819"/>
            <a:ext cx="592667"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E99DE56-EF07-4B88-98DD-C3DC0F30D1F2}"/>
              </a:ext>
            </a:extLst>
          </p:cNvPr>
          <p:cNvSpPr txBox="1">
            <a:spLocks noChangeArrowheads="1"/>
          </p:cNvSpPr>
          <p:nvPr/>
        </p:nvSpPr>
        <p:spPr bwMode="auto">
          <a:xfrm>
            <a:off x="7409656" y="2320057"/>
            <a:ext cx="829733"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A1C7428-9B53-4F36-B4D3-F7D65C6A3CB5}"/>
              </a:ext>
            </a:extLst>
          </p:cNvPr>
          <p:cNvSpPr txBox="1">
            <a:spLocks noChangeArrowheads="1"/>
          </p:cNvSpPr>
          <p:nvPr/>
        </p:nvSpPr>
        <p:spPr bwMode="auto">
          <a:xfrm>
            <a:off x="1865312" y="2992894"/>
            <a:ext cx="3031067"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intelligence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A20C30A-F43F-4B61-BC5D-493DED1743A7}"/>
              </a:ext>
            </a:extLst>
          </p:cNvPr>
          <p:cNvSpPr txBox="1">
            <a:spLocks noChangeArrowheads="1"/>
          </p:cNvSpPr>
          <p:nvPr/>
        </p:nvSpPr>
        <p:spPr bwMode="auto">
          <a:xfrm>
            <a:off x="5760247" y="2995010"/>
            <a:ext cx="2235200"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morality</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12FAAD2-73C5-4BBE-983B-AF6E06BBEF0D}"/>
              </a:ext>
            </a:extLst>
          </p:cNvPr>
          <p:cNvSpPr txBox="1">
            <a:spLocks noChangeArrowheads="1"/>
          </p:cNvSpPr>
          <p:nvPr/>
        </p:nvSpPr>
        <p:spPr bwMode="auto">
          <a:xfrm>
            <a:off x="1719523" y="3663085"/>
            <a:ext cx="2015067"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justice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BE7629D-7C75-4219-B2BB-C6194BF518A4}"/>
              </a:ext>
            </a:extLst>
          </p:cNvPr>
          <p:cNvSpPr txBox="1">
            <a:spLocks noChangeArrowheads="1"/>
          </p:cNvSpPr>
          <p:nvPr/>
        </p:nvSpPr>
        <p:spPr bwMode="auto">
          <a:xfrm>
            <a:off x="5368134" y="3667847"/>
            <a:ext cx="2997200"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interest of</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5D09BB5-F9E3-4091-AC68-FE0987DF294A}"/>
              </a:ext>
            </a:extLst>
          </p:cNvPr>
          <p:cNvSpPr txBox="1">
            <a:spLocks noChangeArrowheads="1"/>
          </p:cNvSpPr>
          <p:nvPr/>
        </p:nvSpPr>
        <p:spPr bwMode="auto">
          <a:xfrm>
            <a:off x="1625599" y="4337771"/>
            <a:ext cx="2726267" cy="86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people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4E4D6CF-0FEC-4BCF-9E54-C5CE64E3407D}"/>
              </a:ext>
            </a:extLst>
          </p:cNvPr>
          <p:cNvSpPr txBox="1">
            <a:spLocks noChangeArrowheads="1"/>
          </p:cNvSpPr>
          <p:nvPr/>
        </p:nvSpPr>
        <p:spPr bwMode="auto">
          <a:xfrm>
            <a:off x="4572000" y="2555631"/>
            <a:ext cx="321212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ignorance</a:t>
            </a:r>
            <a:endParaRPr lang="en-US" altLang="en-US" sz="40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B605457-5E36-4CA9-B557-F10369C4C724}"/>
              </a:ext>
            </a:extLst>
          </p:cNvPr>
          <p:cNvSpPr txBox="1">
            <a:spLocks noChangeArrowheads="1"/>
          </p:cNvSpPr>
          <p:nvPr/>
        </p:nvSpPr>
        <p:spPr bwMode="auto">
          <a:xfrm>
            <a:off x="3817603" y="3239258"/>
            <a:ext cx="360310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wickedness</a:t>
            </a:r>
            <a:endParaRPr lang="en-US" altLang="en-US" sz="40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A25633E-FE53-4D48-90B2-839E5FE84211}"/>
              </a:ext>
            </a:extLst>
          </p:cNvPr>
          <p:cNvSpPr txBox="1">
            <a:spLocks noChangeArrowheads="1"/>
          </p:cNvSpPr>
          <p:nvPr/>
        </p:nvSpPr>
        <p:spPr bwMode="auto">
          <a:xfrm>
            <a:off x="3364524" y="3917023"/>
            <a:ext cx="178190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lies</a:t>
            </a:r>
            <a:endParaRPr lang="en-US" altLang="en-US" sz="40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90966C3-C634-43EC-993F-CF3D7E7074C3}"/>
              </a:ext>
            </a:extLst>
          </p:cNvPr>
          <p:cNvSpPr txBox="1">
            <a:spLocks noChangeArrowheads="1"/>
          </p:cNvSpPr>
          <p:nvPr/>
        </p:nvSpPr>
        <p:spPr bwMode="auto">
          <a:xfrm>
            <a:off x="6846277" y="4573515"/>
            <a:ext cx="18756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loss</a:t>
            </a:r>
            <a:endParaRPr lang="en-US" altLang="en-US" sz="40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42034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42" presetClass="path" presetSubtype="0" accel="50000" decel="50000" fill="hold" grpId="1" nodeType="withEffect">
                                  <p:stCondLst>
                                    <p:cond delay="0"/>
                                  </p:stCondLst>
                                  <p:childTnLst>
                                    <p:animMotion origin="layout" path="M 1.94444E-6 3.33333E-6 L -0.1184 0.02754 " pathEditMode="relative" rAng="0" ptsTypes="AA">
                                      <p:cBhvr>
                                        <p:cTn id="44" dur="2000" fill="hold"/>
                                        <p:tgtEl>
                                          <p:spTgt spid="4"/>
                                        </p:tgtEl>
                                        <p:attrNameLst>
                                          <p:attrName>ppt_x</p:attrName>
                                          <p:attrName>ppt_y</p:attrName>
                                        </p:attrNameLst>
                                      </p:cBhvr>
                                      <p:rCtr x="-5920" y="1366"/>
                                    </p:animMotion>
                                  </p:childTnLst>
                                </p:cTn>
                              </p:par>
                              <p:par>
                                <p:cTn id="45" presetID="42" presetClass="path" presetSubtype="0" accel="50000" decel="50000" fill="hold" grpId="1" nodeType="withEffect">
                                  <p:stCondLst>
                                    <p:cond delay="0"/>
                                  </p:stCondLst>
                                  <p:childTnLst>
                                    <p:animMotion origin="layout" path="M 5E-6 -1.85185E-6 L -0.22032 -0.06991 " pathEditMode="relative" rAng="0" ptsTypes="AA">
                                      <p:cBhvr>
                                        <p:cTn id="46" dur="2000" fill="hold"/>
                                        <p:tgtEl>
                                          <p:spTgt spid="5"/>
                                        </p:tgtEl>
                                        <p:attrNameLst>
                                          <p:attrName>ppt_x</p:attrName>
                                          <p:attrName>ppt_y</p:attrName>
                                        </p:attrNameLst>
                                      </p:cBhvr>
                                      <p:rCtr x="-11024" y="-3495"/>
                                    </p:animMotion>
                                  </p:childTnLst>
                                </p:cTn>
                              </p:par>
                              <p:par>
                                <p:cTn id="47" presetID="42" presetClass="path" presetSubtype="0" accel="50000" decel="50000" fill="hold" grpId="1" nodeType="withEffect">
                                  <p:stCondLst>
                                    <p:cond delay="0"/>
                                  </p:stCondLst>
                                  <p:childTnLst>
                                    <p:animMotion origin="layout" path="M -1.94444E-6 -1.85185E-6 L 0.35035 -0.06921 " pathEditMode="relative" rAng="0" ptsTypes="AA">
                                      <p:cBhvr>
                                        <p:cTn id="48" dur="2000" fill="hold"/>
                                        <p:tgtEl>
                                          <p:spTgt spid="6"/>
                                        </p:tgtEl>
                                        <p:attrNameLst>
                                          <p:attrName>ppt_x</p:attrName>
                                          <p:attrName>ppt_y</p:attrName>
                                        </p:attrNameLst>
                                      </p:cBhvr>
                                      <p:rCtr x="17517" y="-3472"/>
                                    </p:animMotion>
                                  </p:childTnLst>
                                </p:cTn>
                              </p:par>
                              <p:par>
                                <p:cTn id="49" presetID="42" presetClass="path" presetSubtype="0" accel="50000" decel="50000" fill="hold" grpId="1" nodeType="withEffect">
                                  <p:stCondLst>
                                    <p:cond delay="0"/>
                                  </p:stCondLst>
                                  <p:childTnLst>
                                    <p:animMotion origin="layout" path="M -2.5E-6 -3.33333E-6 L 0.2125 -0.0699 " pathEditMode="relative" rAng="0" ptsTypes="AA">
                                      <p:cBhvr>
                                        <p:cTn id="50" dur="2000" fill="hold"/>
                                        <p:tgtEl>
                                          <p:spTgt spid="7"/>
                                        </p:tgtEl>
                                        <p:attrNameLst>
                                          <p:attrName>ppt_x</p:attrName>
                                          <p:attrName>ppt_y</p:attrName>
                                        </p:attrNameLst>
                                      </p:cBhvr>
                                      <p:rCtr x="10625" y="-3495"/>
                                    </p:animMotion>
                                  </p:childTnLst>
                                </p:cTn>
                              </p:par>
                              <p:par>
                                <p:cTn id="51" presetID="42" presetClass="path" presetSubtype="0" accel="50000" decel="50000" fill="hold" grpId="1" nodeType="withEffect">
                                  <p:stCondLst>
                                    <p:cond delay="0"/>
                                  </p:stCondLst>
                                  <p:childTnLst>
                                    <p:animMotion origin="layout" path="M 4.44444E-6 1.11111E-6 L 0.01111 -0.06875 " pathEditMode="relative" rAng="0" ptsTypes="AA">
                                      <p:cBhvr>
                                        <p:cTn id="52" dur="2000" fill="hold"/>
                                        <p:tgtEl>
                                          <p:spTgt spid="8"/>
                                        </p:tgtEl>
                                        <p:attrNameLst>
                                          <p:attrName>ppt_x</p:attrName>
                                          <p:attrName>ppt_y</p:attrName>
                                        </p:attrNameLst>
                                      </p:cBhvr>
                                      <p:rCtr x="556" y="-3449"/>
                                    </p:animMotion>
                                  </p:childTnLst>
                                </p:cTn>
                              </p:par>
                              <p:par>
                                <p:cTn id="53" presetID="42" presetClass="path" presetSubtype="0" accel="50000" decel="50000" fill="hold" grpId="1" nodeType="withEffect">
                                  <p:stCondLst>
                                    <p:cond delay="0"/>
                                  </p:stCondLst>
                                  <p:childTnLst>
                                    <p:animMotion origin="layout" path="M 1.94444E-6 2.96296E-6 L -0.00191 -0.06968 " pathEditMode="relative" rAng="0" ptsTypes="AA">
                                      <p:cBhvr>
                                        <p:cTn id="54" dur="2000" fill="hold"/>
                                        <p:tgtEl>
                                          <p:spTgt spid="9"/>
                                        </p:tgtEl>
                                        <p:attrNameLst>
                                          <p:attrName>ppt_x</p:attrName>
                                          <p:attrName>ppt_y</p:attrName>
                                        </p:attrNameLst>
                                      </p:cBhvr>
                                      <p:rCtr x="-104" y="-3495"/>
                                    </p:animMotion>
                                  </p:childTnLst>
                                </p:cTn>
                              </p:par>
                              <p:par>
                                <p:cTn id="55" presetID="42" presetClass="path" presetSubtype="0" accel="50000" decel="50000" fill="hold" grpId="1" nodeType="withEffect">
                                  <p:stCondLst>
                                    <p:cond delay="0"/>
                                  </p:stCondLst>
                                  <p:childTnLst>
                                    <p:animMotion origin="layout" path="M 3.05556E-6 0 L -0.42396 0.02778 " pathEditMode="relative" rAng="0" ptsTypes="AA">
                                      <p:cBhvr>
                                        <p:cTn id="56" dur="2000" fill="hold"/>
                                        <p:tgtEl>
                                          <p:spTgt spid="10"/>
                                        </p:tgtEl>
                                        <p:attrNameLst>
                                          <p:attrName>ppt_x</p:attrName>
                                          <p:attrName>ppt_y</p:attrName>
                                        </p:attrNameLst>
                                      </p:cBhvr>
                                      <p:rCtr x="-21198" y="1389"/>
                                    </p:animMotion>
                                  </p:childTnLst>
                                </p:cTn>
                              </p:par>
                              <p:par>
                                <p:cTn id="57" presetID="42" presetClass="path" presetSubtype="0" accel="50000" decel="50000" fill="hold" grpId="1" nodeType="withEffect">
                                  <p:stCondLst>
                                    <p:cond delay="0"/>
                                  </p:stCondLst>
                                  <p:childTnLst>
                                    <p:animMotion origin="layout" path="M -2.77778E-7 -2.22222E-6 L 0.00556 0.02847 " pathEditMode="relative" rAng="0" ptsTypes="AA">
                                      <p:cBhvr>
                                        <p:cTn id="58" dur="2000" fill="hold"/>
                                        <p:tgtEl>
                                          <p:spTgt spid="11"/>
                                        </p:tgtEl>
                                        <p:attrNameLst>
                                          <p:attrName>ppt_x</p:attrName>
                                          <p:attrName>ppt_y</p:attrName>
                                        </p:attrNameLst>
                                      </p:cBhvr>
                                      <p:rCtr x="278" y="1412"/>
                                    </p:animMotion>
                                  </p:childTnLst>
                                </p:cTn>
                              </p:par>
                              <p:par>
                                <p:cTn id="59" presetID="42" presetClass="path" presetSubtype="0" accel="50000" decel="50000" fill="hold" grpId="1" nodeType="withEffect">
                                  <p:stCondLst>
                                    <p:cond delay="0"/>
                                  </p:stCondLst>
                                  <p:childTnLst>
                                    <p:animMotion origin="layout" path="M -1.66667E-6 3.33333E-6 L -0.39791 0.12546 " pathEditMode="relative" rAng="0" ptsTypes="AA">
                                      <p:cBhvr>
                                        <p:cTn id="60" dur="2000" fill="hold"/>
                                        <p:tgtEl>
                                          <p:spTgt spid="12"/>
                                        </p:tgtEl>
                                        <p:attrNameLst>
                                          <p:attrName>ppt_x</p:attrName>
                                          <p:attrName>ppt_y</p:attrName>
                                        </p:attrNameLst>
                                      </p:cBhvr>
                                      <p:rCtr x="-19896" y="6273"/>
                                    </p:animMotion>
                                  </p:childTnLst>
                                </p:cTn>
                              </p:par>
                              <p:par>
                                <p:cTn id="61" presetID="42" presetClass="path" presetSubtype="0" accel="50000" decel="50000" fill="hold" grpId="1" nodeType="withEffect">
                                  <p:stCondLst>
                                    <p:cond delay="0"/>
                                  </p:stCondLst>
                                  <p:childTnLst>
                                    <p:animMotion origin="layout" path="M 3.88889E-6 -1.85185E-6 L 0.30885 0.02778 " pathEditMode="relative" rAng="0" ptsTypes="AA">
                                      <p:cBhvr>
                                        <p:cTn id="62" dur="2000" fill="hold"/>
                                        <p:tgtEl>
                                          <p:spTgt spid="13"/>
                                        </p:tgtEl>
                                        <p:attrNameLst>
                                          <p:attrName>ppt_x</p:attrName>
                                          <p:attrName>ppt_y</p:attrName>
                                        </p:attrNameLst>
                                      </p:cBhvr>
                                      <p:rCtr x="15434" y="1389"/>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250"/>
                                        <p:tgtEl>
                                          <p:spTgt spid="3"/>
                                        </p:tgtEl>
                                      </p:cBhvr>
                                    </p:animEffect>
                                  </p:childTnLst>
                                </p:cTn>
                              </p:par>
                              <p:par>
                                <p:cTn id="70" presetID="10" presetClass="exit" presetSubtype="0" fill="hold" grpId="2"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1" nodeType="click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wipe(left)">
                                      <p:cBhvr>
                                        <p:cTn id="104" dur="500"/>
                                        <p:tgtEl>
                                          <p:spTgt spid="1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left)">
                                      <p:cBhvr>
                                        <p:cTn id="109" dur="500"/>
                                        <p:tgtEl>
                                          <p:spTgt spid="1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left)">
                                      <p:cBhvr>
                                        <p:cTn id="114" dur="500"/>
                                        <p:tgtEl>
                                          <p:spTgt spid="16"/>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wipe(left)">
                                      <p:cBhvr>
                                        <p:cTn id="1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1"/>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339093" y="4316030"/>
            <a:ext cx="45352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mans oppression</a:t>
            </a:r>
          </a:p>
        </p:txBody>
      </p:sp>
      <p:sp>
        <p:nvSpPr>
          <p:cNvPr id="3074" name="Rectangle 2"/>
          <p:cNvSpPr>
            <a:spLocks noGrp="1" noChangeArrowheads="1"/>
          </p:cNvSpPr>
          <p:nvPr>
            <p:ph type="title"/>
          </p:nvPr>
        </p:nvSpPr>
        <p:spPr>
          <a:xfrm>
            <a:off x="457200" y="961664"/>
            <a:ext cx="8229600" cy="49346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will not forget that         Liberty has made her home here, nor shall her chosen altar be neglected ... A stream of light shall pierce the darkness of ignorance and mans oppression until Liberty enlightens the world.”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12">
            <a:extLst>
              <a:ext uri="{FF2B5EF4-FFF2-40B4-BE49-F238E27FC236}">
                <a16:creationId xmlns:a16="http://schemas.microsoft.com/office/drawing/2014/main" id="{47B044D8-17E2-4BEE-BA8E-4A7816F5D0EE}"/>
              </a:ext>
            </a:extLst>
          </p:cNvPr>
          <p:cNvSpPr>
            <a:spLocks noChangeArrowheads="1"/>
          </p:cNvSpPr>
          <p:nvPr/>
        </p:nvSpPr>
        <p:spPr bwMode="auto">
          <a:xfrm>
            <a:off x="3036626" y="3631445"/>
            <a:ext cx="553416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effectLst>
                  <a:glow rad="127000">
                    <a:schemeClr val="bg1"/>
                  </a:glow>
                </a:effectLst>
                <a:latin typeface="Calibri" panose="020F0502020204030204" pitchFamily="34" charset="0"/>
              </a:rPr>
              <a:t>darkness of ignorance</a:t>
            </a:r>
            <a:endParaRPr lang="en-US" altLang="en-US" sz="4400" b="1" i="1" dirty="0">
              <a:effectLst>
                <a:glow rad="127000">
                  <a:schemeClr val="bg1"/>
                </a:glow>
              </a:effectLst>
              <a:latin typeface="Calibri" panose="020F0502020204030204" pitchFamily="34" charset="0"/>
            </a:endParaRPr>
          </a:p>
        </p:txBody>
      </p:sp>
    </p:spTree>
    <p:extLst>
      <p:ext uri="{BB962C8B-B14F-4D97-AF65-F5344CB8AC3E}">
        <p14:creationId xmlns:p14="http://schemas.microsoft.com/office/powerpoint/2010/main" val="2022600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33945" y="2838955"/>
            <a:ext cx="6276109" cy="11800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“Above all, tell the truth.”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51874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03773"/>
            <a:ext cx="8229600" cy="30504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“These are days of special perplexity and depression, and the path of public duty is unusually rugged.”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9978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ppt_x</p:attrName>
                                        </p:attrNameLst>
                                      </p:cBhvr>
                                      <p:tavLst>
                                        <p:tav tm="0">
                                          <p:val>
                                            <p:strVal val="#ppt_x-#ppt_w*1.125000"/>
                                          </p:val>
                                        </p:tav>
                                        <p:tav tm="100000">
                                          <p:val>
                                            <p:strVal val="#ppt_x"/>
                                          </p:val>
                                        </p:tav>
                                      </p:tavLst>
                                    </p:anim>
                                    <p:animEffect transition="in" filter="wipe(right)">
                                      <p:cBhvr>
                                        <p:cTn id="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3099954-6143-4F15-9331-BE7DAAB241BC}"/>
              </a:ext>
            </a:extLst>
          </p:cNvPr>
          <p:cNvSpPr txBox="1">
            <a:spLocks/>
          </p:cNvSpPr>
          <p:nvPr/>
        </p:nvSpPr>
        <p:spPr>
          <a:xfrm>
            <a:off x="3086099" y="5167438"/>
            <a:ext cx="1582440" cy="659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attacks</a:t>
            </a:r>
          </a:p>
        </p:txBody>
      </p:sp>
      <p:sp>
        <p:nvSpPr>
          <p:cNvPr id="6" name="Title 1"/>
          <p:cNvSpPr txBox="1">
            <a:spLocks/>
          </p:cNvSpPr>
          <p:nvPr/>
        </p:nvSpPr>
        <p:spPr>
          <a:xfrm>
            <a:off x="6368538" y="5151350"/>
            <a:ext cx="1900052" cy="6828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disorder</a:t>
            </a:r>
          </a:p>
        </p:txBody>
      </p:sp>
      <p:sp>
        <p:nvSpPr>
          <p:cNvPr id="5" name="Title 1"/>
          <p:cNvSpPr txBox="1">
            <a:spLocks/>
          </p:cNvSpPr>
          <p:nvPr/>
        </p:nvSpPr>
        <p:spPr>
          <a:xfrm>
            <a:off x="5291314" y="4614420"/>
            <a:ext cx="2042556" cy="659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injustice</a:t>
            </a:r>
          </a:p>
        </p:txBody>
      </p:sp>
      <p:sp>
        <p:nvSpPr>
          <p:cNvPr id="10" name="Title 1">
            <a:extLst>
              <a:ext uri="{FF2B5EF4-FFF2-40B4-BE49-F238E27FC236}">
                <a16:creationId xmlns:a16="http://schemas.microsoft.com/office/drawing/2014/main" id="{8073FE74-A9B0-40D1-B402-63838885F4E0}"/>
              </a:ext>
            </a:extLst>
          </p:cNvPr>
          <p:cNvSpPr txBox="1">
            <a:spLocks/>
          </p:cNvSpPr>
          <p:nvPr/>
        </p:nvSpPr>
        <p:spPr>
          <a:xfrm>
            <a:off x="1610656" y="1335694"/>
            <a:ext cx="6533321" cy="659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communism of combined wealth</a:t>
            </a:r>
          </a:p>
        </p:txBody>
      </p:sp>
      <p:sp>
        <p:nvSpPr>
          <p:cNvPr id="3074" name="Rectangle 2"/>
          <p:cNvSpPr>
            <a:spLocks noGrp="1" noChangeArrowheads="1"/>
          </p:cNvSpPr>
          <p:nvPr>
            <p:ph type="title"/>
          </p:nvPr>
        </p:nvSpPr>
        <p:spPr>
          <a:xfrm>
            <a:off x="167268" y="223025"/>
            <a:ext cx="8748132" cy="6138683"/>
          </a:xfrm>
        </p:spPr>
        <p:txBody>
          <a:bodyPr>
            <a:scene3d>
              <a:camera prst="orthographicFront"/>
              <a:lightRig rig="flat" dir="t"/>
            </a:scene3d>
            <a:sp3d extrusionH="57150" prstMaterial="plastic">
              <a:bevelT w="38100" h="38100"/>
            </a:sp3d>
          </a:bodyPr>
          <a:lstStyle/>
          <a:p>
            <a:pPr eaLnBrk="1" hangingPunct="1"/>
            <a:r>
              <a:rPr lang="en-US" altLang="en-US" sz="359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“Communism is a hateful thing and a menace to peace and organized government; but the communism of combined wealth and capital, the outgrowth of overweening cupidity and selfishness, which insidiously undermines the justice and integrity of free institutions, is not less dangerous than the communism of oppressed poverty and toil, which, exasperated by injustice and discontent, attacks with wild disorder           the citadel of rule.”</a:t>
            </a:r>
          </a:p>
        </p:txBody>
      </p:sp>
      <p:sp>
        <p:nvSpPr>
          <p:cNvPr id="3" name="Title 1"/>
          <p:cNvSpPr txBox="1">
            <a:spLocks/>
          </p:cNvSpPr>
          <p:nvPr/>
        </p:nvSpPr>
        <p:spPr>
          <a:xfrm>
            <a:off x="271346" y="2308302"/>
            <a:ext cx="2233914" cy="1092843"/>
          </a:xfrm>
          <a:prstGeom prst="rect">
            <a:avLst/>
          </a:prstGeom>
        </p:spPr>
        <p:txBody>
          <a:bodyPr vert="horz" lIns="91440" tIns="45720" rIns="91440" bIns="45720" rtlCol="0" anchor="ctr">
            <a:prstTxWarp prst="textStop">
              <a:avLst/>
            </a:prstTxWarp>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mean greed</a:t>
            </a:r>
          </a:p>
        </p:txBody>
      </p:sp>
      <p:sp>
        <p:nvSpPr>
          <p:cNvPr id="4" name="Title 1"/>
          <p:cNvSpPr txBox="1">
            <a:spLocks/>
          </p:cNvSpPr>
          <p:nvPr/>
        </p:nvSpPr>
        <p:spPr>
          <a:xfrm>
            <a:off x="5635083" y="4694664"/>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lumMod val="50000"/>
                  </a:schemeClr>
                </a:solidFill>
                <a:effectLst>
                  <a:glow rad="63500">
                    <a:srgbClr val="9966FF"/>
                  </a:glow>
                  <a:outerShdw blurRad="50800" algn="tl" rotWithShape="0">
                    <a:srgbClr val="000000"/>
                  </a:outerShdw>
                </a:effectLst>
                <a:latin typeface="Calibri" panose="020F0502020204030204" pitchFamily="34" charset="0"/>
              </a:rPr>
              <a:t>CRIME</a:t>
            </a:r>
          </a:p>
        </p:txBody>
      </p:sp>
      <p:sp>
        <p:nvSpPr>
          <p:cNvPr id="7" name="Rectangle 12">
            <a:extLst>
              <a:ext uri="{FF2B5EF4-FFF2-40B4-BE49-F238E27FC236}">
                <a16:creationId xmlns:a16="http://schemas.microsoft.com/office/drawing/2014/main" id="{BF7308D1-2AB2-4086-B2B6-0937181A7696}"/>
              </a:ext>
            </a:extLst>
          </p:cNvPr>
          <p:cNvSpPr>
            <a:spLocks noChangeArrowheads="1"/>
          </p:cNvSpPr>
          <p:nvPr/>
        </p:nvSpPr>
        <p:spPr bwMode="auto">
          <a:xfrm>
            <a:off x="2586610" y="5532522"/>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Decency</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717001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8" presetClass="emph" presetSubtype="0" fill="hold" grpId="1" nodeType="withEffect">
                                  <p:stCondLst>
                                    <p:cond delay="0"/>
                                  </p:stCondLst>
                                  <p:childTnLst>
                                    <p:set>
                                      <p:cBhvr override="childStyle">
                                        <p:cTn id="14" dur="500" fill="hold"/>
                                        <p:tgtEl>
                                          <p:spTgt spid="10"/>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stCondLst>
                                            <p:cond delay="0"/>
                                          </p:stCondLst>
                                        </p:cTn>
                                        <p:tgtEl>
                                          <p:spTgt spid="3"/>
                                        </p:tgtEl>
                                      </p:cBhvr>
                                    </p:animEffect>
                                    <p:anim to="" calcmode="lin" valueType="num">
                                      <p:cBhvr>
                                        <p:cTn id="20"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22" presetID="22" presetClass="exit" presetSubtype="8" fill="hold" grpId="2" nodeType="withEffect">
                                  <p:stCondLst>
                                    <p:cond delay="250"/>
                                  </p:stCondLst>
                                  <p:childTnLst>
                                    <p:animEffect transition="out" filter="wipe(left)">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400"/>
                                  </p:stCondLst>
                                  <p:childTnLst>
                                    <p:set>
                                      <p:cBhvr override="childStyle">
                                        <p:cTn id="36" dur="500" fill="hold"/>
                                        <p:tgtEl>
                                          <p:spTgt spid="6"/>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stCondLst>
                                            <p:cond delay="0"/>
                                          </p:stCondLst>
                                        </p:cTn>
                                        <p:tgtEl>
                                          <p:spTgt spid="4"/>
                                        </p:tgtEl>
                                      </p:cBhvr>
                                    </p:animEffect>
                                    <p:anim to="" calcmode="lin" valueType="num">
                                      <p:cBhvr>
                                        <p:cTn id="4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44" presetID="22" presetClass="exit" presetSubtype="8" fill="hold" grpId="2" nodeType="withEffect">
                                  <p:stCondLst>
                                    <p:cond delay="0"/>
                                  </p:stCondLst>
                                  <p:childTnLst>
                                    <p:animEffect transition="out" filter="wipe(left)">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22" presetClass="exit" presetSubtype="8" fill="hold" grpId="2" nodeType="withEffect">
                                  <p:stCondLst>
                                    <p:cond delay="0"/>
                                  </p:stCondLst>
                                  <p:childTnLst>
                                    <p:animEffect transition="out" filter="wipe(left)">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18" presetClass="emph" presetSubtype="0" fill="hold" grpId="1" nodeType="withEffect">
                                  <p:stCondLst>
                                    <p:cond delay="0"/>
                                  </p:stCondLst>
                                  <p:childTnLst>
                                    <p:set>
                                      <p:cBhvr override="childStyle">
                                        <p:cTn id="56" dur="500" fill="hold"/>
                                        <p:tgtEl>
                                          <p:spTgt spid="9"/>
                                        </p:tgtEl>
                                        <p:attrNameLst>
                                          <p:attrName>style.textDecorationUnderline</p:attrName>
                                        </p:attrNameLst>
                                      </p:cBhvr>
                                      <p:to>
                                        <p:strVal val="true"/>
                                      </p:to>
                                    </p:set>
                                  </p:childTnLst>
                                </p:cTn>
                              </p:par>
                              <p:par>
                                <p:cTn id="57" presetID="39" presetClass="entr" presetSubtype="0" accel="10000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P spid="6" grpId="2"/>
      <p:bldP spid="5" grpId="0"/>
      <p:bldP spid="5" grpId="1"/>
      <p:bldP spid="5" grpId="2"/>
      <p:bldP spid="10" grpId="0"/>
      <p:bldP spid="10" grpId="1"/>
      <p:bldP spid="10" grpId="2"/>
      <p:bldP spid="3074" grpId="0"/>
      <p:bldP spid="3"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20101"/>
            <a:ext cx="8229600" cy="50177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we view the achievements     of aggregated capital, we    discover the existence of trusts, combinations, and monopolies, while the citizen is struggling far in the rear or is trampled to death beneath an iron heel.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602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05901"/>
            <a:ext cx="8229600" cy="36461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Corporations, which should be the carefully constrained creatures of the law and the servants of the people, are fast becoming the people's masters.”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67288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735119" y="3883412"/>
            <a:ext cx="49660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giving up threatening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with goodwill doing service, as to the Lord, and not to men, knowing that whatever good anyone does, he will receive the same from the Lord, whether he is a slave or free. And you, masters, do the same things to them, giving up threatening, knowing that your own Master also is in heaven, and there is no partiality with Him.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Ephesians 6:7-9 </a:t>
            </a:r>
          </a:p>
        </p:txBody>
      </p:sp>
    </p:spTree>
    <p:extLst>
      <p:ext uri="{BB962C8B-B14F-4D97-AF65-F5344CB8AC3E}">
        <p14:creationId xmlns:p14="http://schemas.microsoft.com/office/powerpoint/2010/main" val="1602524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52054" y="1851819"/>
            <a:ext cx="7439891"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ship of democracy, which has weathered all storms, may sink through the mutiny of those on board.”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61936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17</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February 3,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309 -0.11273 " pathEditMode="relative" rAng="0" ptsTypes="AA">
                                      <p:cBhvr>
                                        <p:cTn id="49" dur="1000" fill="hold"/>
                                        <p:tgtEl>
                                          <p:spTgt spid="6"/>
                                        </p:tgtEl>
                                        <p:attrNameLst>
                                          <p:attrName>ppt_x</p:attrName>
                                          <p:attrName>ppt_y</p:attrName>
                                        </p:attrNameLst>
                                      </p:cBhvr>
                                      <p:rCtr x="-8663" y="-5648"/>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44F196-76C1-4A2E-BCF3-76AC12F936DC}"/>
              </a:ext>
            </a:extLst>
          </p:cNvPr>
          <p:cNvSpPr txBox="1">
            <a:spLocks/>
          </p:cNvSpPr>
          <p:nvPr/>
        </p:nvSpPr>
        <p:spPr>
          <a:xfrm>
            <a:off x="3440228" y="4576760"/>
            <a:ext cx="2782387" cy="7608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deliver only</a:t>
            </a:r>
          </a:p>
        </p:txBody>
      </p:sp>
      <p:sp>
        <p:nvSpPr>
          <p:cNvPr id="4" name="Title 1">
            <a:extLst>
              <a:ext uri="{FF2B5EF4-FFF2-40B4-BE49-F238E27FC236}">
                <a16:creationId xmlns:a16="http://schemas.microsoft.com/office/drawing/2014/main" id="{726DC236-FF8A-4F68-AF1C-B74783FA6CDE}"/>
              </a:ext>
            </a:extLst>
          </p:cNvPr>
          <p:cNvSpPr txBox="1">
            <a:spLocks/>
          </p:cNvSpPr>
          <p:nvPr/>
        </p:nvSpPr>
        <p:spPr>
          <a:xfrm>
            <a:off x="436177" y="5188742"/>
            <a:ext cx="5020493" cy="7608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their righteousness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"Son of man, when a land sins against Me by persistent unfaithfulness, I will stretch out My hand against it; I will cut off its supply of bread, send famine on it, and cut off man and beast from it. Even if these three men, Noah, Daniel, and Job, were in it, they would deliver only themselves by their righteousness," says the Lord GOD.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Ezekiel 14:13-14 </a:t>
            </a:r>
          </a:p>
        </p:txBody>
      </p:sp>
    </p:spTree>
    <p:extLst>
      <p:ext uri="{BB962C8B-B14F-4D97-AF65-F5344CB8AC3E}">
        <p14:creationId xmlns:p14="http://schemas.microsoft.com/office/powerpoint/2010/main" val="2672022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C1B9E0-1C24-4A73-8996-3D47D278A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98C7D162-B968-406D-A997-971ACC879C3B}"/>
              </a:ext>
            </a:extLst>
          </p:cNvPr>
          <p:cNvSpPr txBox="1"/>
          <p:nvPr/>
        </p:nvSpPr>
        <p:spPr>
          <a:xfrm>
            <a:off x="1951630" y="5445457"/>
            <a:ext cx="4913194" cy="1200329"/>
          </a:xfrm>
          <a:prstGeom prst="rect">
            <a:avLst/>
          </a:prstGeom>
          <a:noFill/>
        </p:spPr>
        <p:txBody>
          <a:bodyPr wrap="square" rtlCol="0">
            <a:spAutoFit/>
          </a:bodyPr>
          <a:lstStyle/>
          <a:p>
            <a:pPr algn="ctr"/>
            <a:r>
              <a:rPr lang="en-US" sz="3600" b="1" dirty="0">
                <a:solidFill>
                  <a:schemeClr val="bg1"/>
                </a:solidFill>
                <a:effectLst>
                  <a:glow rad="127000">
                    <a:schemeClr val="tx1"/>
                  </a:glow>
                </a:effectLst>
              </a:rPr>
              <a:t>Princeton Cemetery, Princeton, NJ</a:t>
            </a:r>
          </a:p>
        </p:txBody>
      </p:sp>
    </p:spTree>
    <p:extLst>
      <p:ext uri="{BB962C8B-B14F-4D97-AF65-F5344CB8AC3E}">
        <p14:creationId xmlns:p14="http://schemas.microsoft.com/office/powerpoint/2010/main" val="405012953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0613-4F94-4695-BD7E-D95E12C9B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953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EF99B-EF1A-4F86-9766-FF56379EA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39537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3000-231B-4FF5-A7FA-24ED7D00D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52924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904509"/>
            <a:ext cx="8229600" cy="11083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25. William McKinley (1897-1901)</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02132A8-5ECF-4A88-B1DD-B7605D1C6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938784"/>
            <a:ext cx="8890000" cy="3810000"/>
          </a:xfrm>
          <a:prstGeom prst="rect">
            <a:avLst/>
          </a:prstGeom>
        </p:spPr>
      </p:pic>
    </p:spTree>
    <p:extLst>
      <p:ext uri="{BB962C8B-B14F-4D97-AF65-F5344CB8AC3E}">
        <p14:creationId xmlns:p14="http://schemas.microsoft.com/office/powerpoint/2010/main" val="2859757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66BC84-0CA6-4E3B-9B9F-9FDF31950A32}"/>
              </a:ext>
            </a:extLst>
          </p:cNvPr>
          <p:cNvPicPr>
            <a:picLocks noChangeAspect="1"/>
          </p:cNvPicPr>
          <p:nvPr/>
        </p:nvPicPr>
        <p:blipFill rotWithShape="1">
          <a:blip r:embed="rId2">
            <a:extLst>
              <a:ext uri="{28A0092B-C50C-407E-A947-70E740481C1C}">
                <a14:useLocalDpi xmlns:a14="http://schemas.microsoft.com/office/drawing/2010/main" val="0"/>
              </a:ext>
            </a:extLst>
          </a:blip>
          <a:srcRect t="1408"/>
          <a:stretch/>
        </p:blipFill>
        <p:spPr>
          <a:xfrm>
            <a:off x="384304" y="1242645"/>
            <a:ext cx="8375391" cy="4436089"/>
          </a:xfrm>
          <a:prstGeom prst="rect">
            <a:avLst/>
          </a:prstGeom>
        </p:spPr>
      </p:pic>
      <p:pic>
        <p:nvPicPr>
          <p:cNvPr id="9" name="Picture 8">
            <a:extLst>
              <a:ext uri="{FF2B5EF4-FFF2-40B4-BE49-F238E27FC236}">
                <a16:creationId xmlns:a16="http://schemas.microsoft.com/office/drawing/2014/main" id="{09AEE8A0-2032-4C02-A483-801C94C02CB5}"/>
              </a:ext>
            </a:extLst>
          </p:cNvPr>
          <p:cNvPicPr>
            <a:picLocks noChangeAspect="1"/>
          </p:cNvPicPr>
          <p:nvPr/>
        </p:nvPicPr>
        <p:blipFill rotWithShape="1">
          <a:blip r:embed="rId3">
            <a:extLst>
              <a:ext uri="{28A0092B-C50C-407E-A947-70E740481C1C}">
                <a14:useLocalDpi xmlns:a14="http://schemas.microsoft.com/office/drawing/2010/main" val="0"/>
              </a:ext>
            </a:extLst>
          </a:blip>
          <a:srcRect t="1295"/>
          <a:stretch/>
        </p:blipFill>
        <p:spPr>
          <a:xfrm>
            <a:off x="384304" y="1242645"/>
            <a:ext cx="8375391" cy="4441195"/>
          </a:xfrm>
          <a:prstGeom prst="rect">
            <a:avLst/>
          </a:prstGeom>
        </p:spPr>
      </p:pic>
      <p:pic>
        <p:nvPicPr>
          <p:cNvPr id="11" name="Picture 10">
            <a:extLst>
              <a:ext uri="{FF2B5EF4-FFF2-40B4-BE49-F238E27FC236}">
                <a16:creationId xmlns:a16="http://schemas.microsoft.com/office/drawing/2014/main" id="{826E53A8-CBD5-48D0-B61A-D8CA60274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04" y="1174160"/>
            <a:ext cx="8375391" cy="4501773"/>
          </a:xfrm>
          <a:prstGeom prst="rect">
            <a:avLst/>
          </a:prstGeom>
        </p:spPr>
      </p:pic>
      <p:pic>
        <p:nvPicPr>
          <p:cNvPr id="13" name="Picture 12">
            <a:extLst>
              <a:ext uri="{FF2B5EF4-FFF2-40B4-BE49-F238E27FC236}">
                <a16:creationId xmlns:a16="http://schemas.microsoft.com/office/drawing/2014/main" id="{0CDA23FB-8F0C-48E2-88E8-0ECFA42A8821}"/>
              </a:ext>
            </a:extLst>
          </p:cNvPr>
          <p:cNvPicPr>
            <a:picLocks noChangeAspect="1"/>
          </p:cNvPicPr>
          <p:nvPr/>
        </p:nvPicPr>
        <p:blipFill rotWithShape="1">
          <a:blip r:embed="rId5">
            <a:extLst>
              <a:ext uri="{28A0092B-C50C-407E-A947-70E740481C1C}">
                <a14:useLocalDpi xmlns:a14="http://schemas.microsoft.com/office/drawing/2010/main" val="0"/>
              </a:ext>
            </a:extLst>
          </a:blip>
          <a:srcRect l="522"/>
          <a:stretch/>
        </p:blipFill>
        <p:spPr>
          <a:xfrm>
            <a:off x="428016" y="1179266"/>
            <a:ext cx="8331677" cy="4496940"/>
          </a:xfrm>
          <a:prstGeom prst="rect">
            <a:avLst/>
          </a:prstGeom>
        </p:spPr>
      </p:pic>
      <p:pic>
        <p:nvPicPr>
          <p:cNvPr id="15" name="Picture 14">
            <a:extLst>
              <a:ext uri="{FF2B5EF4-FFF2-40B4-BE49-F238E27FC236}">
                <a16:creationId xmlns:a16="http://schemas.microsoft.com/office/drawing/2014/main" id="{60AF965B-383E-4C48-875C-CB896C9B5EB8}"/>
              </a:ext>
            </a:extLst>
          </p:cNvPr>
          <p:cNvPicPr>
            <a:picLocks noChangeAspect="1"/>
          </p:cNvPicPr>
          <p:nvPr/>
        </p:nvPicPr>
        <p:blipFill rotWithShape="1">
          <a:blip r:embed="rId6">
            <a:extLst>
              <a:ext uri="{28A0092B-C50C-407E-A947-70E740481C1C}">
                <a14:useLocalDpi xmlns:a14="http://schemas.microsoft.com/office/drawing/2010/main" val="0"/>
              </a:ext>
            </a:extLst>
          </a:blip>
          <a:srcRect t="897" b="-1"/>
          <a:stretch/>
        </p:blipFill>
        <p:spPr>
          <a:xfrm>
            <a:off x="384304" y="1202508"/>
            <a:ext cx="8356054" cy="4446301"/>
          </a:xfrm>
          <a:prstGeom prst="rect">
            <a:avLst/>
          </a:prstGeom>
        </p:spPr>
      </p:pic>
      <p:pic>
        <p:nvPicPr>
          <p:cNvPr id="17" name="Picture 16">
            <a:extLst>
              <a:ext uri="{FF2B5EF4-FFF2-40B4-BE49-F238E27FC236}">
                <a16:creationId xmlns:a16="http://schemas.microsoft.com/office/drawing/2014/main" id="{38C15D8E-528C-4B77-8CE5-F72D4619EB24}"/>
              </a:ext>
            </a:extLst>
          </p:cNvPr>
          <p:cNvPicPr>
            <a:picLocks noChangeAspect="1"/>
          </p:cNvPicPr>
          <p:nvPr/>
        </p:nvPicPr>
        <p:blipFill rotWithShape="1">
          <a:blip r:embed="rId7">
            <a:extLst>
              <a:ext uri="{28A0092B-C50C-407E-A947-70E740481C1C}">
                <a14:useLocalDpi xmlns:a14="http://schemas.microsoft.com/office/drawing/2010/main" val="0"/>
              </a:ext>
            </a:extLst>
          </a:blip>
          <a:srcRect t="719"/>
          <a:stretch/>
        </p:blipFill>
        <p:spPr>
          <a:xfrm>
            <a:off x="403642" y="1185311"/>
            <a:ext cx="8322478" cy="4441195"/>
          </a:xfrm>
          <a:prstGeom prst="rect">
            <a:avLst/>
          </a:prstGeom>
        </p:spPr>
      </p:pic>
      <p:pic>
        <p:nvPicPr>
          <p:cNvPr id="19" name="Picture 18">
            <a:extLst>
              <a:ext uri="{FF2B5EF4-FFF2-40B4-BE49-F238E27FC236}">
                <a16:creationId xmlns:a16="http://schemas.microsoft.com/office/drawing/2014/main" id="{B023E0AC-E1BF-4861-B211-56D9497942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640" y="1158187"/>
            <a:ext cx="8342852" cy="4479470"/>
          </a:xfrm>
          <a:prstGeom prst="rect">
            <a:avLst/>
          </a:prstGeom>
        </p:spPr>
      </p:pic>
      <p:pic>
        <p:nvPicPr>
          <p:cNvPr id="21" name="Picture 20">
            <a:extLst>
              <a:ext uri="{FF2B5EF4-FFF2-40B4-BE49-F238E27FC236}">
                <a16:creationId xmlns:a16="http://schemas.microsoft.com/office/drawing/2014/main" id="{C2DA309F-32D9-42DA-9DEB-8269054BAA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616" y="1179266"/>
            <a:ext cx="8322477" cy="4468530"/>
          </a:xfrm>
          <a:prstGeom prst="rect">
            <a:avLst/>
          </a:prstGeom>
        </p:spPr>
      </p:pic>
      <p:pic>
        <p:nvPicPr>
          <p:cNvPr id="5" name="Picture 4">
            <a:extLst>
              <a:ext uri="{FF2B5EF4-FFF2-40B4-BE49-F238E27FC236}">
                <a16:creationId xmlns:a16="http://schemas.microsoft.com/office/drawing/2014/main" id="{8273B6BD-72C0-4989-AF53-8CF775F32F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507" y="1182048"/>
            <a:ext cx="8347045" cy="4481721"/>
          </a:xfrm>
          <a:prstGeom prst="rect">
            <a:avLst/>
          </a:prstGeom>
        </p:spPr>
      </p:pic>
      <p:pic>
        <p:nvPicPr>
          <p:cNvPr id="22" name="Picture 21">
            <a:extLst>
              <a:ext uri="{FF2B5EF4-FFF2-40B4-BE49-F238E27FC236}">
                <a16:creationId xmlns:a16="http://schemas.microsoft.com/office/drawing/2014/main" id="{68B300CF-D0CF-4F4D-95B3-37E7D4210927}"/>
              </a:ext>
            </a:extLst>
          </p:cNvPr>
          <p:cNvPicPr>
            <a:picLocks noChangeAspect="1"/>
          </p:cNvPicPr>
          <p:nvPr/>
        </p:nvPicPr>
        <p:blipFill rotWithShape="1">
          <a:blip r:embed="rId11">
            <a:extLst>
              <a:ext uri="{28A0092B-C50C-407E-A947-70E740481C1C}">
                <a14:useLocalDpi xmlns:a14="http://schemas.microsoft.com/office/drawing/2010/main" val="0"/>
              </a:ext>
            </a:extLst>
          </a:blip>
          <a:srcRect t="1841"/>
          <a:stretch/>
        </p:blipFill>
        <p:spPr>
          <a:xfrm>
            <a:off x="417869" y="1202235"/>
            <a:ext cx="8288223" cy="4368201"/>
          </a:xfrm>
          <a:prstGeom prst="rect">
            <a:avLst/>
          </a:prstGeom>
        </p:spPr>
      </p:pic>
    </p:spTree>
    <p:extLst>
      <p:ext uri="{BB962C8B-B14F-4D97-AF65-F5344CB8AC3E}">
        <p14:creationId xmlns:p14="http://schemas.microsoft.com/office/powerpoint/2010/main" val="54588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35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xit" presetSubtype="32" fill="hold" nodeType="withEffect">
                                  <p:stCondLst>
                                    <p:cond delay="0"/>
                                  </p:stCondLst>
                                  <p:childTnLst>
                                    <p:anim calcmode="lin" valueType="num">
                                      <p:cBhvr>
                                        <p:cTn id="10" dur="500"/>
                                        <p:tgtEl>
                                          <p:spTgt spid="7"/>
                                        </p:tgtEl>
                                        <p:attrNameLst>
                                          <p:attrName>ppt_w</p:attrName>
                                        </p:attrNameLst>
                                      </p:cBhvr>
                                      <p:tavLst>
                                        <p:tav tm="0">
                                          <p:val>
                                            <p:strVal val="ppt_w"/>
                                          </p:val>
                                        </p:tav>
                                        <p:tav tm="100000">
                                          <p:val>
                                            <p:fltVal val="0"/>
                                          </p:val>
                                        </p:tav>
                                      </p:tavLst>
                                    </p:anim>
                                    <p:anim calcmode="lin" valueType="num">
                                      <p:cBhvr>
                                        <p:cTn id="11" dur="500"/>
                                        <p:tgtEl>
                                          <p:spTgt spid="7"/>
                                        </p:tgtEl>
                                        <p:attrNameLst>
                                          <p:attrName>ppt_h</p:attrName>
                                        </p:attrNameLst>
                                      </p:cBhvr>
                                      <p:tavLst>
                                        <p:tav tm="0">
                                          <p:val>
                                            <p:strVal val="ppt_h"/>
                                          </p:val>
                                        </p:tav>
                                        <p:tav tm="100000">
                                          <p:val>
                                            <p:fltVal val="0"/>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3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par>
                                <p:cTn id="19" presetID="23" presetClass="exit" presetSubtype="32" fill="hold" nodeType="with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35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par>
                                <p:cTn id="29" presetID="23" presetClass="exit" presetSubtype="32" fill="hold" nodeType="with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fltVal val="0"/>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35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par>
                                <p:cTn id="39" presetID="23" presetClass="exit" presetSubtype="32" fill="hold" nodeType="with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35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xit" presetSubtype="32" fill="hold" nodeType="withEffect">
                                  <p:stCondLst>
                                    <p:cond delay="0"/>
                                  </p:stCondLst>
                                  <p:childTnLst>
                                    <p:anim calcmode="lin" valueType="num">
                                      <p:cBhvr>
                                        <p:cTn id="50" dur="500"/>
                                        <p:tgtEl>
                                          <p:spTgt spid="15"/>
                                        </p:tgtEl>
                                        <p:attrNameLst>
                                          <p:attrName>ppt_w</p:attrName>
                                        </p:attrNameLst>
                                      </p:cBhvr>
                                      <p:tavLst>
                                        <p:tav tm="0">
                                          <p:val>
                                            <p:strVal val="ppt_w"/>
                                          </p:val>
                                        </p:tav>
                                        <p:tav tm="100000">
                                          <p:val>
                                            <p:fltVal val="0"/>
                                          </p:val>
                                        </p:tav>
                                      </p:tavLst>
                                    </p:anim>
                                    <p:anim calcmode="lin" valueType="num">
                                      <p:cBhvr>
                                        <p:cTn id="51" dur="500"/>
                                        <p:tgtEl>
                                          <p:spTgt spid="15"/>
                                        </p:tgtEl>
                                        <p:attrNameLst>
                                          <p:attrName>ppt_h</p:attrName>
                                        </p:attrNameLst>
                                      </p:cBhvr>
                                      <p:tavLst>
                                        <p:tav tm="0">
                                          <p:val>
                                            <p:strVal val="ppt_h"/>
                                          </p:val>
                                        </p:tav>
                                        <p:tav tm="100000">
                                          <p:val>
                                            <p:fltVal val="0"/>
                                          </p:val>
                                        </p:tav>
                                      </p:tavLst>
                                    </p:anim>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35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childTnLst>
                                </p:cTn>
                              </p:par>
                              <p:par>
                                <p:cTn id="59" presetID="23" presetClass="exit" presetSubtype="32" fill="hold" nodeType="with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35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childTnLst>
                                </p:cTn>
                              </p:par>
                              <p:par>
                                <p:cTn id="69" presetID="23" presetClass="exit" presetSubtype="32" fill="hold" nodeType="withEffect">
                                  <p:stCondLst>
                                    <p:cond delay="0"/>
                                  </p:stCondLst>
                                  <p:childTnLst>
                                    <p:anim calcmode="lin" valueType="num">
                                      <p:cBhvr>
                                        <p:cTn id="70" dur="500"/>
                                        <p:tgtEl>
                                          <p:spTgt spid="19"/>
                                        </p:tgtEl>
                                        <p:attrNameLst>
                                          <p:attrName>ppt_w</p:attrName>
                                        </p:attrNameLst>
                                      </p:cBhvr>
                                      <p:tavLst>
                                        <p:tav tm="0">
                                          <p:val>
                                            <p:strVal val="ppt_w"/>
                                          </p:val>
                                        </p:tav>
                                        <p:tav tm="100000">
                                          <p:val>
                                            <p:fltVal val="0"/>
                                          </p:val>
                                        </p:tav>
                                      </p:tavLst>
                                    </p:anim>
                                    <p:anim calcmode="lin" valueType="num">
                                      <p:cBhvr>
                                        <p:cTn id="71" dur="500"/>
                                        <p:tgtEl>
                                          <p:spTgt spid="19"/>
                                        </p:tgtEl>
                                        <p:attrNameLst>
                                          <p:attrName>ppt_h</p:attrName>
                                        </p:attrNameLst>
                                      </p:cBhvr>
                                      <p:tavLst>
                                        <p:tav tm="0">
                                          <p:val>
                                            <p:strVal val="ppt_h"/>
                                          </p:val>
                                        </p:tav>
                                        <p:tav tm="100000">
                                          <p:val>
                                            <p:fltVal val="0"/>
                                          </p:val>
                                        </p:tav>
                                      </p:tavLst>
                                    </p:anim>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35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par>
                                <p:cTn id="79" presetID="23" presetClass="exit" presetSubtype="32" fill="hold" nodeType="withEffect">
                                  <p:stCondLst>
                                    <p:cond delay="0"/>
                                  </p:stCondLst>
                                  <p:childTnLst>
                                    <p:anim calcmode="lin" valueType="num">
                                      <p:cBhvr>
                                        <p:cTn id="80" dur="500"/>
                                        <p:tgtEl>
                                          <p:spTgt spid="21"/>
                                        </p:tgtEl>
                                        <p:attrNameLst>
                                          <p:attrName>ppt_w</p:attrName>
                                        </p:attrNameLst>
                                      </p:cBhvr>
                                      <p:tavLst>
                                        <p:tav tm="0">
                                          <p:val>
                                            <p:strVal val="ppt_w"/>
                                          </p:val>
                                        </p:tav>
                                        <p:tav tm="100000">
                                          <p:val>
                                            <p:fltVal val="0"/>
                                          </p:val>
                                        </p:tav>
                                      </p:tavLst>
                                    </p:anim>
                                    <p:anim calcmode="lin" valueType="num">
                                      <p:cBhvr>
                                        <p:cTn id="81" dur="500"/>
                                        <p:tgtEl>
                                          <p:spTgt spid="21"/>
                                        </p:tgtEl>
                                        <p:attrNameLst>
                                          <p:attrName>ppt_h</p:attrName>
                                        </p:attrNameLst>
                                      </p:cBhvr>
                                      <p:tavLst>
                                        <p:tav tm="0">
                                          <p:val>
                                            <p:strVal val="ppt_h"/>
                                          </p:val>
                                        </p:tav>
                                        <p:tav tm="100000">
                                          <p:val>
                                            <p:fltVal val="0"/>
                                          </p:val>
                                        </p:tav>
                                      </p:tavLst>
                                    </p:anim>
                                    <p:set>
                                      <p:cBhvr>
                                        <p:cTn id="82" dur="1" fill="hold">
                                          <p:stCondLst>
                                            <p:cond delay="4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35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childTnLst>
                                </p:cTn>
                              </p:par>
                              <p:par>
                                <p:cTn id="89" presetID="23" presetClass="exit" presetSubtype="32" fill="hold" nodeType="withEffect">
                                  <p:stCondLst>
                                    <p:cond delay="0"/>
                                  </p:stCondLst>
                                  <p:childTnLst>
                                    <p:anim calcmode="lin" valueType="num">
                                      <p:cBhvr>
                                        <p:cTn id="90" dur="500"/>
                                        <p:tgtEl>
                                          <p:spTgt spid="5"/>
                                        </p:tgtEl>
                                        <p:attrNameLst>
                                          <p:attrName>ppt_w</p:attrName>
                                        </p:attrNameLst>
                                      </p:cBhvr>
                                      <p:tavLst>
                                        <p:tav tm="0">
                                          <p:val>
                                            <p:strVal val="ppt_w"/>
                                          </p:val>
                                        </p:tav>
                                        <p:tav tm="100000">
                                          <p:val>
                                            <p:fltVal val="0"/>
                                          </p:val>
                                        </p:tav>
                                      </p:tavLst>
                                    </p:anim>
                                    <p:anim calcmode="lin" valueType="num">
                                      <p:cBhvr>
                                        <p:cTn id="91" dur="500"/>
                                        <p:tgtEl>
                                          <p:spTgt spid="5"/>
                                        </p:tgtEl>
                                        <p:attrNameLst>
                                          <p:attrName>ppt_h</p:attrName>
                                        </p:attrNameLst>
                                      </p:cBhvr>
                                      <p:tavLst>
                                        <p:tav tm="0">
                                          <p:val>
                                            <p:strVal val="ppt_h"/>
                                          </p:val>
                                        </p:tav>
                                        <p:tav tm="100000">
                                          <p:val>
                                            <p:fltVal val="0"/>
                                          </p:val>
                                        </p:tav>
                                      </p:tavLst>
                                    </p:anim>
                                    <p:set>
                                      <p:cBhvr>
                                        <p:cTn id="9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“That's all a man can hope for during his lifetime - to set an example - and when he is dead,  to be an inspiration for history.”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996088-E64F-4AA3-A669-19DB6247A3C8}"/>
              </a:ext>
            </a:extLst>
          </p:cNvPr>
          <p:cNvPicPr>
            <a:picLocks noChangeAspect="1"/>
          </p:cNvPicPr>
          <p:nvPr/>
        </p:nvPicPr>
        <p:blipFill rotWithShape="1">
          <a:blip r:embed="rId3">
            <a:clrChange>
              <a:clrFrom>
                <a:srgbClr val="E0E0E0"/>
              </a:clrFrom>
              <a:clrTo>
                <a:srgbClr val="E0E0E0">
                  <a:alpha val="0"/>
                </a:srgbClr>
              </a:clrTo>
            </a:clrChange>
            <a:extLst>
              <a:ext uri="{28A0092B-C50C-407E-A947-70E740481C1C}">
                <a14:useLocalDpi xmlns:a14="http://schemas.microsoft.com/office/drawing/2010/main" val="0"/>
              </a:ext>
            </a:extLst>
          </a:blip>
          <a:srcRect t="1841"/>
          <a:stretch/>
        </p:blipFill>
        <p:spPr>
          <a:xfrm>
            <a:off x="2751398" y="3310273"/>
            <a:ext cx="3464473" cy="1825906"/>
          </a:xfrm>
          <a:prstGeom prst="rect">
            <a:avLst/>
          </a:prstGeom>
        </p:spPr>
      </p:pic>
    </p:spTree>
    <p:extLst>
      <p:ext uri="{BB962C8B-B14F-4D97-AF65-F5344CB8AC3E}">
        <p14:creationId xmlns:p14="http://schemas.microsoft.com/office/powerpoint/2010/main" val="218652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set>
                                      <p:cBhvr>
                                        <p:cTn id="8" dur="1" fill="hold">
                                          <p:stCondLst>
                                            <p:cond delay="499"/>
                                          </p:stCondLst>
                                        </p:cTn>
                                        <p:tgtEl>
                                          <p:spTgt spid="3"/>
                                        </p:tgtEl>
                                        <p:attrNameLst>
                                          <p:attrName>style.visibility</p:attrName>
                                        </p:attrNameLst>
                                      </p:cBhvr>
                                      <p:to>
                                        <p:strVal val="hidden"/>
                                      </p:to>
                                    </p:set>
                                  </p:childTnLst>
                                </p:cTn>
                              </p:par>
                              <p:par>
                                <p:cTn id="9" presetID="23" presetClass="entr" presetSubtype="16" fill="hold" grpId="0"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A993CB-DC5C-448B-BD08-2641188978E7}"/>
              </a:ext>
            </a:extLst>
          </p:cNvPr>
          <p:cNvSpPr txBox="1">
            <a:spLocks/>
          </p:cNvSpPr>
          <p:nvPr/>
        </p:nvSpPr>
        <p:spPr>
          <a:xfrm>
            <a:off x="980341" y="4327794"/>
            <a:ext cx="62413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generation of the upright</a:t>
            </a:r>
          </a:p>
        </p:txBody>
      </p:sp>
      <p:sp>
        <p:nvSpPr>
          <p:cNvPr id="4" name="Title 1">
            <a:extLst>
              <a:ext uri="{FF2B5EF4-FFF2-40B4-BE49-F238E27FC236}">
                <a16:creationId xmlns:a16="http://schemas.microsoft.com/office/drawing/2014/main" id="{97F231D0-4434-4ED3-B32A-ABE4BD86E46A}"/>
              </a:ext>
            </a:extLst>
          </p:cNvPr>
          <p:cNvSpPr txBox="1">
            <a:spLocks/>
          </p:cNvSpPr>
          <p:nvPr/>
        </p:nvSpPr>
        <p:spPr>
          <a:xfrm>
            <a:off x="1467583" y="4996339"/>
            <a:ext cx="2926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blessed</a:t>
            </a:r>
          </a:p>
        </p:txBody>
      </p:sp>
      <p:sp>
        <p:nvSpPr>
          <p:cNvPr id="3074" name="Rectangle 2"/>
          <p:cNvSpPr>
            <a:spLocks noGrp="1" noChangeArrowheads="1"/>
          </p:cNvSpPr>
          <p:nvPr>
            <p:ph type="title"/>
          </p:nvPr>
        </p:nvSpPr>
        <p:spPr>
          <a:xfrm>
            <a:off x="457200" y="982446"/>
            <a:ext cx="8229600" cy="48931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Praise the LORD! Blessed                 is the man who fears the LORD, Who delights greatly in His commandments. His descendants will be mighty on earth; The generation of the upright will          be blessed.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112:1-2 </a:t>
            </a:r>
          </a:p>
        </p:txBody>
      </p:sp>
    </p:spTree>
    <p:extLst>
      <p:ext uri="{BB962C8B-B14F-4D97-AF65-F5344CB8AC3E}">
        <p14:creationId xmlns:p14="http://schemas.microsoft.com/office/powerpoint/2010/main" val="297706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539101"/>
            <a:ext cx="8534400" cy="5779798"/>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went down on my knees and prayed to Almighty God for light and guidance and one night late it came to me this way.       We could not leave (the Philippines) to themselves - they were unfit for self-government - and they would soon have anarchy and misrule over there worse than Spain's was. There was nothing left for us to do but take them all and educate the Filipinos, and uplift and Christianize them.”</a:t>
            </a:r>
            <a:endParaRPr lang="en-US" altLang="en-US" sz="2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53535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047488"/>
            <a:ext cx="822960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24. Grover Cleveland (1893-1897)</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64995" y="4330094"/>
            <a:ext cx="973873"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22. </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CD8A769-4DE0-4A64-B660-C80F4F94C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 y="1171100"/>
            <a:ext cx="8918448" cy="3894675"/>
          </a:xfrm>
          <a:prstGeom prst="rect">
            <a:avLst/>
          </a:prstGeom>
        </p:spPr>
      </p:pic>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82446"/>
            <a:ext cx="8229600" cy="48931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He said to them, "Go into        all the world and preach the gospel to every creature. He who believes and is baptized will be saved; but he who does not believe will be condemned."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Mark 16:15-16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783340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F3CF90-EF7E-4810-98CB-EC9C85CEC553}"/>
              </a:ext>
            </a:extLst>
          </p:cNvPr>
          <p:cNvSpPr txBox="1">
            <a:spLocks/>
          </p:cNvSpPr>
          <p:nvPr/>
        </p:nvSpPr>
        <p:spPr>
          <a:xfrm>
            <a:off x="567212" y="4739162"/>
            <a:ext cx="2270559" cy="773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obey</a:t>
            </a:r>
          </a:p>
        </p:txBody>
      </p:sp>
      <p:sp>
        <p:nvSpPr>
          <p:cNvPr id="3" name="Title 1"/>
          <p:cNvSpPr txBox="1">
            <a:spLocks/>
          </p:cNvSpPr>
          <p:nvPr/>
        </p:nvSpPr>
        <p:spPr>
          <a:xfrm>
            <a:off x="5907505" y="3985711"/>
            <a:ext cx="28514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 long as</a:t>
            </a:r>
          </a:p>
        </p:txBody>
      </p:sp>
      <p:sp>
        <p:nvSpPr>
          <p:cNvPr id="3074" name="Rectangle 2"/>
          <p:cNvSpPr>
            <a:spLocks noGrp="1" noChangeArrowheads="1"/>
          </p:cNvSpPr>
          <p:nvPr>
            <p:ph type="title"/>
          </p:nvPr>
        </p:nvSpPr>
        <p:spPr>
          <a:xfrm>
            <a:off x="457200" y="622228"/>
            <a:ext cx="8229600" cy="56135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faith teaches that there is   no safer reliance than upon the God of our fathers who has so singularly favored the American people in every national trial and who will not forsake us so long as we obey His commandments and walk humbly in His footsteps.”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3966991" y="530554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35900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stCondLst>
                                            <p:cond delay="0"/>
                                          </p:stCondLst>
                                        </p:cTn>
                                        <p:tgtEl>
                                          <p:spTgt spid="4"/>
                                        </p:tgtEl>
                                      </p:cBhvr>
                                    </p:animEffect>
                                    <p:anim to="" calcmode="lin" valueType="num">
                                      <p:cBhvr>
                                        <p:cTn id="2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3074"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94173"/>
            <a:ext cx="8229600" cy="42696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more profoundly we study this wonderful Book, and the more closely we observe its divine precepts, the better citizens we will become and the higher will be our destiny as a nation.”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28652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3646714" y="4647596"/>
            <a:ext cx="33147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the earth</a:t>
            </a:r>
          </a:p>
        </p:txBody>
      </p:sp>
      <p:sp>
        <p:nvSpPr>
          <p:cNvPr id="4" name="Title 1"/>
          <p:cNvSpPr txBox="1">
            <a:spLocks/>
          </p:cNvSpPr>
          <p:nvPr/>
        </p:nvSpPr>
        <p:spPr>
          <a:xfrm>
            <a:off x="952500" y="3308652"/>
            <a:ext cx="51435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all our neighbors</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earnest prayer is that       God will graciously vouchsafe prosperity, happiness, and peace to all our neighbors, and like blessings to all the peoples and powers of the earth.”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5732584" y="196947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grant</a:t>
            </a:r>
          </a:p>
        </p:txBody>
      </p:sp>
    </p:spTree>
    <p:extLst>
      <p:ext uri="{BB962C8B-B14F-4D97-AF65-F5344CB8AC3E}">
        <p14:creationId xmlns:p14="http://schemas.microsoft.com/office/powerpoint/2010/main" val="221931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40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307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057276" y="2940204"/>
            <a:ext cx="64125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returning evil for evil</a:t>
            </a:r>
          </a:p>
        </p:txBody>
      </p:sp>
      <p:sp>
        <p:nvSpPr>
          <p:cNvPr id="3074" name="Rectangle 2"/>
          <p:cNvSpPr>
            <a:spLocks noGrp="1" noChangeArrowheads="1"/>
          </p:cNvSpPr>
          <p:nvPr>
            <p:ph type="title"/>
          </p:nvPr>
        </p:nvSpPr>
        <p:spPr>
          <a:xfrm>
            <a:off x="375139" y="239469"/>
            <a:ext cx="8405446" cy="6278562"/>
          </a:xfrm>
          <a:effectLst>
            <a:glow rad="101600">
              <a:schemeClr val="tx1"/>
            </a:glow>
          </a:effectLst>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Finally, all of you be of one mind, having compassion for one another; love as brothers, be tenderhearted, be courteous;     not returning evil for evil or reviling for reviling, but on the contrary blessing, knowing that you were called to this, that you may inherit a blessing.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3:8-9</a:t>
            </a:r>
          </a:p>
        </p:txBody>
      </p:sp>
    </p:spTree>
    <p:extLst>
      <p:ext uri="{BB962C8B-B14F-4D97-AF65-F5344CB8AC3E}">
        <p14:creationId xmlns:p14="http://schemas.microsoft.com/office/powerpoint/2010/main" val="240974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94188"/>
            <a:ext cx="8229600" cy="238543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the blessings of heaven I mean to live and die, please God, in the faith of my mother.”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15382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0847" y="1855904"/>
            <a:ext cx="8229600" cy="28798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if we live, we live to the Lord; and if we die, we die to the Lord. Therefore, whether we live or die, we are the Lord’s.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14:8</a:t>
            </a:r>
          </a:p>
        </p:txBody>
      </p:sp>
    </p:spTree>
    <p:extLst>
      <p:ext uri="{BB962C8B-B14F-4D97-AF65-F5344CB8AC3E}">
        <p14:creationId xmlns:p14="http://schemas.microsoft.com/office/powerpoint/2010/main" val="2711482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11937"/>
            <a:ext cx="8229600" cy="40341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path of progress is seldom smooth. New things are often found hard to do. Our fathers found them so. We find them so. But are we not made better for the effort and sacrifice?”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9581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82446"/>
            <a:ext cx="8229600" cy="48931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He said to me, "My grace is sufficient for you, for My strength is made perfect in weakness." Therefore most gladly I will rather boast in my infirmities, that the power of Christ may rest upon me.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12:9 </a:t>
            </a:r>
          </a:p>
        </p:txBody>
      </p:sp>
    </p:spTree>
    <p:extLst>
      <p:ext uri="{BB962C8B-B14F-4D97-AF65-F5344CB8AC3E}">
        <p14:creationId xmlns:p14="http://schemas.microsoft.com/office/powerpoint/2010/main" val="133595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9D184-086E-4B20-AB65-573656216C91}"/>
              </a:ext>
            </a:extLst>
          </p:cNvPr>
          <p:cNvPicPr>
            <a:picLocks noChangeAspect="1"/>
          </p:cNvPicPr>
          <p:nvPr/>
        </p:nvPicPr>
        <p:blipFill rotWithShape="1">
          <a:blip r:embed="rId3">
            <a:extLst>
              <a:ext uri="{28A0092B-C50C-407E-A947-70E740481C1C}">
                <a14:useLocalDpi xmlns:a14="http://schemas.microsoft.com/office/drawing/2010/main" val="0"/>
              </a:ext>
            </a:extLst>
          </a:blip>
          <a:srcRect t="14457" b="14457"/>
          <a:stretch/>
        </p:blipFill>
        <p:spPr>
          <a:xfrm>
            <a:off x="-1740" y="0"/>
            <a:ext cx="9145740" cy="6858000"/>
          </a:xfrm>
          <a:prstGeom prst="rect">
            <a:avLst/>
          </a:prstGeom>
        </p:spPr>
      </p:pic>
      <p:pic>
        <p:nvPicPr>
          <p:cNvPr id="4" name="Picture 3">
            <a:extLst>
              <a:ext uri="{FF2B5EF4-FFF2-40B4-BE49-F238E27FC236}">
                <a16:creationId xmlns:a16="http://schemas.microsoft.com/office/drawing/2014/main" id="{586B2586-AAB8-4925-B793-75294D7D0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085" y="-7122"/>
            <a:ext cx="5152572" cy="6872243"/>
          </a:xfrm>
          <a:prstGeom prst="rect">
            <a:avLst/>
          </a:prstGeom>
        </p:spPr>
      </p:pic>
    </p:spTree>
    <p:extLst>
      <p:ext uri="{BB962C8B-B14F-4D97-AF65-F5344CB8AC3E}">
        <p14:creationId xmlns:p14="http://schemas.microsoft.com/office/powerpoint/2010/main" val="1433822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78EC3A-FEF5-4D18-9CD9-F5B87DCB3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16" y="1213127"/>
            <a:ext cx="8253968" cy="4431746"/>
          </a:xfrm>
          <a:prstGeom prst="rect">
            <a:avLst/>
          </a:prstGeom>
        </p:spPr>
      </p:pic>
    </p:spTree>
    <p:extLst>
      <p:ext uri="{BB962C8B-B14F-4D97-AF65-F5344CB8AC3E}">
        <p14:creationId xmlns:p14="http://schemas.microsoft.com/office/powerpoint/2010/main" val="228943989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23EB5-C993-46D1-9923-E5EE7D3AB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 y="0"/>
            <a:ext cx="9278112" cy="6858000"/>
          </a:xfrm>
          <a:prstGeom prst="rect">
            <a:avLst/>
          </a:prstGeom>
        </p:spPr>
      </p:pic>
      <p:sp>
        <p:nvSpPr>
          <p:cNvPr id="3" name="Rectangle 2"/>
          <p:cNvSpPr>
            <a:spLocks noChangeArrowheads="1"/>
          </p:cNvSpPr>
          <p:nvPr/>
        </p:nvSpPr>
        <p:spPr bwMode="auto">
          <a:xfrm>
            <a:off x="6896100" y="36480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25</a:t>
            </a:r>
          </a:p>
        </p:txBody>
      </p:sp>
      <p:sp>
        <p:nvSpPr>
          <p:cNvPr id="4" name="Rectangle 3"/>
          <p:cNvSpPr>
            <a:spLocks noChangeArrowheads="1"/>
          </p:cNvSpPr>
          <p:nvPr/>
        </p:nvSpPr>
        <p:spPr bwMode="auto">
          <a:xfrm>
            <a:off x="4305300" y="26574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16</a:t>
            </a:r>
          </a:p>
        </p:txBody>
      </p:sp>
      <p:sp>
        <p:nvSpPr>
          <p:cNvPr id="5" name="Rectangle 4"/>
          <p:cNvSpPr>
            <a:spLocks noChangeArrowheads="1"/>
          </p:cNvSpPr>
          <p:nvPr/>
        </p:nvSpPr>
        <p:spPr bwMode="auto">
          <a:xfrm>
            <a:off x="1514475" y="37909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20</a:t>
            </a:r>
          </a:p>
        </p:txBody>
      </p:sp>
    </p:spTree>
    <p:extLst>
      <p:ext uri="{BB962C8B-B14F-4D97-AF65-F5344CB8AC3E}">
        <p14:creationId xmlns:p14="http://schemas.microsoft.com/office/powerpoint/2010/main" val="1210986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stCondLst>
                                            <p:cond delay="0"/>
                                          </p:stCondLst>
                                        </p:cTn>
                                        <p:tgtEl>
                                          <p:spTgt spid="5"/>
                                        </p:tgtEl>
                                      </p:cBhvr>
                                    </p:animEffect>
                                    <p:anim to="" calcmode="lin" valueType="num">
                                      <p:cBhvr>
                                        <p:cTn id="1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6" fill="hold">
                            <p:stCondLst>
                              <p:cond delay="1000"/>
                            </p:stCondLst>
                            <p:childTnLst>
                              <p:par>
                                <p:cTn id="17" presetID="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stCondLst>
                                            <p:cond delay="0"/>
                                          </p:stCondLst>
                                        </p:cTn>
                                        <p:tgtEl>
                                          <p:spTgt spid="3"/>
                                        </p:tgtEl>
                                      </p:cBhvr>
                                    </p:animEffect>
                                    <p:anim to="" calcmode="lin" valueType="num">
                                      <p:cBhvr>
                                        <p:cTn id="20"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497D6-E065-497B-B3CD-46812FAF70A1}"/>
              </a:ext>
            </a:extLst>
          </p:cNvPr>
          <p:cNvPicPr>
            <a:picLocks noChangeAspect="1"/>
          </p:cNvPicPr>
          <p:nvPr/>
        </p:nvPicPr>
        <p:blipFill rotWithShape="1">
          <a:blip r:embed="rId3">
            <a:extLst>
              <a:ext uri="{28A0092B-C50C-407E-A947-70E740481C1C}">
                <a14:useLocalDpi xmlns:a14="http://schemas.microsoft.com/office/drawing/2010/main" val="0"/>
              </a:ext>
            </a:extLst>
          </a:blip>
          <a:srcRect l="22492" r="2378"/>
          <a:stretch/>
        </p:blipFill>
        <p:spPr>
          <a:xfrm>
            <a:off x="1" y="0"/>
            <a:ext cx="9144000" cy="6858000"/>
          </a:xfrm>
          <a:prstGeom prst="rect">
            <a:avLst/>
          </a:prstGeom>
        </p:spPr>
      </p:pic>
    </p:spTree>
    <p:extLst>
      <p:ext uri="{BB962C8B-B14F-4D97-AF65-F5344CB8AC3E}">
        <p14:creationId xmlns:p14="http://schemas.microsoft.com/office/powerpoint/2010/main" val="3292055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C93B2-7FB5-4AE1-97FC-A86977FC3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0288"/>
            <a:ext cx="9144000" cy="9665962"/>
          </a:xfrm>
          <a:prstGeom prst="rect">
            <a:avLst/>
          </a:prstGeom>
        </p:spPr>
      </p:pic>
    </p:spTree>
    <p:extLst>
      <p:ext uri="{BB962C8B-B14F-4D97-AF65-F5344CB8AC3E}">
        <p14:creationId xmlns:p14="http://schemas.microsoft.com/office/powerpoint/2010/main" val="15665955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1E0A3-88A5-4A80-A5BB-48F349EEF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38" r="7310"/>
          <a:stretch/>
        </p:blipFill>
        <p:spPr>
          <a:xfrm>
            <a:off x="-1" y="0"/>
            <a:ext cx="9144001" cy="6858000"/>
          </a:xfrm>
          <a:prstGeom prst="rect">
            <a:avLst/>
          </a:prstGeom>
        </p:spPr>
      </p:pic>
      <p:pic>
        <p:nvPicPr>
          <p:cNvPr id="3" name="Picture 2">
            <a:extLst>
              <a:ext uri="{FF2B5EF4-FFF2-40B4-BE49-F238E27FC236}">
                <a16:creationId xmlns:a16="http://schemas.microsoft.com/office/drawing/2014/main" id="{9AA718A1-F3C5-4219-806F-36B2DB4EC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840" y="0"/>
            <a:ext cx="4567535" cy="6858000"/>
          </a:xfrm>
          <a:prstGeom prst="rect">
            <a:avLst/>
          </a:prstGeom>
        </p:spPr>
      </p:pic>
    </p:spTree>
    <p:extLst>
      <p:ext uri="{BB962C8B-B14F-4D97-AF65-F5344CB8AC3E}">
        <p14:creationId xmlns:p14="http://schemas.microsoft.com/office/powerpoint/2010/main" val="138099366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AA363-58C5-4889-ACA2-9CCE6BB69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47035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B77B4-575C-4F9F-86C0-F8A9D24F1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 y="0"/>
            <a:ext cx="10292984" cy="6858000"/>
          </a:xfrm>
          <a:prstGeom prst="rect">
            <a:avLst/>
          </a:prstGeom>
        </p:spPr>
      </p:pic>
    </p:spTree>
    <p:extLst>
      <p:ext uri="{BB962C8B-B14F-4D97-AF65-F5344CB8AC3E}">
        <p14:creationId xmlns:p14="http://schemas.microsoft.com/office/powerpoint/2010/main" val="3009599676"/>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83C30-B00B-4CFF-BBF3-938B548F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C5AA54BC-2380-4233-8FC7-A00DEA1B1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639" y="0"/>
            <a:ext cx="4574232" cy="6858000"/>
          </a:xfrm>
          <a:prstGeom prst="rect">
            <a:avLst/>
          </a:prstGeom>
        </p:spPr>
      </p:pic>
    </p:spTree>
    <p:extLst>
      <p:ext uri="{BB962C8B-B14F-4D97-AF65-F5344CB8AC3E}">
        <p14:creationId xmlns:p14="http://schemas.microsoft.com/office/powerpoint/2010/main" val="24022822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BE6471-3459-4139-B9AC-C4675CB96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9970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AC72F-8D87-4B1D-83A3-01A6729AA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155" y="0"/>
            <a:ext cx="10605155" cy="6858000"/>
          </a:xfrm>
          <a:prstGeom prst="rect">
            <a:avLst/>
          </a:prstGeom>
        </p:spPr>
      </p:pic>
    </p:spTree>
    <p:extLst>
      <p:ext uri="{BB962C8B-B14F-4D97-AF65-F5344CB8AC3E}">
        <p14:creationId xmlns:p14="http://schemas.microsoft.com/office/powerpoint/2010/main" val="165688954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F46B-40E4-494A-B74D-437C36A13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316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591294" y="5379520"/>
            <a:ext cx="1579418" cy="7240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a:t>
            </a:r>
          </a:p>
        </p:txBody>
      </p:sp>
      <p:sp>
        <p:nvSpPr>
          <p:cNvPr id="6" name="Title 1">
            <a:extLst>
              <a:ext uri="{FF2B5EF4-FFF2-40B4-BE49-F238E27FC236}">
                <a16:creationId xmlns:a16="http://schemas.microsoft.com/office/drawing/2014/main" id="{8C8D0622-D9BA-4682-9F75-A81899869896}"/>
              </a:ext>
            </a:extLst>
          </p:cNvPr>
          <p:cNvSpPr txBox="1">
            <a:spLocks/>
          </p:cNvSpPr>
          <p:nvPr/>
        </p:nvSpPr>
        <p:spPr>
          <a:xfrm>
            <a:off x="710541" y="4038357"/>
            <a:ext cx="6070270" cy="7240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38446" y="344384"/>
            <a:ext cx="8395855" cy="60745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know there is a Supreme Being who rules the affairs of men        and whose goodness and mercy have always followed the American people, and I know        He will not turn from us now if      we humbly and reverently            seek His powerful aid.”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A0DC53DF-24F8-4036-8BCB-043FC27AE02F}"/>
              </a:ext>
            </a:extLst>
          </p:cNvPr>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472881" y="3252755"/>
            <a:ext cx="4126984" cy="2215873"/>
          </a:xfrm>
          <a:prstGeom prst="rect">
            <a:avLst/>
          </a:prstGeom>
        </p:spPr>
      </p:pic>
    </p:spTree>
    <p:extLst>
      <p:ext uri="{BB962C8B-B14F-4D97-AF65-F5344CB8AC3E}">
        <p14:creationId xmlns:p14="http://schemas.microsoft.com/office/powerpoint/2010/main" val="407876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100"/>
                                  </p:stCondLst>
                                  <p:childTnLst>
                                    <p:anim calcmode="lin" valueType="num">
                                      <p:cBhvr>
                                        <p:cTn id="6" dur="750"/>
                                        <p:tgtEl>
                                          <p:spTgt spid="5"/>
                                        </p:tgtEl>
                                        <p:attrNameLst>
                                          <p:attrName>ppt_w</p:attrName>
                                        </p:attrNameLst>
                                      </p:cBhvr>
                                      <p:tavLst>
                                        <p:tav tm="0">
                                          <p:val>
                                            <p:strVal val="ppt_w"/>
                                          </p:val>
                                        </p:tav>
                                        <p:tav tm="100000">
                                          <p:val>
                                            <p:fltVal val="0"/>
                                          </p:val>
                                        </p:tav>
                                      </p:tavLst>
                                    </p:anim>
                                    <p:anim calcmode="lin" valueType="num">
                                      <p:cBhvr>
                                        <p:cTn id="7" dur="750"/>
                                        <p:tgtEl>
                                          <p:spTgt spid="5"/>
                                        </p:tgtEl>
                                        <p:attrNameLst>
                                          <p:attrName>ppt_h</p:attrName>
                                        </p:attrNameLst>
                                      </p:cBhvr>
                                      <p:tavLst>
                                        <p:tav tm="0">
                                          <p:val>
                                            <p:strVal val="ppt_h"/>
                                          </p:val>
                                        </p:tav>
                                        <p:tav tm="100000">
                                          <p:val>
                                            <p:fltVal val="0"/>
                                          </p:val>
                                        </p:tav>
                                      </p:tavLst>
                                    </p:anim>
                                    <p:set>
                                      <p:cBhvr>
                                        <p:cTn id="8" dur="1" fill="hold">
                                          <p:stCondLst>
                                            <p:cond delay="749"/>
                                          </p:stCondLst>
                                        </p:cTn>
                                        <p:tgtEl>
                                          <p:spTgt spid="5"/>
                                        </p:tgtEl>
                                        <p:attrNameLst>
                                          <p:attrName>style.visibility</p:attrName>
                                        </p:attrNameLst>
                                      </p:cBhvr>
                                      <p:to>
                                        <p:strVal val="hidden"/>
                                      </p:to>
                                    </p:set>
                                  </p:childTnLst>
                                </p:cTn>
                              </p:par>
                              <p:par>
                                <p:cTn id="9" presetID="23" presetClass="entr" presetSubtype="16" fill="hold" grpId="0"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par>
                                <p:cTn id="18" presetID="18" presetClass="emph" presetSubtype="0" fill="hold" grpId="1" nodeType="withEffect">
                                  <p:stCondLst>
                                    <p:cond delay="0"/>
                                  </p:stCondLst>
                                  <p:childTnLst>
                                    <p:set>
                                      <p:cBhvr override="childStyle">
                                        <p:cTn id="19" dur="75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18" presetClass="emph" presetSubtype="0" fill="hold" grpId="1" nodeType="withEffect">
                                  <p:stCondLst>
                                    <p:cond delay="500"/>
                                  </p:stCondLst>
                                  <p:childTnLst>
                                    <p:set>
                                      <p:cBhvr override="childStyle">
                                        <p:cTn id="26" dur="500" fill="hold"/>
                                        <p:tgtEl>
                                          <p:spTgt spid="3"/>
                                        </p:tgtEl>
                                        <p:attrNameLst>
                                          <p:attrName>style.textDecorationUnderline</p:attrName>
                                        </p:attrNameLst>
                                      </p:cBhvr>
                                      <p:to>
                                        <p:strVal val="true"/>
                                      </p:to>
                                    </p:set>
                                  </p:childTnLst>
                                </p:cTn>
                              </p:par>
                              <p:par>
                                <p:cTn id="27" presetID="22" presetClass="exit" presetSubtype="8" fill="hold" grpId="2" nodeType="withEffect">
                                  <p:stCondLst>
                                    <p:cond delay="0"/>
                                  </p:stCondLst>
                                  <p:childTnLst>
                                    <p:animEffect transition="out" filter="wipe(left)">
                                      <p:cBhvr>
                                        <p:cTn id="28" dur="750"/>
                                        <p:tgtEl>
                                          <p:spTgt spid="6"/>
                                        </p:tgtEl>
                                      </p:cBhvr>
                                    </p:animEffect>
                                    <p:set>
                                      <p:cBhvr>
                                        <p:cTn id="29"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6" grpId="2"/>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09F8-0686-4F8E-8472-FBBDB56C0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8775" cy="7107936"/>
          </a:xfrm>
          <a:prstGeom prst="rect">
            <a:avLst/>
          </a:prstGeom>
        </p:spPr>
      </p:pic>
    </p:spTree>
    <p:extLst>
      <p:ext uri="{BB962C8B-B14F-4D97-AF65-F5344CB8AC3E}">
        <p14:creationId xmlns:p14="http://schemas.microsoft.com/office/powerpoint/2010/main" val="347625055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5C51B0-2142-4175-9D52-94DD39343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7" y="0"/>
            <a:ext cx="10655085" cy="6858000"/>
          </a:xfrm>
          <a:prstGeom prst="rect">
            <a:avLst/>
          </a:prstGeom>
        </p:spPr>
      </p:pic>
    </p:spTree>
    <p:extLst>
      <p:ext uri="{BB962C8B-B14F-4D97-AF65-F5344CB8AC3E}">
        <p14:creationId xmlns:p14="http://schemas.microsoft.com/office/powerpoint/2010/main" val="3048500642"/>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1A7266-7789-49DE-9748-463390F3D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6" y="0"/>
            <a:ext cx="9158986" cy="6858000"/>
          </a:xfrm>
          <a:prstGeom prst="rect">
            <a:avLst/>
          </a:prstGeom>
        </p:spPr>
      </p:pic>
    </p:spTree>
    <p:extLst>
      <p:ext uri="{BB962C8B-B14F-4D97-AF65-F5344CB8AC3E}">
        <p14:creationId xmlns:p14="http://schemas.microsoft.com/office/powerpoint/2010/main" val="4188451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94AED-AF23-4EB5-9773-39FDC68BF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36255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8D6DF-5E76-43EA-85C2-F9C113CD8290}"/>
              </a:ext>
            </a:extLst>
          </p:cNvPr>
          <p:cNvPicPr>
            <a:picLocks noChangeAspect="1"/>
          </p:cNvPicPr>
          <p:nvPr/>
        </p:nvPicPr>
        <p:blipFill rotWithShape="1">
          <a:blip r:embed="rId3">
            <a:extLst>
              <a:ext uri="{28A0092B-C50C-407E-A947-70E740481C1C}">
                <a14:useLocalDpi xmlns:a14="http://schemas.microsoft.com/office/drawing/2010/main" val="0"/>
              </a:ext>
            </a:extLst>
          </a:blip>
          <a:srcRect l="18700" r="6300"/>
          <a:stretch/>
        </p:blipFill>
        <p:spPr>
          <a:xfrm>
            <a:off x="0" y="0"/>
            <a:ext cx="9144000" cy="6858000"/>
          </a:xfrm>
          <a:prstGeom prst="rect">
            <a:avLst/>
          </a:prstGeom>
        </p:spPr>
      </p:pic>
    </p:spTree>
    <p:extLst>
      <p:ext uri="{BB962C8B-B14F-4D97-AF65-F5344CB8AC3E}">
        <p14:creationId xmlns:p14="http://schemas.microsoft.com/office/powerpoint/2010/main" val="213708837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0A5514-7F34-477A-81BA-39849E540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03132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81510-4E1B-466C-A54D-2ED2809E9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04" y="0"/>
            <a:ext cx="10312781" cy="6858000"/>
          </a:xfrm>
          <a:prstGeom prst="rect">
            <a:avLst/>
          </a:prstGeom>
        </p:spPr>
      </p:pic>
    </p:spTree>
    <p:extLst>
      <p:ext uri="{BB962C8B-B14F-4D97-AF65-F5344CB8AC3E}">
        <p14:creationId xmlns:p14="http://schemas.microsoft.com/office/powerpoint/2010/main" val="24282142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CA6C1-39AD-416F-8269-E5FAFF59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79" y="0"/>
            <a:ext cx="10281979" cy="6858000"/>
          </a:xfrm>
          <a:prstGeom prst="rect">
            <a:avLst/>
          </a:prstGeom>
        </p:spPr>
      </p:pic>
    </p:spTree>
    <p:extLst>
      <p:ext uri="{BB962C8B-B14F-4D97-AF65-F5344CB8AC3E}">
        <p14:creationId xmlns:p14="http://schemas.microsoft.com/office/powerpoint/2010/main" val="2258004826"/>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523BD-5A4B-485B-A55E-054A1E156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4143757"/>
      </p:ext>
    </p:extLst>
  </p:cSld>
  <p:clrMapOvr>
    <a:masterClrMapping/>
  </p:clrMapOvr>
  <p:transition spd="slow">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D4F26-A79C-4483-802F-04D767E73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51175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43010"/>
            <a:ext cx="8229600" cy="55719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 temptation has overtaken you except such as is common to man; but God is faithful, who will not allow you to be tempted beyond what you are able, but with the temptation will also make the way of escape, that you may be able to bear it.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10:13 </a:t>
            </a:r>
          </a:p>
        </p:txBody>
      </p:sp>
      <p:sp>
        <p:nvSpPr>
          <p:cNvPr id="3" name="Title 1">
            <a:extLst>
              <a:ext uri="{FF2B5EF4-FFF2-40B4-BE49-F238E27FC236}">
                <a16:creationId xmlns:a16="http://schemas.microsoft.com/office/drawing/2014/main" id="{6D715F57-7AE8-4860-982C-1B10142AA118}"/>
              </a:ext>
            </a:extLst>
          </p:cNvPr>
          <p:cNvSpPr txBox="1">
            <a:spLocks/>
          </p:cNvSpPr>
          <p:nvPr/>
        </p:nvSpPr>
        <p:spPr>
          <a:xfrm>
            <a:off x="1156853" y="4831773"/>
            <a:ext cx="229292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trust</a:t>
            </a:r>
          </a:p>
        </p:txBody>
      </p:sp>
    </p:spTree>
    <p:extLst>
      <p:ext uri="{BB962C8B-B14F-4D97-AF65-F5344CB8AC3E}">
        <p14:creationId xmlns:p14="http://schemas.microsoft.com/office/powerpoint/2010/main" val="17938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40A80-39B7-4F2C-95A8-B31CCA02E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7" y="-179184"/>
            <a:ext cx="9720197" cy="7557014"/>
          </a:xfrm>
          <a:prstGeom prst="rect">
            <a:avLst/>
          </a:prstGeom>
        </p:spPr>
      </p:pic>
      <p:pic>
        <p:nvPicPr>
          <p:cNvPr id="3" name="Picture 2">
            <a:extLst>
              <a:ext uri="{FF2B5EF4-FFF2-40B4-BE49-F238E27FC236}">
                <a16:creationId xmlns:a16="http://schemas.microsoft.com/office/drawing/2014/main" id="{AC81B2D4-6532-47C4-AAB0-5F5CFC516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pic>
        <p:nvPicPr>
          <p:cNvPr id="5" name="Picture 4">
            <a:extLst>
              <a:ext uri="{FF2B5EF4-FFF2-40B4-BE49-F238E27FC236}">
                <a16:creationId xmlns:a16="http://schemas.microsoft.com/office/drawing/2014/main" id="{002DCE36-F99B-4EBA-BBA4-29C849ECA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 y="554497"/>
            <a:ext cx="8887968" cy="5919526"/>
          </a:xfrm>
          <a:prstGeom prst="ellipse">
            <a:avLst/>
          </a:prstGeom>
        </p:spPr>
      </p:pic>
    </p:spTree>
    <p:extLst>
      <p:ext uri="{BB962C8B-B14F-4D97-AF65-F5344CB8AC3E}">
        <p14:creationId xmlns:p14="http://schemas.microsoft.com/office/powerpoint/2010/main" val="56624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16A6F-25D5-448E-8D0E-913EFB9FF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2CD3F20F-215B-465E-BF1E-B7EC578B2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861" y="0"/>
            <a:ext cx="11911610" cy="7279317"/>
          </a:xfrm>
          <a:prstGeom prst="rect">
            <a:avLst/>
          </a:prstGeom>
        </p:spPr>
      </p:pic>
    </p:spTree>
    <p:extLst>
      <p:ext uri="{BB962C8B-B14F-4D97-AF65-F5344CB8AC3E}">
        <p14:creationId xmlns:p14="http://schemas.microsoft.com/office/powerpoint/2010/main" val="435200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E4EA8-5265-480B-9BAB-16C3CF63B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42181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A78887-90DE-4E08-837D-2CEC7FE9E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F5BB0BE6-9454-4B27-B1DD-2D860AD0F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984" y="0"/>
            <a:ext cx="5157216" cy="6858000"/>
          </a:xfrm>
          <a:prstGeom prst="rect">
            <a:avLst/>
          </a:prstGeom>
        </p:spPr>
      </p:pic>
      <p:pic>
        <p:nvPicPr>
          <p:cNvPr id="8" name="Picture 7">
            <a:extLst>
              <a:ext uri="{FF2B5EF4-FFF2-40B4-BE49-F238E27FC236}">
                <a16:creationId xmlns:a16="http://schemas.microsoft.com/office/drawing/2014/main" id="{A5EC8E3C-3DA5-4DC6-AD64-CBB3B1A2B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27520" cy="6827520"/>
          </a:xfrm>
          <a:prstGeom prst="rect">
            <a:avLst/>
          </a:prstGeom>
        </p:spPr>
      </p:pic>
      <p:pic>
        <p:nvPicPr>
          <p:cNvPr id="10" name="Picture 9">
            <a:extLst>
              <a:ext uri="{FF2B5EF4-FFF2-40B4-BE49-F238E27FC236}">
                <a16:creationId xmlns:a16="http://schemas.microsoft.com/office/drawing/2014/main" id="{864F6434-A10B-4B1A-ACC6-78A58424E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7344" y="-30480"/>
            <a:ext cx="4572000" cy="6858000"/>
          </a:xfrm>
          <a:prstGeom prst="rect">
            <a:avLst/>
          </a:prstGeom>
        </p:spPr>
      </p:pic>
      <p:pic>
        <p:nvPicPr>
          <p:cNvPr id="11" name="Picture 10">
            <a:extLst>
              <a:ext uri="{FF2B5EF4-FFF2-40B4-BE49-F238E27FC236}">
                <a16:creationId xmlns:a16="http://schemas.microsoft.com/office/drawing/2014/main" id="{F8774431-E3B9-4CD0-B2EC-CCE64B723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82" y="-30480"/>
            <a:ext cx="4981074" cy="6858000"/>
          </a:xfrm>
          <a:prstGeom prst="rect">
            <a:avLst/>
          </a:prstGeom>
        </p:spPr>
      </p:pic>
      <p:pic>
        <p:nvPicPr>
          <p:cNvPr id="12" name="Picture 11">
            <a:extLst>
              <a:ext uri="{FF2B5EF4-FFF2-40B4-BE49-F238E27FC236}">
                <a16:creationId xmlns:a16="http://schemas.microsoft.com/office/drawing/2014/main" id="{139D87ED-6344-4EDF-8A8D-55D64555947A}"/>
              </a:ext>
            </a:extLst>
          </p:cNvPr>
          <p:cNvPicPr>
            <a:picLocks noChangeAspect="1"/>
          </p:cNvPicPr>
          <p:nvPr/>
        </p:nvPicPr>
        <p:blipFill rotWithShape="1">
          <a:blip r:embed="rId8">
            <a:extLst>
              <a:ext uri="{28A0092B-C50C-407E-A947-70E740481C1C}">
                <a14:useLocalDpi xmlns:a14="http://schemas.microsoft.com/office/drawing/2010/main" val="0"/>
              </a:ext>
            </a:extLst>
          </a:blip>
          <a:srcRect r="3451" b="3479"/>
          <a:stretch/>
        </p:blipFill>
        <p:spPr>
          <a:xfrm>
            <a:off x="4084320" y="-30480"/>
            <a:ext cx="5303520" cy="6858000"/>
          </a:xfrm>
          <a:prstGeom prst="rect">
            <a:avLst/>
          </a:prstGeom>
        </p:spPr>
      </p:pic>
      <p:pic>
        <p:nvPicPr>
          <p:cNvPr id="13" name="Picture 12">
            <a:extLst>
              <a:ext uri="{FF2B5EF4-FFF2-40B4-BE49-F238E27FC236}">
                <a16:creationId xmlns:a16="http://schemas.microsoft.com/office/drawing/2014/main" id="{9BBFC6E1-E405-4174-BF1A-D65D8C911D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15" y="-60960"/>
            <a:ext cx="5189220" cy="6918960"/>
          </a:xfrm>
          <a:prstGeom prst="rect">
            <a:avLst/>
          </a:prstGeom>
        </p:spPr>
      </p:pic>
      <p:pic>
        <p:nvPicPr>
          <p:cNvPr id="14" name="Picture 13">
            <a:extLst>
              <a:ext uri="{FF2B5EF4-FFF2-40B4-BE49-F238E27FC236}">
                <a16:creationId xmlns:a16="http://schemas.microsoft.com/office/drawing/2014/main" id="{7AA8395F-0E09-431F-9A2A-D0F8EE9E06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7183" y="-30480"/>
            <a:ext cx="2806065" cy="6858000"/>
          </a:xfrm>
          <a:prstGeom prst="rect">
            <a:avLst/>
          </a:prstGeom>
        </p:spPr>
      </p:pic>
      <p:pic>
        <p:nvPicPr>
          <p:cNvPr id="15" name="Picture 14">
            <a:extLst>
              <a:ext uri="{FF2B5EF4-FFF2-40B4-BE49-F238E27FC236}">
                <a16:creationId xmlns:a16="http://schemas.microsoft.com/office/drawing/2014/main" id="{95710447-7551-43EA-AEEA-DBDF11AEE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5348" y="-30480"/>
            <a:ext cx="4200115" cy="6858000"/>
          </a:xfrm>
          <a:prstGeom prst="rect">
            <a:avLst/>
          </a:prstGeom>
        </p:spPr>
      </p:pic>
    </p:spTree>
    <p:extLst>
      <p:ext uri="{BB962C8B-B14F-4D97-AF65-F5344CB8AC3E}">
        <p14:creationId xmlns:p14="http://schemas.microsoft.com/office/powerpoint/2010/main" val="89017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providence of God blesses the faithful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Godliness involves taking care of your own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Prejudice is a monster that destroys decency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Safeguarding a moral régime is an intelligent public</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Liberty is the light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Oppressive institutions defeat peaceful public order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Rule disregarding respect for freedom invites ruin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Legacy is a matter the goodness one lives by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Reverent integrity blesses future generations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commanded by God to share His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Humble faith brings God’s favor upon a people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Power of prayer applies when hearts are genuine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weakness strength is found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73327">
            <a:off x="762944" y="1105130"/>
            <a:ext cx="8186931" cy="484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Falling away from God’s commands weakens all who disobey</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55556E-7 3.7037E-6 L 0.11458 0.43541 " pathEditMode="relative" rAng="0" ptsTypes="AA">
                                      <p:cBhvr>
                                        <p:cTn id="189" dur="1750" fill="hold"/>
                                        <p:tgtEl>
                                          <p:spTgt spid="4">
                                            <p:txEl>
                                              <p:pRg st="0" end="0"/>
                                            </p:txEl>
                                          </p:spTgt>
                                        </p:tgtEl>
                                        <p:attrNameLst>
                                          <p:attrName>ppt_x</p:attrName>
                                          <p:attrName>ppt_y</p:attrName>
                                        </p:attrNameLst>
                                      </p:cBhvr>
                                      <p:rCtr x="5729" y="21759"/>
                                    </p:animMotion>
                                  </p:childTnLst>
                                </p:cTn>
                              </p:par>
                              <p:par>
                                <p:cTn id="190" presetID="0" presetClass="path" presetSubtype="0" accel="50000" decel="50000" fill="hold" nodeType="withEffect">
                                  <p:stCondLst>
                                    <p:cond delay="0"/>
                                  </p:stCondLst>
                                  <p:childTnLst>
                                    <p:animMotion origin="layout" path="M 0 -2.96296E-6 L 0.11042 0.36806 " pathEditMode="relative" rAng="0" ptsTypes="AA">
                                      <p:cBhvr>
                                        <p:cTn id="191" dur="1750" fill="hold"/>
                                        <p:tgtEl>
                                          <p:spTgt spid="4">
                                            <p:txEl>
                                              <p:pRg st="1" end="1"/>
                                            </p:txEl>
                                          </p:spTgt>
                                        </p:tgtEl>
                                        <p:attrNameLst>
                                          <p:attrName>ppt_x</p:attrName>
                                          <p:attrName>ppt_y</p:attrName>
                                        </p:attrNameLst>
                                      </p:cBhvr>
                                      <p:rCtr x="5521" y="18403"/>
                                    </p:animMotion>
                                  </p:childTnLst>
                                </p:cTn>
                              </p:par>
                              <p:par>
                                <p:cTn id="192" presetID="0" presetClass="path" presetSubtype="0" accel="50000" decel="50000" fill="hold" nodeType="withEffect">
                                  <p:stCondLst>
                                    <p:cond delay="0"/>
                                  </p:stCondLst>
                                  <p:childTnLst>
                                    <p:animMotion origin="layout" path="M -3.05556E-6 0.00023 L 0.09393 0.29607 " pathEditMode="relative" rAng="0" ptsTypes="AA">
                                      <p:cBhvr>
                                        <p:cTn id="193" dur="1750" fill="hold"/>
                                        <p:tgtEl>
                                          <p:spTgt spid="4">
                                            <p:txEl>
                                              <p:pRg st="2" end="2"/>
                                            </p:txEl>
                                          </p:spTgt>
                                        </p:tgtEl>
                                        <p:attrNameLst>
                                          <p:attrName>ppt_x</p:attrName>
                                          <p:attrName>ppt_y</p:attrName>
                                        </p:attrNameLst>
                                      </p:cBhvr>
                                      <p:rCtr x="4688" y="14792"/>
                                    </p:animMotion>
                                  </p:childTnLst>
                                </p:cTn>
                              </p:par>
                              <p:par>
                                <p:cTn id="194" presetID="0" presetClass="path" presetSubtype="0" accel="50000" decel="50000" fill="hold" nodeType="withEffect">
                                  <p:stCondLst>
                                    <p:cond delay="0"/>
                                  </p:stCondLst>
                                  <p:childTnLst>
                                    <p:animMotion origin="layout" path="M -3.05556E-6 0.00023 L 0.03768 0.22222 " pathEditMode="relative" rAng="0" ptsTypes="AA">
                                      <p:cBhvr>
                                        <p:cTn id="195" dur="1750" fill="hold"/>
                                        <p:tgtEl>
                                          <p:spTgt spid="4">
                                            <p:txEl>
                                              <p:pRg st="3" end="3"/>
                                            </p:txEl>
                                          </p:spTgt>
                                        </p:tgtEl>
                                        <p:attrNameLst>
                                          <p:attrName>ppt_x</p:attrName>
                                          <p:attrName>ppt_y</p:attrName>
                                        </p:attrNameLst>
                                      </p:cBhvr>
                                      <p:rCtr x="1875" y="11088"/>
                                    </p:animMotion>
                                  </p:childTnLst>
                                </p:cTn>
                              </p:par>
                              <p:par>
                                <p:cTn id="196" presetID="0" presetClass="path" presetSubtype="0" accel="50000" decel="50000" fill="hold" nodeType="withEffect">
                                  <p:stCondLst>
                                    <p:cond delay="0"/>
                                  </p:stCondLst>
                                  <p:childTnLst>
                                    <p:animMotion origin="layout" path="M -2.77778E-6 0.00093 L 0.26077 0.14838 " pathEditMode="relative" rAng="0" ptsTypes="AA">
                                      <p:cBhvr>
                                        <p:cTn id="197" dur="1750" fill="hold"/>
                                        <p:tgtEl>
                                          <p:spTgt spid="4">
                                            <p:txEl>
                                              <p:pRg st="4" end="4"/>
                                            </p:txEl>
                                          </p:spTgt>
                                        </p:tgtEl>
                                        <p:attrNameLst>
                                          <p:attrName>ppt_x</p:attrName>
                                          <p:attrName>ppt_y</p:attrName>
                                        </p:attrNameLst>
                                      </p:cBhvr>
                                      <p:rCtr x="13038" y="7361"/>
                                    </p:animMotion>
                                  </p:childTnLst>
                                </p:cTn>
                              </p:par>
                              <p:par>
                                <p:cTn id="198" presetID="0" presetClass="path" presetSubtype="0" accel="50000" decel="50000" fill="hold" nodeType="withEffect">
                                  <p:stCondLst>
                                    <p:cond delay="0"/>
                                  </p:stCondLst>
                                  <p:childTnLst>
                                    <p:animMotion origin="layout" path="M -3.05556E-6 0.00069 L 0.03143 0.07546 " pathEditMode="relative" rAng="0" ptsTypes="AA">
                                      <p:cBhvr>
                                        <p:cTn id="199" dur="1750" fill="hold"/>
                                        <p:tgtEl>
                                          <p:spTgt spid="4">
                                            <p:txEl>
                                              <p:pRg st="5" end="5"/>
                                            </p:txEl>
                                          </p:spTgt>
                                        </p:tgtEl>
                                        <p:attrNameLst>
                                          <p:attrName>ppt_x</p:attrName>
                                          <p:attrName>ppt_y</p:attrName>
                                        </p:attrNameLst>
                                      </p:cBhvr>
                                      <p:rCtr x="1563" y="3727"/>
                                    </p:animMotion>
                                  </p:childTnLst>
                                </p:cTn>
                              </p:par>
                              <p:par>
                                <p:cTn id="200" presetID="0" presetClass="path" presetSubtype="0" accel="50000" decel="50000" fill="hold" nodeType="withEffect">
                                  <p:stCondLst>
                                    <p:cond delay="0"/>
                                  </p:stCondLst>
                                  <p:childTnLst>
                                    <p:animMotion origin="layout" path="M 1.38889E-6 0.00046 L 0.05139 0.00231 " pathEditMode="relative" rAng="0" ptsTypes="AA">
                                      <p:cBhvr>
                                        <p:cTn id="201" dur="1750" fill="hold"/>
                                        <p:tgtEl>
                                          <p:spTgt spid="4">
                                            <p:txEl>
                                              <p:pRg st="6" end="6"/>
                                            </p:txEl>
                                          </p:spTgt>
                                        </p:tgtEl>
                                        <p:attrNameLst>
                                          <p:attrName>ppt_x</p:attrName>
                                          <p:attrName>ppt_y</p:attrName>
                                        </p:attrNameLst>
                                      </p:cBhvr>
                                      <p:rCtr x="2569" y="93"/>
                                    </p:animMotion>
                                  </p:childTnLst>
                                </p:cTn>
                              </p:par>
                              <p:par>
                                <p:cTn id="202" presetID="0" presetClass="path" presetSubtype="0" accel="50000" decel="50000" fill="hold" nodeType="withEffect">
                                  <p:stCondLst>
                                    <p:cond delay="0"/>
                                  </p:stCondLst>
                                  <p:childTnLst>
                                    <p:animMotion origin="layout" path="M 2.77778E-6 0.00069 L 0.09791 -0.07176 " pathEditMode="relative" rAng="0" ptsTypes="AA">
                                      <p:cBhvr>
                                        <p:cTn id="203" dur="1750" fill="hold"/>
                                        <p:tgtEl>
                                          <p:spTgt spid="4">
                                            <p:txEl>
                                              <p:pRg st="7" end="7"/>
                                            </p:txEl>
                                          </p:spTgt>
                                        </p:tgtEl>
                                        <p:attrNameLst>
                                          <p:attrName>ppt_x</p:attrName>
                                          <p:attrName>ppt_y</p:attrName>
                                        </p:attrNameLst>
                                      </p:cBhvr>
                                      <p:rCtr x="4896" y="-3634"/>
                                    </p:animMotion>
                                  </p:childTnLst>
                                </p:cTn>
                              </p:par>
                              <p:par>
                                <p:cTn id="204" presetID="0" presetClass="path" presetSubtype="0" accel="50000" decel="50000" fill="hold" nodeType="withEffect">
                                  <p:stCondLst>
                                    <p:cond delay="0"/>
                                  </p:stCondLst>
                                  <p:childTnLst>
                                    <p:animMotion origin="layout" path="M -1.66667E-6 0.00116 L 0.09045 -0.14445 " pathEditMode="relative" rAng="0" ptsTypes="AA">
                                      <p:cBhvr>
                                        <p:cTn id="205" dur="1750" fill="hold"/>
                                        <p:tgtEl>
                                          <p:spTgt spid="4">
                                            <p:txEl>
                                              <p:pRg st="8" end="8"/>
                                            </p:txEl>
                                          </p:spTgt>
                                        </p:tgtEl>
                                        <p:attrNameLst>
                                          <p:attrName>ppt_x</p:attrName>
                                          <p:attrName>ppt_y</p:attrName>
                                        </p:attrNameLst>
                                      </p:cBhvr>
                                      <p:rCtr x="4514" y="-7292"/>
                                    </p:animMotion>
                                  </p:childTnLst>
                                </p:cTn>
                              </p:par>
                              <p:par>
                                <p:cTn id="206" presetID="0" presetClass="path" presetSubtype="0" accel="50000" decel="50000" fill="hold" nodeType="withEffect">
                                  <p:stCondLst>
                                    <p:cond delay="0"/>
                                  </p:stCondLst>
                                  <p:childTnLst>
                                    <p:animMotion origin="layout" path="M 2.22222E-6 0.00069 L 0.03246 -0.2176 " pathEditMode="relative" rAng="0" ptsTypes="AA">
                                      <p:cBhvr>
                                        <p:cTn id="207" dur="1750" fill="hold"/>
                                        <p:tgtEl>
                                          <p:spTgt spid="4">
                                            <p:txEl>
                                              <p:pRg st="9" end="9"/>
                                            </p:txEl>
                                          </p:spTgt>
                                        </p:tgtEl>
                                        <p:attrNameLst>
                                          <p:attrName>ppt_x</p:attrName>
                                          <p:attrName>ppt_y</p:attrName>
                                        </p:attrNameLst>
                                      </p:cBhvr>
                                      <p:rCtr x="1615" y="-10926"/>
                                    </p:animMotion>
                                  </p:childTnLst>
                                </p:cTn>
                              </p:par>
                              <p:par>
                                <p:cTn id="208" presetID="0" presetClass="path" presetSubtype="0" accel="50000" decel="50000" fill="hold" nodeType="withEffect">
                                  <p:stCondLst>
                                    <p:cond delay="0"/>
                                  </p:stCondLst>
                                  <p:childTnLst>
                                    <p:animMotion origin="layout" path="M 3.05556E-6 0.00069 L 0.07725 -0.2919 " pathEditMode="relative" rAng="0" ptsTypes="AA">
                                      <p:cBhvr>
                                        <p:cTn id="209" dur="1750" fill="hold"/>
                                        <p:tgtEl>
                                          <p:spTgt spid="4">
                                            <p:txEl>
                                              <p:pRg st="10" end="10"/>
                                            </p:txEl>
                                          </p:spTgt>
                                        </p:tgtEl>
                                        <p:attrNameLst>
                                          <p:attrName>ppt_x</p:attrName>
                                          <p:attrName>ppt_y</p:attrName>
                                        </p:attrNameLst>
                                      </p:cBhvr>
                                      <p:rCtr x="3854" y="-14630"/>
                                    </p:animMotion>
                                  </p:childTnLst>
                                </p:cTn>
                              </p:par>
                              <p:par>
                                <p:cTn id="210" presetID="0" presetClass="path" presetSubtype="0" accel="50000" decel="50000" fill="hold" nodeType="withEffect">
                                  <p:stCondLst>
                                    <p:cond delay="0"/>
                                  </p:stCondLst>
                                  <p:childTnLst>
                                    <p:animMotion origin="layout" path="M 4.44444E-6 0.00069 L 0.05486 -0.36505 " pathEditMode="relative" rAng="0" ptsTypes="AA">
                                      <p:cBhvr>
                                        <p:cTn id="211" dur="1750" fill="hold"/>
                                        <p:tgtEl>
                                          <p:spTgt spid="4">
                                            <p:txEl>
                                              <p:pRg st="11" end="11"/>
                                            </p:txEl>
                                          </p:spTgt>
                                        </p:tgtEl>
                                        <p:attrNameLst>
                                          <p:attrName>ppt_x</p:attrName>
                                          <p:attrName>ppt_y</p:attrName>
                                        </p:attrNameLst>
                                      </p:cBhvr>
                                      <p:rCtr x="2743" y="-18287"/>
                                    </p:animMotion>
                                  </p:childTnLst>
                                </p:cTn>
                              </p:par>
                              <p:par>
                                <p:cTn id="212" presetID="0" presetClass="path" presetSubtype="0" accel="50000" decel="50000" fill="hold" nodeType="withEffect">
                                  <p:stCondLst>
                                    <p:cond delay="0"/>
                                  </p:stCondLst>
                                  <p:childTnLst>
                                    <p:animMotion origin="layout" path="M 4.72222E-6 0.00092 L 0.2217 -0.43843 " pathEditMode="relative" rAng="0" ptsTypes="AA">
                                      <p:cBhvr>
                                        <p:cTn id="213" dur="1750" fill="hold"/>
                                        <p:tgtEl>
                                          <p:spTgt spid="4">
                                            <p:txEl>
                                              <p:pRg st="12" end="12"/>
                                            </p:txEl>
                                          </p:spTgt>
                                        </p:tgtEl>
                                        <p:attrNameLst>
                                          <p:attrName>ppt_x</p:attrName>
                                          <p:attrName>ppt_y</p:attrName>
                                        </p:attrNameLst>
                                      </p:cBhvr>
                                      <p:rCtr x="11076" y="-21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900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492818" y="2325527"/>
            <a:ext cx="2537460"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Federal aid</a:t>
            </a:r>
          </a:p>
        </p:txBody>
      </p:sp>
      <p:sp>
        <p:nvSpPr>
          <p:cNvPr id="4" name="Title 1"/>
          <p:cNvSpPr txBox="1">
            <a:spLocks/>
          </p:cNvSpPr>
          <p:nvPr/>
        </p:nvSpPr>
        <p:spPr>
          <a:xfrm>
            <a:off x="6846095" y="3391852"/>
            <a:ext cx="2038350"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weakens</a:t>
            </a:r>
          </a:p>
        </p:txBody>
      </p:sp>
      <p:sp>
        <p:nvSpPr>
          <p:cNvPr id="5" name="Title 1"/>
          <p:cNvSpPr txBox="1">
            <a:spLocks/>
          </p:cNvSpPr>
          <p:nvPr/>
        </p:nvSpPr>
        <p:spPr>
          <a:xfrm>
            <a:off x="2964180" y="4990146"/>
            <a:ext cx="3562350"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kindly sentiment</a:t>
            </a:r>
          </a:p>
        </p:txBody>
      </p:sp>
      <p:sp>
        <p:nvSpPr>
          <p:cNvPr id="3074" name="Rectangle 2"/>
          <p:cNvSpPr>
            <a:spLocks noGrp="1" noChangeArrowheads="1"/>
          </p:cNvSpPr>
          <p:nvPr>
            <p:ph type="title"/>
          </p:nvPr>
        </p:nvSpPr>
        <p:spPr>
          <a:xfrm>
            <a:off x="242454" y="289719"/>
            <a:ext cx="8659091"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friendliness and charity of our countrymen can always be relied upon to relieve their fellow citizens in misfortune. This has been repeatedly and quite lately demonstrated. Federal aid in such cases encourages the expectation of paternal care on the part of the Government and weakens the sturdiness of our national character, while it prevents the indulgence among our people of that kindly sentiment and conduct which strengthens the bonds of a common brotherhood.”</a:t>
            </a:r>
          </a:p>
        </p:txBody>
      </p:sp>
    </p:spTree>
    <p:extLst>
      <p:ext uri="{BB962C8B-B14F-4D97-AF65-F5344CB8AC3E}">
        <p14:creationId xmlns:p14="http://schemas.microsoft.com/office/powerpoint/2010/main" val="2201665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26472" y="1328810"/>
            <a:ext cx="8091055" cy="42003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Pure and undefiled religion before God and the Father is this: to visit orphans and widows in their trouble, and to keep oneself unspotted from the world.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1:27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13288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3741294" y="1967668"/>
            <a:ext cx="43935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human prejudice</a:t>
            </a:r>
          </a:p>
        </p:txBody>
      </p:sp>
      <p:sp>
        <p:nvSpPr>
          <p:cNvPr id="13" name="Title 1"/>
          <p:cNvSpPr txBox="1">
            <a:spLocks/>
          </p:cNvSpPr>
          <p:nvPr/>
        </p:nvSpPr>
        <p:spPr>
          <a:xfrm>
            <a:off x="1128077" y="3310576"/>
            <a:ext cx="44357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race and religion</a:t>
            </a:r>
          </a:p>
        </p:txBody>
      </p:sp>
      <p:sp>
        <p:nvSpPr>
          <p:cNvPr id="3074" name="Rectangle 2"/>
          <p:cNvSpPr>
            <a:spLocks noGrp="1" noChangeArrowheads="1"/>
          </p:cNvSpPr>
          <p:nvPr>
            <p:ph type="title"/>
          </p:nvPr>
        </p:nvSpPr>
        <p:spPr>
          <a:xfrm>
            <a:off x="457200" y="1917628"/>
            <a:ext cx="8229600" cy="30227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know that human prejudice - especially that growing out of  race and religion - is cruelly inveterate and lasting.”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1944030" y="3891775"/>
            <a:ext cx="2233914" cy="1092843"/>
          </a:xfrm>
          <a:prstGeom prst="rect">
            <a:avLst/>
          </a:prstGeom>
        </p:spPr>
        <p:txBody>
          <a:bodyPr vert="horz" lIns="91440" tIns="45720" rIns="91440" bIns="45720" rtlCol="0" anchor="ctr">
            <a:prstTxWarp prst="textStop">
              <a:avLst/>
            </a:prstTxWarp>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deep-rooted</a:t>
            </a:r>
          </a:p>
        </p:txBody>
      </p:sp>
      <p:sp>
        <p:nvSpPr>
          <p:cNvPr id="4" name="Rectangle 2"/>
          <p:cNvSpPr txBox="1">
            <a:spLocks noChangeArrowheads="1"/>
          </p:cNvSpPr>
          <p:nvPr/>
        </p:nvSpPr>
        <p:spPr bwMode="auto">
          <a:xfrm rot="21323966">
            <a:off x="4129668" y="858644"/>
            <a:ext cx="3620429" cy="139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urve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prejudgment</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754743" y="3381827"/>
            <a:ext cx="2299984" cy="7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White</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088573" y="3389085"/>
            <a:ext cx="1726670" cy="7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Black</a:t>
            </a:r>
            <a:endParaRPr lang="en-US" altLang="en-US" sz="40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769257" y="3389084"/>
            <a:ext cx="2299984" cy="7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rPr>
              <a:t>Yellow</a:t>
            </a:r>
            <a:endParaRPr lang="en-US" altLang="en-US" sz="4000" b="1" i="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762000" y="3389085"/>
            <a:ext cx="2299984" cy="7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663300"/>
                </a:solidFill>
                <a:effectLst>
                  <a:glow rad="63500">
                    <a:schemeClr val="tx1"/>
                  </a:glow>
                  <a:outerShdw blurRad="50800" algn="tl" rotWithShape="0">
                    <a:srgbClr val="000000"/>
                  </a:outerShdw>
                </a:effectLst>
                <a:latin typeface="Calibri" panose="020F0502020204030204" pitchFamily="34" charset="0"/>
              </a:rPr>
              <a:t>Brown</a:t>
            </a:r>
            <a:endParaRPr lang="en-US" altLang="en-US" sz="4000" b="1" i="1" kern="0" dirty="0">
              <a:ln w="17780" cmpd="sng">
                <a:solidFill>
                  <a:srgbClr val="FFFFFF"/>
                </a:solidFill>
                <a:prstDash val="solid"/>
                <a:miter lim="800000"/>
              </a:ln>
              <a:solidFill>
                <a:srgbClr val="6633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1262742" y="3374570"/>
            <a:ext cx="1276727" cy="7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Red</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769257" y="3381827"/>
            <a:ext cx="2409372" cy="79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gradFill flip="none" rotWithShape="1">
                  <a:gsLst>
                    <a:gs pos="0">
                      <a:srgbClr val="FF3399"/>
                    </a:gs>
                    <a:gs pos="25000">
                      <a:srgbClr val="FF6633"/>
                    </a:gs>
                    <a:gs pos="50000">
                      <a:srgbClr val="FFFF00"/>
                    </a:gs>
                    <a:gs pos="70000">
                      <a:schemeClr val="bg1"/>
                    </a:gs>
                    <a:gs pos="86000">
                      <a:srgbClr val="663300"/>
                    </a:gs>
                    <a:gs pos="100000">
                      <a:schemeClr val="accent4"/>
                    </a:gs>
                  </a:gsLst>
                  <a:path path="circle">
                    <a:fillToRect l="100000" t="100000"/>
                  </a:path>
                  <a:tileRect r="-100000" b="-100000"/>
                </a:gradFill>
                <a:effectLst>
                  <a:glow rad="63500">
                    <a:schemeClr val="tx1"/>
                  </a:glow>
                  <a:outerShdw blurRad="50800" algn="tl" rotWithShape="0">
                    <a:srgbClr val="000000"/>
                  </a:outerShdw>
                </a:effectLst>
                <a:latin typeface="Calibri" panose="020F0502020204030204" pitchFamily="34" charset="0"/>
              </a:rPr>
              <a:t>Mixture</a:t>
            </a:r>
            <a:endParaRPr lang="en-US" altLang="en-US" sz="4000" b="1" i="1" kern="0" dirty="0">
              <a:ln w="17780" cmpd="sng">
                <a:solidFill>
                  <a:srgbClr val="FFFFFF"/>
                </a:solidFill>
                <a:prstDash val="solid"/>
                <a:miter lim="800000"/>
              </a:ln>
              <a:gradFill flip="none" rotWithShape="1">
                <a:gsLst>
                  <a:gs pos="0">
                    <a:srgbClr val="FF3399"/>
                  </a:gs>
                  <a:gs pos="25000">
                    <a:srgbClr val="FF6633"/>
                  </a:gs>
                  <a:gs pos="50000">
                    <a:srgbClr val="FFFF00"/>
                  </a:gs>
                  <a:gs pos="70000">
                    <a:schemeClr val="bg1"/>
                  </a:gs>
                  <a:gs pos="86000">
                    <a:srgbClr val="663300"/>
                  </a:gs>
                  <a:gs pos="100000">
                    <a:schemeClr val="accent4"/>
                  </a:gs>
                </a:gsLst>
                <a:path path="circle">
                  <a:fillToRect l="100000" t="100000"/>
                </a:path>
                <a:tileRect r="-100000" b="-100000"/>
              </a:gra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7C9536D-8A61-42E4-B0AF-39FC180E5641}"/>
              </a:ext>
            </a:extLst>
          </p:cNvPr>
          <p:cNvSpPr txBox="1">
            <a:spLocks noChangeArrowheads="1"/>
          </p:cNvSpPr>
          <p:nvPr/>
        </p:nvSpPr>
        <p:spPr bwMode="auto">
          <a:xfrm>
            <a:off x="5791200" y="5067300"/>
            <a:ext cx="20120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Baptist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B3908D5-803C-46EB-87AA-FE18B2C829D7}"/>
              </a:ext>
            </a:extLst>
          </p:cNvPr>
          <p:cNvSpPr txBox="1">
            <a:spLocks noChangeArrowheads="1"/>
          </p:cNvSpPr>
          <p:nvPr/>
        </p:nvSpPr>
        <p:spPr bwMode="auto">
          <a:xfrm>
            <a:off x="635000" y="5054600"/>
            <a:ext cx="25962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Mormon</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66AE576-4048-4AD1-B264-544F37E02DFE}"/>
              </a:ext>
            </a:extLst>
          </p:cNvPr>
          <p:cNvSpPr txBox="1">
            <a:spLocks noChangeArrowheads="1"/>
          </p:cNvSpPr>
          <p:nvPr/>
        </p:nvSpPr>
        <p:spPr bwMode="auto">
          <a:xfrm>
            <a:off x="533400" y="1181100"/>
            <a:ext cx="23168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Catholic</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B362C2DC-9963-4713-8C8F-C824D9817746}"/>
              </a:ext>
            </a:extLst>
          </p:cNvPr>
          <p:cNvSpPr txBox="1">
            <a:spLocks noChangeArrowheads="1"/>
          </p:cNvSpPr>
          <p:nvPr/>
        </p:nvSpPr>
        <p:spPr bwMode="auto">
          <a:xfrm>
            <a:off x="5384800" y="406400"/>
            <a:ext cx="16564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Wicca</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17BAB83-F421-466F-94FB-BBB2A3242162}"/>
              </a:ext>
            </a:extLst>
          </p:cNvPr>
          <p:cNvSpPr txBox="1">
            <a:spLocks noChangeArrowheads="1"/>
          </p:cNvSpPr>
          <p:nvPr/>
        </p:nvSpPr>
        <p:spPr bwMode="auto">
          <a:xfrm>
            <a:off x="3009900" y="825500"/>
            <a:ext cx="21390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Muslim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10BAE893-10A4-458F-8432-810A88E47CE5}"/>
              </a:ext>
            </a:extLst>
          </p:cNvPr>
          <p:cNvSpPr txBox="1">
            <a:spLocks noChangeArrowheads="1"/>
          </p:cNvSpPr>
          <p:nvPr/>
        </p:nvSpPr>
        <p:spPr bwMode="auto">
          <a:xfrm>
            <a:off x="3276600" y="5626100"/>
            <a:ext cx="24438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Buddhist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6326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stCondLst>
                                            <p:cond delay="0"/>
                                          </p:stCondLst>
                                        </p:cTn>
                                        <p:tgtEl>
                                          <p:spTgt spid="3"/>
                                        </p:tgtEl>
                                      </p:cBhvr>
                                    </p:animEffect>
                                    <p:anim to="" calcmode="lin" valueType="num">
                                      <p:cBhvr>
                                        <p:cTn id="20"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1"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500" fill="hold"/>
                                        <p:tgtEl>
                                          <p:spTgt spid="6"/>
                                        </p:tgtEl>
                                        <p:attrNameLst>
                                          <p:attrName>ppt_w</p:attrName>
                                        </p:attrNameLst>
                                      </p:cBhvr>
                                      <p:tavLst>
                                        <p:tav tm="0">
                                          <p:val>
                                            <p:fltVal val="0"/>
                                          </p:val>
                                        </p:tav>
                                        <p:tav tm="100000">
                                          <p:val>
                                            <p:strVal val="#ppt_w"/>
                                          </p:val>
                                        </p:tav>
                                      </p:tavLst>
                                    </p:anim>
                                    <p:anim calcmode="lin" valueType="num">
                                      <p:cBhvr>
                                        <p:cTn id="39" dur="1500" fill="hold"/>
                                        <p:tgtEl>
                                          <p:spTgt spid="6"/>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500" fill="hold"/>
                                        <p:tgtEl>
                                          <p:spTgt spid="8"/>
                                        </p:tgtEl>
                                        <p:attrNameLst>
                                          <p:attrName>ppt_w</p:attrName>
                                        </p:attrNameLst>
                                      </p:cBhvr>
                                      <p:tavLst>
                                        <p:tav tm="0">
                                          <p:val>
                                            <p:fltVal val="0"/>
                                          </p:val>
                                        </p:tav>
                                        <p:tav tm="100000">
                                          <p:val>
                                            <p:strVal val="#ppt_w"/>
                                          </p:val>
                                        </p:tav>
                                      </p:tavLst>
                                    </p:anim>
                                    <p:anim calcmode="lin" valueType="num">
                                      <p:cBhvr>
                                        <p:cTn id="43" dur="1500" fill="hold"/>
                                        <p:tgtEl>
                                          <p:spTgt spid="8"/>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500" fill="hold"/>
                                        <p:tgtEl>
                                          <p:spTgt spid="9"/>
                                        </p:tgtEl>
                                        <p:attrNameLst>
                                          <p:attrName>ppt_w</p:attrName>
                                        </p:attrNameLst>
                                      </p:cBhvr>
                                      <p:tavLst>
                                        <p:tav tm="0">
                                          <p:val>
                                            <p:fltVal val="0"/>
                                          </p:val>
                                        </p:tav>
                                        <p:tav tm="100000">
                                          <p:val>
                                            <p:strVal val="#ppt_w"/>
                                          </p:val>
                                        </p:tav>
                                      </p:tavLst>
                                    </p:anim>
                                    <p:anim calcmode="lin" valueType="num">
                                      <p:cBhvr>
                                        <p:cTn id="47" dur="1500" fill="hold"/>
                                        <p:tgtEl>
                                          <p:spTgt spid="9"/>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500" fill="hold"/>
                                        <p:tgtEl>
                                          <p:spTgt spid="10"/>
                                        </p:tgtEl>
                                        <p:attrNameLst>
                                          <p:attrName>ppt_w</p:attrName>
                                        </p:attrNameLst>
                                      </p:cBhvr>
                                      <p:tavLst>
                                        <p:tav tm="0">
                                          <p:val>
                                            <p:fltVal val="0"/>
                                          </p:val>
                                        </p:tav>
                                        <p:tav tm="100000">
                                          <p:val>
                                            <p:strVal val="#ppt_w"/>
                                          </p:val>
                                        </p:tav>
                                      </p:tavLst>
                                    </p:anim>
                                    <p:anim calcmode="lin" valueType="num">
                                      <p:cBhvr>
                                        <p:cTn id="51" dur="1500" fill="hold"/>
                                        <p:tgtEl>
                                          <p:spTgt spid="10"/>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500" fill="hold"/>
                                        <p:tgtEl>
                                          <p:spTgt spid="11"/>
                                        </p:tgtEl>
                                        <p:attrNameLst>
                                          <p:attrName>ppt_w</p:attrName>
                                        </p:attrNameLst>
                                      </p:cBhvr>
                                      <p:tavLst>
                                        <p:tav tm="0">
                                          <p:val>
                                            <p:fltVal val="0"/>
                                          </p:val>
                                        </p:tav>
                                        <p:tav tm="100000">
                                          <p:val>
                                            <p:strVal val="#ppt_w"/>
                                          </p:val>
                                        </p:tav>
                                      </p:tavLst>
                                    </p:anim>
                                    <p:anim calcmode="lin" valueType="num">
                                      <p:cBhvr>
                                        <p:cTn id="55" dur="1500" fill="hold"/>
                                        <p:tgtEl>
                                          <p:spTgt spid="11"/>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500" fill="hold"/>
                                        <p:tgtEl>
                                          <p:spTgt spid="12"/>
                                        </p:tgtEl>
                                        <p:attrNameLst>
                                          <p:attrName>ppt_w</p:attrName>
                                        </p:attrNameLst>
                                      </p:cBhvr>
                                      <p:tavLst>
                                        <p:tav tm="0">
                                          <p:val>
                                            <p:fltVal val="0"/>
                                          </p:val>
                                        </p:tav>
                                        <p:tav tm="100000">
                                          <p:val>
                                            <p:strVal val="#ppt_w"/>
                                          </p:val>
                                        </p:tav>
                                      </p:tavLst>
                                    </p:anim>
                                    <p:anim calcmode="lin" valueType="num">
                                      <p:cBhvr>
                                        <p:cTn id="59" dur="1500" fill="hold"/>
                                        <p:tgtEl>
                                          <p:spTgt spid="12"/>
                                        </p:tgtEl>
                                        <p:attrNameLst>
                                          <p:attrName>ppt_h</p:attrName>
                                        </p:attrNameLst>
                                      </p:cBhvr>
                                      <p:tavLst>
                                        <p:tav tm="0">
                                          <p:val>
                                            <p:fltVal val="0"/>
                                          </p:val>
                                        </p:tav>
                                        <p:tav tm="100000">
                                          <p:val>
                                            <p:strVal val="#ppt_h"/>
                                          </p:val>
                                        </p:tav>
                                      </p:tavLst>
                                    </p:anim>
                                  </p:childTnLst>
                                </p:cTn>
                              </p:par>
                              <p:par>
                                <p:cTn id="60" presetID="42" presetClass="path" presetSubtype="0" accel="50000" decel="50000" fill="hold" grpId="2" nodeType="withEffect">
                                  <p:stCondLst>
                                    <p:cond delay="0"/>
                                  </p:stCondLst>
                                  <p:childTnLst>
                                    <p:animMotion origin="layout" path="M 2.77778E-7 4.07407E-6 L -0.01927 -0.32246 " pathEditMode="relative" rAng="0" ptsTypes="AA">
                                      <p:cBhvr>
                                        <p:cTn id="61" dur="1500" fill="hold"/>
                                        <p:tgtEl>
                                          <p:spTgt spid="6"/>
                                        </p:tgtEl>
                                        <p:attrNameLst>
                                          <p:attrName>ppt_x</p:attrName>
                                          <p:attrName>ppt_y</p:attrName>
                                        </p:attrNameLst>
                                      </p:cBhvr>
                                      <p:rCtr x="-972" y="-16134"/>
                                    </p:animMotion>
                                  </p:childTnLst>
                                </p:cTn>
                              </p:par>
                              <p:par>
                                <p:cTn id="62" presetID="42" presetClass="path" presetSubtype="0" accel="50000" decel="50000" fill="hold" grpId="2" nodeType="withEffect">
                                  <p:stCondLst>
                                    <p:cond delay="0"/>
                                  </p:stCondLst>
                                  <p:childTnLst>
                                    <p:animMotion origin="layout" path="M 1.94444E-6 -3.33333E-6 L 0.28021 0.32593 " pathEditMode="relative" rAng="0" ptsTypes="AA">
                                      <p:cBhvr>
                                        <p:cTn id="63" dur="1500" fill="hold"/>
                                        <p:tgtEl>
                                          <p:spTgt spid="8"/>
                                        </p:tgtEl>
                                        <p:attrNameLst>
                                          <p:attrName>ppt_x</p:attrName>
                                          <p:attrName>ppt_y</p:attrName>
                                        </p:attrNameLst>
                                      </p:cBhvr>
                                      <p:rCtr x="14010" y="16296"/>
                                    </p:animMotion>
                                  </p:childTnLst>
                                </p:cTn>
                              </p:par>
                              <p:par>
                                <p:cTn id="64" presetID="42" presetClass="path" presetSubtype="0" accel="50000" decel="50000" fill="hold" grpId="2" nodeType="withEffect">
                                  <p:stCondLst>
                                    <p:cond delay="0"/>
                                  </p:stCondLst>
                                  <p:childTnLst>
                                    <p:animMotion origin="layout" path="M 4.16667E-6 -3.33333E-6 L 0.00434 0.24792 " pathEditMode="relative" rAng="0" ptsTypes="AA">
                                      <p:cBhvr>
                                        <p:cTn id="65" dur="1500" fill="hold"/>
                                        <p:tgtEl>
                                          <p:spTgt spid="9"/>
                                        </p:tgtEl>
                                        <p:attrNameLst>
                                          <p:attrName>ppt_x</p:attrName>
                                          <p:attrName>ppt_y</p:attrName>
                                        </p:attrNameLst>
                                      </p:cBhvr>
                                      <p:rCtr x="208" y="12384"/>
                                    </p:animMotion>
                                  </p:childTnLst>
                                </p:cTn>
                              </p:par>
                              <p:par>
                                <p:cTn id="66" presetID="42" presetClass="path" presetSubtype="0" accel="50000" decel="50000" fill="hold" grpId="2" nodeType="withEffect">
                                  <p:stCondLst>
                                    <p:cond delay="0"/>
                                  </p:stCondLst>
                                  <p:childTnLst>
                                    <p:animMotion origin="layout" path="M 2.22222E-6 -3.33333E-6 L 0.53854 0.24584 " pathEditMode="relative" rAng="0" ptsTypes="AA">
                                      <p:cBhvr>
                                        <p:cTn id="67" dur="1500" fill="hold"/>
                                        <p:tgtEl>
                                          <p:spTgt spid="10"/>
                                        </p:tgtEl>
                                        <p:attrNameLst>
                                          <p:attrName>ppt_x</p:attrName>
                                          <p:attrName>ppt_y</p:attrName>
                                        </p:attrNameLst>
                                      </p:cBhvr>
                                      <p:rCtr x="26927" y="12292"/>
                                    </p:animMotion>
                                  </p:childTnLst>
                                </p:cTn>
                              </p:par>
                              <p:par>
                                <p:cTn id="68" presetID="42" presetClass="path" presetSubtype="0" accel="50000" decel="50000" fill="hold" grpId="2" nodeType="withEffect">
                                  <p:stCondLst>
                                    <p:cond delay="0"/>
                                  </p:stCondLst>
                                  <p:childTnLst>
                                    <p:animMotion origin="layout" path="M -2.5E-6 1.48148E-6 L 0.47795 -0.43542 " pathEditMode="relative" rAng="0" ptsTypes="AA">
                                      <p:cBhvr>
                                        <p:cTn id="69" dur="1500" fill="hold"/>
                                        <p:tgtEl>
                                          <p:spTgt spid="11"/>
                                        </p:tgtEl>
                                        <p:attrNameLst>
                                          <p:attrName>ppt_x</p:attrName>
                                          <p:attrName>ppt_y</p:attrName>
                                        </p:attrNameLst>
                                      </p:cBhvr>
                                      <p:rCtr x="23889" y="-21782"/>
                                    </p:animMotion>
                                  </p:childTnLst>
                                </p:cTn>
                              </p:par>
                              <p:par>
                                <p:cTn id="70" presetID="42" presetClass="path" presetSubtype="0" accel="50000" decel="50000" fill="hold" grpId="2" nodeType="withEffect">
                                  <p:stCondLst>
                                    <p:cond delay="0"/>
                                  </p:stCondLst>
                                  <p:childTnLst>
                                    <p:animMotion origin="layout" path="M 1.38889E-6 4.07407E-6 L 0.23663 -0.37524 " pathEditMode="relative" rAng="0" ptsTypes="AA">
                                      <p:cBhvr>
                                        <p:cTn id="71" dur="1500" fill="hold"/>
                                        <p:tgtEl>
                                          <p:spTgt spid="12"/>
                                        </p:tgtEl>
                                        <p:attrNameLst>
                                          <p:attrName>ppt_x</p:attrName>
                                          <p:attrName>ppt_y</p:attrName>
                                        </p:attrNameLst>
                                      </p:cBhvr>
                                      <p:rCtr x="11823" y="-18773"/>
                                    </p:animMotion>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1" nodeType="clickEffect">
                                  <p:stCondLst>
                                    <p:cond delay="25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25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25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25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25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250"/>
                                  </p:stCondLst>
                                  <p:childTnLst>
                                    <p:set>
                                      <p:cBhvr>
                                        <p:cTn id="95" dur="1" fill="hold">
                                          <p:stCondLst>
                                            <p:cond delay="0"/>
                                          </p:stCondLst>
                                        </p:cTn>
                                        <p:tgtEl>
                                          <p:spTgt spid="19"/>
                                        </p:tgtEl>
                                        <p:attrNameLst>
                                          <p:attrName>style.visibility</p:attrName>
                                        </p:attrNameLst>
                                      </p:cBhvr>
                                      <p:to>
                                        <p:strVal val="visible"/>
                                      </p:to>
                                    </p:set>
                                    <p:anim calcmode="lin" valueType="num">
                                      <p:cBhvr>
                                        <p:cTn id="96" dur="500" fill="hold"/>
                                        <p:tgtEl>
                                          <p:spTgt spid="19"/>
                                        </p:tgtEl>
                                        <p:attrNameLst>
                                          <p:attrName>ppt_w</p:attrName>
                                        </p:attrNameLst>
                                      </p:cBhvr>
                                      <p:tavLst>
                                        <p:tav tm="0">
                                          <p:val>
                                            <p:fltVal val="0"/>
                                          </p:val>
                                        </p:tav>
                                        <p:tav tm="100000">
                                          <p:val>
                                            <p:strVal val="#ppt_w"/>
                                          </p:val>
                                        </p:tav>
                                      </p:tavLst>
                                    </p:anim>
                                    <p:anim calcmode="lin" valueType="num">
                                      <p:cBhvr>
                                        <p:cTn id="97" dur="500" fill="hold"/>
                                        <p:tgtEl>
                                          <p:spTgt spid="19"/>
                                        </p:tgtEl>
                                        <p:attrNameLst>
                                          <p:attrName>ppt_h</p:attrName>
                                        </p:attrNameLst>
                                      </p:cBhvr>
                                      <p:tavLst>
                                        <p:tav tm="0">
                                          <p:val>
                                            <p:fltVal val="0"/>
                                          </p:val>
                                        </p:tav>
                                        <p:tav tm="100000">
                                          <p:val>
                                            <p:strVal val="#ppt_h"/>
                                          </p:val>
                                        </p:tav>
                                      </p:tavLst>
                                    </p:anim>
                                  </p:childTnLst>
                                </p:cTn>
                              </p:par>
                              <p:par>
                                <p:cTn id="98" presetID="23" presetClass="exit" presetSubtype="32" fill="hold" grpId="1" nodeType="withEffect">
                                  <p:stCondLst>
                                    <p:cond delay="0"/>
                                  </p:stCondLst>
                                  <p:childTnLst>
                                    <p:anim calcmode="lin" valueType="num">
                                      <p:cBhvr>
                                        <p:cTn id="99" dur="500"/>
                                        <p:tgtEl>
                                          <p:spTgt spid="6"/>
                                        </p:tgtEl>
                                        <p:attrNameLst>
                                          <p:attrName>ppt_w</p:attrName>
                                        </p:attrNameLst>
                                      </p:cBhvr>
                                      <p:tavLst>
                                        <p:tav tm="0">
                                          <p:val>
                                            <p:strVal val="ppt_w"/>
                                          </p:val>
                                        </p:tav>
                                        <p:tav tm="100000">
                                          <p:val>
                                            <p:fltVal val="0"/>
                                          </p:val>
                                        </p:tav>
                                      </p:tavLst>
                                    </p:anim>
                                    <p:anim calcmode="lin" valueType="num">
                                      <p:cBhvr>
                                        <p:cTn id="100" dur="500"/>
                                        <p:tgtEl>
                                          <p:spTgt spid="6"/>
                                        </p:tgtEl>
                                        <p:attrNameLst>
                                          <p:attrName>ppt_h</p:attrName>
                                        </p:attrNameLst>
                                      </p:cBhvr>
                                      <p:tavLst>
                                        <p:tav tm="0">
                                          <p:val>
                                            <p:strVal val="ppt_h"/>
                                          </p:val>
                                        </p:tav>
                                        <p:tav tm="100000">
                                          <p:val>
                                            <p:fltVal val="0"/>
                                          </p:val>
                                        </p:tav>
                                      </p:tavLst>
                                    </p:anim>
                                    <p:set>
                                      <p:cBhvr>
                                        <p:cTn id="101" dur="1" fill="hold">
                                          <p:stCondLst>
                                            <p:cond delay="499"/>
                                          </p:stCondLst>
                                        </p:cTn>
                                        <p:tgtEl>
                                          <p:spTgt spid="6"/>
                                        </p:tgtEl>
                                        <p:attrNameLst>
                                          <p:attrName>style.visibility</p:attrName>
                                        </p:attrNameLst>
                                      </p:cBhvr>
                                      <p:to>
                                        <p:strVal val="hidden"/>
                                      </p:to>
                                    </p:set>
                                  </p:childTnLst>
                                </p:cTn>
                              </p:par>
                              <p:par>
                                <p:cTn id="102" presetID="23" presetClass="exit" presetSubtype="32" fill="hold" grpId="1" nodeType="withEffect">
                                  <p:stCondLst>
                                    <p:cond delay="0"/>
                                  </p:stCondLst>
                                  <p:childTnLst>
                                    <p:anim calcmode="lin" valueType="num">
                                      <p:cBhvr>
                                        <p:cTn id="103" dur="500"/>
                                        <p:tgtEl>
                                          <p:spTgt spid="8"/>
                                        </p:tgtEl>
                                        <p:attrNameLst>
                                          <p:attrName>ppt_w</p:attrName>
                                        </p:attrNameLst>
                                      </p:cBhvr>
                                      <p:tavLst>
                                        <p:tav tm="0">
                                          <p:val>
                                            <p:strVal val="ppt_w"/>
                                          </p:val>
                                        </p:tav>
                                        <p:tav tm="100000">
                                          <p:val>
                                            <p:fltVal val="0"/>
                                          </p:val>
                                        </p:tav>
                                      </p:tavLst>
                                    </p:anim>
                                    <p:anim calcmode="lin" valueType="num">
                                      <p:cBhvr>
                                        <p:cTn id="104" dur="500"/>
                                        <p:tgtEl>
                                          <p:spTgt spid="8"/>
                                        </p:tgtEl>
                                        <p:attrNameLst>
                                          <p:attrName>ppt_h</p:attrName>
                                        </p:attrNameLst>
                                      </p:cBhvr>
                                      <p:tavLst>
                                        <p:tav tm="0">
                                          <p:val>
                                            <p:strVal val="ppt_h"/>
                                          </p:val>
                                        </p:tav>
                                        <p:tav tm="100000">
                                          <p:val>
                                            <p:fltVal val="0"/>
                                          </p:val>
                                        </p:tav>
                                      </p:tavLst>
                                    </p:anim>
                                    <p:set>
                                      <p:cBhvr>
                                        <p:cTn id="105" dur="1" fill="hold">
                                          <p:stCondLst>
                                            <p:cond delay="499"/>
                                          </p:stCondLst>
                                        </p:cTn>
                                        <p:tgtEl>
                                          <p:spTgt spid="8"/>
                                        </p:tgtEl>
                                        <p:attrNameLst>
                                          <p:attrName>style.visibility</p:attrName>
                                        </p:attrNameLst>
                                      </p:cBhvr>
                                      <p:to>
                                        <p:strVal val="hidden"/>
                                      </p:to>
                                    </p:set>
                                  </p:childTnLst>
                                </p:cTn>
                              </p:par>
                              <p:par>
                                <p:cTn id="106" presetID="23" presetClass="exit" presetSubtype="32" fill="hold" grpId="1" nodeType="withEffect">
                                  <p:stCondLst>
                                    <p:cond delay="0"/>
                                  </p:stCondLst>
                                  <p:childTnLst>
                                    <p:anim calcmode="lin" valueType="num">
                                      <p:cBhvr>
                                        <p:cTn id="107" dur="500"/>
                                        <p:tgtEl>
                                          <p:spTgt spid="9"/>
                                        </p:tgtEl>
                                        <p:attrNameLst>
                                          <p:attrName>ppt_w</p:attrName>
                                        </p:attrNameLst>
                                      </p:cBhvr>
                                      <p:tavLst>
                                        <p:tav tm="0">
                                          <p:val>
                                            <p:strVal val="ppt_w"/>
                                          </p:val>
                                        </p:tav>
                                        <p:tav tm="100000">
                                          <p:val>
                                            <p:fltVal val="0"/>
                                          </p:val>
                                        </p:tav>
                                      </p:tavLst>
                                    </p:anim>
                                    <p:anim calcmode="lin" valueType="num">
                                      <p:cBhvr>
                                        <p:cTn id="108" dur="500"/>
                                        <p:tgtEl>
                                          <p:spTgt spid="9"/>
                                        </p:tgtEl>
                                        <p:attrNameLst>
                                          <p:attrName>ppt_h</p:attrName>
                                        </p:attrNameLst>
                                      </p:cBhvr>
                                      <p:tavLst>
                                        <p:tav tm="0">
                                          <p:val>
                                            <p:strVal val="ppt_h"/>
                                          </p:val>
                                        </p:tav>
                                        <p:tav tm="100000">
                                          <p:val>
                                            <p:fltVal val="0"/>
                                          </p:val>
                                        </p:tav>
                                      </p:tavLst>
                                    </p:anim>
                                    <p:set>
                                      <p:cBhvr>
                                        <p:cTn id="109" dur="1" fill="hold">
                                          <p:stCondLst>
                                            <p:cond delay="499"/>
                                          </p:stCondLst>
                                        </p:cTn>
                                        <p:tgtEl>
                                          <p:spTgt spid="9"/>
                                        </p:tgtEl>
                                        <p:attrNameLst>
                                          <p:attrName>style.visibility</p:attrName>
                                        </p:attrNameLst>
                                      </p:cBhvr>
                                      <p:to>
                                        <p:strVal val="hidden"/>
                                      </p:to>
                                    </p:set>
                                  </p:childTnLst>
                                </p:cTn>
                              </p:par>
                              <p:par>
                                <p:cTn id="110" presetID="23" presetClass="exit" presetSubtype="32" fill="hold" grpId="1" nodeType="withEffect">
                                  <p:stCondLst>
                                    <p:cond delay="0"/>
                                  </p:stCondLst>
                                  <p:childTnLst>
                                    <p:anim calcmode="lin" valueType="num">
                                      <p:cBhvr>
                                        <p:cTn id="111" dur="500"/>
                                        <p:tgtEl>
                                          <p:spTgt spid="10"/>
                                        </p:tgtEl>
                                        <p:attrNameLst>
                                          <p:attrName>ppt_w</p:attrName>
                                        </p:attrNameLst>
                                      </p:cBhvr>
                                      <p:tavLst>
                                        <p:tav tm="0">
                                          <p:val>
                                            <p:strVal val="ppt_w"/>
                                          </p:val>
                                        </p:tav>
                                        <p:tav tm="100000">
                                          <p:val>
                                            <p:fltVal val="0"/>
                                          </p:val>
                                        </p:tav>
                                      </p:tavLst>
                                    </p:anim>
                                    <p:anim calcmode="lin" valueType="num">
                                      <p:cBhvr>
                                        <p:cTn id="112" dur="500"/>
                                        <p:tgtEl>
                                          <p:spTgt spid="10"/>
                                        </p:tgtEl>
                                        <p:attrNameLst>
                                          <p:attrName>ppt_h</p:attrName>
                                        </p:attrNameLst>
                                      </p:cBhvr>
                                      <p:tavLst>
                                        <p:tav tm="0">
                                          <p:val>
                                            <p:strVal val="ppt_h"/>
                                          </p:val>
                                        </p:tav>
                                        <p:tav tm="100000">
                                          <p:val>
                                            <p:fltVal val="0"/>
                                          </p:val>
                                        </p:tav>
                                      </p:tavLst>
                                    </p:anim>
                                    <p:set>
                                      <p:cBhvr>
                                        <p:cTn id="113" dur="1" fill="hold">
                                          <p:stCondLst>
                                            <p:cond delay="499"/>
                                          </p:stCondLst>
                                        </p:cTn>
                                        <p:tgtEl>
                                          <p:spTgt spid="10"/>
                                        </p:tgtEl>
                                        <p:attrNameLst>
                                          <p:attrName>style.visibility</p:attrName>
                                        </p:attrNameLst>
                                      </p:cBhvr>
                                      <p:to>
                                        <p:strVal val="hidden"/>
                                      </p:to>
                                    </p:set>
                                  </p:childTnLst>
                                </p:cTn>
                              </p:par>
                              <p:par>
                                <p:cTn id="114" presetID="23" presetClass="exit" presetSubtype="32" fill="hold" grpId="1" nodeType="withEffect">
                                  <p:stCondLst>
                                    <p:cond delay="0"/>
                                  </p:stCondLst>
                                  <p:childTnLst>
                                    <p:anim calcmode="lin" valueType="num">
                                      <p:cBhvr>
                                        <p:cTn id="115" dur="500"/>
                                        <p:tgtEl>
                                          <p:spTgt spid="11"/>
                                        </p:tgtEl>
                                        <p:attrNameLst>
                                          <p:attrName>ppt_w</p:attrName>
                                        </p:attrNameLst>
                                      </p:cBhvr>
                                      <p:tavLst>
                                        <p:tav tm="0">
                                          <p:val>
                                            <p:strVal val="ppt_w"/>
                                          </p:val>
                                        </p:tav>
                                        <p:tav tm="100000">
                                          <p:val>
                                            <p:fltVal val="0"/>
                                          </p:val>
                                        </p:tav>
                                      </p:tavLst>
                                    </p:anim>
                                    <p:anim calcmode="lin" valueType="num">
                                      <p:cBhvr>
                                        <p:cTn id="116" dur="500"/>
                                        <p:tgtEl>
                                          <p:spTgt spid="11"/>
                                        </p:tgtEl>
                                        <p:attrNameLst>
                                          <p:attrName>ppt_h</p:attrName>
                                        </p:attrNameLst>
                                      </p:cBhvr>
                                      <p:tavLst>
                                        <p:tav tm="0">
                                          <p:val>
                                            <p:strVal val="ppt_h"/>
                                          </p:val>
                                        </p:tav>
                                        <p:tav tm="100000">
                                          <p:val>
                                            <p:fltVal val="0"/>
                                          </p:val>
                                        </p:tav>
                                      </p:tavLst>
                                    </p:anim>
                                    <p:set>
                                      <p:cBhvr>
                                        <p:cTn id="117" dur="1" fill="hold">
                                          <p:stCondLst>
                                            <p:cond delay="499"/>
                                          </p:stCondLst>
                                        </p:cTn>
                                        <p:tgtEl>
                                          <p:spTgt spid="11"/>
                                        </p:tgtEl>
                                        <p:attrNameLst>
                                          <p:attrName>style.visibility</p:attrName>
                                        </p:attrNameLst>
                                      </p:cBhvr>
                                      <p:to>
                                        <p:strVal val="hidden"/>
                                      </p:to>
                                    </p:set>
                                  </p:childTnLst>
                                </p:cTn>
                              </p:par>
                              <p:par>
                                <p:cTn id="118" presetID="23" presetClass="exit" presetSubtype="32" fill="hold" grpId="1" nodeType="withEffect">
                                  <p:stCondLst>
                                    <p:cond delay="0"/>
                                  </p:stCondLst>
                                  <p:childTnLst>
                                    <p:anim calcmode="lin" valueType="num">
                                      <p:cBhvr>
                                        <p:cTn id="119" dur="500"/>
                                        <p:tgtEl>
                                          <p:spTgt spid="12"/>
                                        </p:tgtEl>
                                        <p:attrNameLst>
                                          <p:attrName>ppt_w</p:attrName>
                                        </p:attrNameLst>
                                      </p:cBhvr>
                                      <p:tavLst>
                                        <p:tav tm="0">
                                          <p:val>
                                            <p:strVal val="ppt_w"/>
                                          </p:val>
                                        </p:tav>
                                        <p:tav tm="100000">
                                          <p:val>
                                            <p:fltVal val="0"/>
                                          </p:val>
                                        </p:tav>
                                      </p:tavLst>
                                    </p:anim>
                                    <p:anim calcmode="lin" valueType="num">
                                      <p:cBhvr>
                                        <p:cTn id="120" dur="500"/>
                                        <p:tgtEl>
                                          <p:spTgt spid="12"/>
                                        </p:tgtEl>
                                        <p:attrNameLst>
                                          <p:attrName>ppt_h</p:attrName>
                                        </p:attrNameLst>
                                      </p:cBhvr>
                                      <p:tavLst>
                                        <p:tav tm="0">
                                          <p:val>
                                            <p:strVal val="ppt_h"/>
                                          </p:val>
                                        </p:tav>
                                        <p:tav tm="100000">
                                          <p:val>
                                            <p:fltVal val="0"/>
                                          </p:val>
                                        </p:tav>
                                      </p:tavLst>
                                    </p:anim>
                                    <p:set>
                                      <p:cBhvr>
                                        <p:cTn id="121" dur="1" fill="hold">
                                          <p:stCondLst>
                                            <p:cond delay="499"/>
                                          </p:stCondLst>
                                        </p:cTn>
                                        <p:tgtEl>
                                          <p:spTgt spid="12"/>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0" presetClass="exit" presetSubtype="0" fill="hold" grpId="1" nodeType="clickEffect">
                                  <p:stCondLst>
                                    <p:cond delay="0"/>
                                  </p:stCondLst>
                                  <p:childTnLst>
                                    <p:set>
                                      <p:cBhvr>
                                        <p:cTn id="125" dur="1" fill="hold">
                                          <p:stCondLst>
                                            <p:cond delay="999"/>
                                          </p:stCondLst>
                                        </p:cTn>
                                        <p:tgtEl>
                                          <p:spTgt spid="3"/>
                                        </p:tgtEl>
                                        <p:attrNameLst>
                                          <p:attrName>style.visibility</p:attrName>
                                        </p:attrNameLst>
                                      </p:cBhvr>
                                      <p:to>
                                        <p:strVal val="hidden"/>
                                      </p:to>
                                    </p:set>
                                    <p:animEffect transition="out" filter="dissolve">
                                      <p:cBhvr>
                                        <p:cTn id="126" dur="1000">
                                          <p:stCondLst>
                                            <p:cond delay="0"/>
                                          </p:stCondLst>
                                        </p:cTn>
                                        <p:tgtEl>
                                          <p:spTgt spid="3"/>
                                        </p:tgtEl>
                                      </p:cBhvr>
                                    </p:animEffect>
                                    <p:anim to="" calcmode="lin" valueType="num">
                                      <p:cBhvr>
                                        <p:cTn id="127"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28"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129" presetID="42" presetClass="path" presetSubtype="0" accel="50000" decel="50000" fill="hold" grpId="2" nodeType="withEffect">
                                  <p:stCondLst>
                                    <p:cond delay="0"/>
                                  </p:stCondLst>
                                  <p:childTnLst>
                                    <p:animMotion origin="layout" path="M -2.22222E-6 -2.22222E-6 L 0.15417 -0.16759 " pathEditMode="relative" rAng="0" ptsTypes="AA">
                                      <p:cBhvr>
                                        <p:cTn id="130" dur="1000" fill="hold"/>
                                        <p:tgtEl>
                                          <p:spTgt spid="3"/>
                                        </p:tgtEl>
                                        <p:attrNameLst>
                                          <p:attrName>ppt_x</p:attrName>
                                          <p:attrName>ppt_y</p:attrName>
                                        </p:attrNameLst>
                                      </p:cBhvr>
                                      <p:rCtr x="7708" y="-8380"/>
                                    </p:animMotion>
                                  </p:childTnLst>
                                </p:cTn>
                              </p:par>
                              <p:par>
                                <p:cTn id="131" presetID="10" presetClass="exit" presetSubtype="0" fill="hold" grpId="2" nodeType="withEffect">
                                  <p:stCondLst>
                                    <p:cond delay="0"/>
                                  </p:stCondLst>
                                  <p:childTnLst>
                                    <p:animEffect transition="out" filter="fade">
                                      <p:cBhvr>
                                        <p:cTn id="132" dur="500"/>
                                        <p:tgtEl>
                                          <p:spTgt spid="4"/>
                                        </p:tgtEl>
                                      </p:cBhvr>
                                    </p:animEffect>
                                    <p:set>
                                      <p:cBhvr>
                                        <p:cTn id="133" dur="1" fill="hold">
                                          <p:stCondLst>
                                            <p:cond delay="499"/>
                                          </p:stCondLst>
                                        </p:cTn>
                                        <p:tgtEl>
                                          <p:spTgt spid="4"/>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5"/>
                                        </p:tgtEl>
                                      </p:cBhvr>
                                    </p:animEffect>
                                    <p:set>
                                      <p:cBhvr>
                                        <p:cTn id="136" dur="1" fill="hold">
                                          <p:stCondLst>
                                            <p:cond delay="499"/>
                                          </p:stCondLst>
                                        </p:cTn>
                                        <p:tgtEl>
                                          <p:spTgt spid="5"/>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4"/>
                                        </p:tgtEl>
                                      </p:cBhvr>
                                    </p:animEffect>
                                    <p:set>
                                      <p:cBhvr>
                                        <p:cTn id="139" dur="1" fill="hold">
                                          <p:stCondLst>
                                            <p:cond delay="499"/>
                                          </p:stCondLst>
                                        </p:cTn>
                                        <p:tgtEl>
                                          <p:spTgt spid="14"/>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5"/>
                                        </p:tgtEl>
                                      </p:cBhvr>
                                    </p:animEffect>
                                    <p:set>
                                      <p:cBhvr>
                                        <p:cTn id="142" dur="1" fill="hold">
                                          <p:stCondLst>
                                            <p:cond delay="499"/>
                                          </p:stCondLst>
                                        </p:cTn>
                                        <p:tgtEl>
                                          <p:spTgt spid="15"/>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6"/>
                                        </p:tgtEl>
                                      </p:cBhvr>
                                    </p:animEffect>
                                    <p:set>
                                      <p:cBhvr>
                                        <p:cTn id="145" dur="1" fill="hold">
                                          <p:stCondLst>
                                            <p:cond delay="499"/>
                                          </p:stCondLst>
                                        </p:cTn>
                                        <p:tgtEl>
                                          <p:spTgt spid="1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8"/>
                                        </p:tgtEl>
                                      </p:cBhvr>
                                    </p:animEffect>
                                    <p:set>
                                      <p:cBhvr>
                                        <p:cTn id="151" dur="1" fill="hold">
                                          <p:stCondLst>
                                            <p:cond delay="499"/>
                                          </p:stCondLst>
                                        </p:cTn>
                                        <p:tgtEl>
                                          <p:spTgt spid="18"/>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9"/>
                                        </p:tgtEl>
                                      </p:cBhvr>
                                    </p:animEffect>
                                    <p:set>
                                      <p:cBhvr>
                                        <p:cTn id="154" dur="1" fill="hold">
                                          <p:stCondLst>
                                            <p:cond delay="499"/>
                                          </p:stCondLst>
                                        </p:cTn>
                                        <p:tgtEl>
                                          <p:spTgt spid="19"/>
                                        </p:tgtEl>
                                        <p:attrNameLst>
                                          <p:attrName>style.visibility</p:attrName>
                                        </p:attrNameLst>
                                      </p:cBhvr>
                                      <p:to>
                                        <p:strVal val="hidden"/>
                                      </p:to>
                                    </p:set>
                                  </p:childTnLst>
                                </p:cTn>
                              </p:par>
                              <p:par>
                                <p:cTn id="155" presetID="22" presetClass="entr" presetSubtype="8" fill="hold" grpId="0" nodeType="withEffect">
                                  <p:stCondLst>
                                    <p:cond delay="400"/>
                                  </p:stCondLst>
                                  <p:childTnLst>
                                    <p:set>
                                      <p:cBhvr>
                                        <p:cTn id="156" dur="1" fill="hold">
                                          <p:stCondLst>
                                            <p:cond delay="0"/>
                                          </p:stCondLst>
                                        </p:cTn>
                                        <p:tgtEl>
                                          <p:spTgt spid="13"/>
                                        </p:tgtEl>
                                        <p:attrNameLst>
                                          <p:attrName>style.visibility</p:attrName>
                                        </p:attrNameLst>
                                      </p:cBhvr>
                                      <p:to>
                                        <p:strVal val="visible"/>
                                      </p:to>
                                    </p:set>
                                    <p:animEffect transition="in" filter="wipe(left)">
                                      <p:cBhvr>
                                        <p:cTn id="157" dur="750"/>
                                        <p:tgtEl>
                                          <p:spTgt spid="13"/>
                                        </p:tgtEl>
                                      </p:cBhvr>
                                    </p:animEffect>
                                  </p:childTnLst>
                                </p:cTn>
                              </p:par>
                              <p:par>
                                <p:cTn id="158" presetID="18" presetClass="emph" presetSubtype="0" fill="hold" grpId="1" nodeType="withEffect">
                                  <p:stCondLst>
                                    <p:cond delay="400"/>
                                  </p:stCondLst>
                                  <p:childTnLst>
                                    <p:set>
                                      <p:cBhvr override="childStyle">
                                        <p:cTn id="159" dur="750" fill="hold"/>
                                        <p:tgtEl>
                                          <p:spTgt spid="1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3" grpId="0"/>
      <p:bldP spid="13" grpId="1"/>
      <p:bldP spid="3074" grpId="0"/>
      <p:bldP spid="3" grpId="0"/>
      <p:bldP spid="3" grpId="1"/>
      <p:bldP spid="3" grpId="2"/>
      <p:bldP spid="4" grpId="1"/>
      <p:bldP spid="4" grpId="2"/>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4" grpId="1"/>
      <p:bldP spid="14" grpId="2"/>
      <p:bldP spid="15" grpId="0"/>
      <p:bldP spid="15" grpId="1"/>
      <p:bldP spid="16" grpId="0"/>
      <p:bldP spid="16" grpId="1"/>
      <p:bldP spid="17" grpId="0"/>
      <p:bldP spid="17" grpId="1"/>
      <p:bldP spid="18" grpId="0"/>
      <p:bldP spid="18" grpId="1"/>
      <p:bldP spid="19" grpId="0"/>
      <p:bldP spid="19"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4603</TotalTime>
  <Words>2037</Words>
  <Application>Microsoft Office PowerPoint</Application>
  <PresentationFormat>On-screen Show (4:3)</PresentationFormat>
  <Paragraphs>189</Paragraphs>
  <Slides>66</Slides>
  <Notes>33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66</vt:i4>
      </vt:variant>
    </vt:vector>
  </HeadingPairs>
  <TitlesOfParts>
    <vt:vector size="71" baseType="lpstr">
      <vt:lpstr>Arial</vt:lpstr>
      <vt:lpstr>Calibri</vt:lpstr>
      <vt:lpstr>Franklin Gothic Demi</vt:lpstr>
      <vt:lpstr>Default Design</vt:lpstr>
      <vt:lpstr>1_Default Design</vt:lpstr>
      <vt:lpstr>PowerPoint Presentation</vt:lpstr>
      <vt:lpstr>PowerPoint Presentation</vt:lpstr>
      <vt:lpstr>24. Grover Cleveland (1893-1897)</vt:lpstr>
      <vt:lpstr>PowerPoint Presentation</vt:lpstr>
      <vt:lpstr>“I know there is a Supreme Being who rules the affairs of men        and whose goodness and mercy have always followed the American people, and I know        He will not turn from us now if      we humbly and reverently            seek His powerful aid.”</vt:lpstr>
      <vt:lpstr>No temptation has overtaken you except such as is common to man; but God is faithful, who will not allow you to be tempted beyond what you are able, but with the temptation will also make the way of escape, that you may be able to bear it. — 1st Corinthians 10:13 </vt:lpstr>
      <vt:lpstr>“The friendliness and charity of our countrymen can always be relied upon to relieve their fellow citizens in misfortune. This has been repeatedly and quite lately demonstrated. Federal aid in such cases encourages the expectation of paternal care on the part of the Government and weakens the sturdiness of our national character, while it prevents the indulgence among our people of that kindly sentiment and conduct which strengthens the bonds of a common brotherhood.”</vt:lpstr>
      <vt:lpstr>Pure and undefiled religion before God and the Father is this: to visit orphans and widows in their trouble, and to keep oneself unspotted from the world.           — James 1:27  </vt:lpstr>
      <vt:lpstr>“I know that human prejudice - especially that growing out of  race and religion - is cruelly inveterate and lasting.” </vt:lpstr>
      <vt:lpstr>"Do not judge according to appearance, but judge with righteous judgment." — John 7:24</vt:lpstr>
      <vt:lpstr>“A government for the people must depend for its success on  the intelligence, the morality,    the justice, and the interest of   the people themselves.”</vt:lpstr>
      <vt:lpstr>“We will not forget that         Liberty has made her home here, nor shall her chosen altar be neglected ... A stream of light shall pierce the darkness of ignorance and mans oppression until Liberty enlightens the world.”</vt:lpstr>
      <vt:lpstr>“Above all, tell the truth.”</vt:lpstr>
      <vt:lpstr>“These are days of special perplexity and depression, and the path of public duty is unusually rugged.”</vt:lpstr>
      <vt:lpstr>“Communism is a hateful thing and a menace to peace and organized government; but the communism of combined wealth and capital, the outgrowth of overweening cupidity and selfishness, which insidiously undermines the justice and integrity of free institutions, is not less dangerous than the communism of oppressed poverty and toil, which, exasperated by injustice and discontent, attacks with wild disorder           the citadel of rule.”</vt:lpstr>
      <vt:lpstr>“As we view the achievements     of aggregated capital, we    discover the existence of trusts, combinations, and monopolies, while the citizen is struggling far in the rear or is trampled to death beneath an iron heel.</vt:lpstr>
      <vt:lpstr>Corporations, which should be the carefully constrained creatures of the law and the servants of the people, are fast becoming the people's masters.”</vt:lpstr>
      <vt:lpstr>… with goodwill doing service, as to the Lord, and not to men, knowing that whatever good anyone does, he will receive the same from the Lord, whether he is a slave or free. And you, masters, do the same things to them, giving up threatening, knowing that your own Master also is in heaven, and there is no partiality with Him. — Ephesians 6:7-9 </vt:lpstr>
      <vt:lpstr>“The ship of democracy, which has weathered all storms, may sink through the mutiny of those on board.”</vt:lpstr>
      <vt:lpstr>"Son of man, when a land sins against Me by persistent unfaithfulness, I will stretch out My hand against it; I will cut off its supply of bread, send famine on it, and cut off man and beast from it. Even if these three men, Noah, Daniel, and Job, were in it, they would deliver only themselves by their righteousness," says the Lord GOD. — Ezekiel 14:13-14 </vt:lpstr>
      <vt:lpstr>PowerPoint Presentation</vt:lpstr>
      <vt:lpstr>PowerPoint Presentation</vt:lpstr>
      <vt:lpstr>PowerPoint Presentation</vt:lpstr>
      <vt:lpstr>PowerPoint Presentation</vt:lpstr>
      <vt:lpstr>25. William McKinley (1897-1901)</vt:lpstr>
      <vt:lpstr>PowerPoint Presentation</vt:lpstr>
      <vt:lpstr>“That's all a man can hope for during his lifetime - to set an example - and when he is dead,  to be an inspiration for history.”</vt:lpstr>
      <vt:lpstr>Praise the LORD! Blessed                 is the man who fears the LORD, Who delights greatly in His commandments. His descendants will be mighty on earth; The generation of the upright will          be blessed. — Psalms 112:1-2 </vt:lpstr>
      <vt:lpstr>“I went down on my knees and prayed to Almighty God for light and guidance and one night late it came to me this way.       We could not leave (the Philippines) to themselves - they were unfit for self-government - and they would soon have anarchy and misrule over there worse than Spain's was. There was nothing left for us to do but take them all and educate the Filipinos, and uplift and Christianize them.”</vt:lpstr>
      <vt:lpstr>And He said to them, "Go into        all the world and preach the gospel to every creature. He who believes and is baptized will be saved; but he who does not believe will be condemned."          — Mark 16:15-16  </vt:lpstr>
      <vt:lpstr>“Our faith teaches that there is   no safer reliance than upon the God of our fathers who has so singularly favored the American people in every national trial and who will not forsake us so long as we obey His commandments and walk humbly in His footsteps.”</vt:lpstr>
      <vt:lpstr>“The more profoundly we study this wonderful Book, and the more closely we observe its divine precepts, the better citizens we will become and the higher will be our destiny as a nation.”</vt:lpstr>
      <vt:lpstr>“Our earnest prayer is that       God will graciously vouchsafe prosperity, happiness, and peace to all our neighbors, and like blessings to all the peoples and powers of the earth.”</vt:lpstr>
      <vt:lpstr>Finally, all of you be of one mind, having compassion for one another; love as brothers, be tenderhearted, be courteous;     not returning evil for evil or reviling for reviling, but on the contrary blessing, knowing that you were called to this, that you may inherit a blessing. — 1st Peter 3:8-9</vt:lpstr>
      <vt:lpstr>“By the blessings of heaven I mean to live and die, please God, in the faith of my mother.”</vt:lpstr>
      <vt:lpstr>For if we live, we live to the Lord; and if we die, we die to the Lord. Therefore, whether we live or die, we are the Lord’s. — Romans 14:8</vt:lpstr>
      <vt:lpstr>“The path of progress is seldom smooth. New things are often found hard to do. Our fathers found them so. We find them so. But are we not made better for the effort and sacrifice?”</vt:lpstr>
      <vt:lpstr>And He said to me, "My grace is sufficient for you, for My strength is made perfect in weakness." Therefore most gladly I will rather boast in my infirmities, that the power of Christ may rest upon me. — 2nd Corinthians 12:9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408</cp:revision>
  <dcterms:created xsi:type="dcterms:W3CDTF">2014-04-12T23:55:49Z</dcterms:created>
  <dcterms:modified xsi:type="dcterms:W3CDTF">2019-03-08T05:25:15Z</dcterms:modified>
</cp:coreProperties>
</file>