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537" r:id="rId2"/>
    <p:sldId id="538" r:id="rId3"/>
    <p:sldId id="549" r:id="rId4"/>
    <p:sldId id="605" r:id="rId5"/>
    <p:sldId id="607" r:id="rId6"/>
    <p:sldId id="550" r:id="rId7"/>
    <p:sldId id="551" r:id="rId8"/>
    <p:sldId id="552" r:id="rId9"/>
    <p:sldId id="553" r:id="rId10"/>
    <p:sldId id="543" r:id="rId11"/>
    <p:sldId id="571" r:id="rId12"/>
    <p:sldId id="601" r:id="rId13"/>
    <p:sldId id="583" r:id="rId14"/>
    <p:sldId id="581" r:id="rId15"/>
    <p:sldId id="582" r:id="rId16"/>
    <p:sldId id="580" r:id="rId17"/>
    <p:sldId id="584" r:id="rId18"/>
    <p:sldId id="579" r:id="rId19"/>
    <p:sldId id="544" r:id="rId20"/>
    <p:sldId id="603" r:id="rId21"/>
    <p:sldId id="554" r:id="rId22"/>
    <p:sldId id="559" r:id="rId23"/>
    <p:sldId id="555" r:id="rId24"/>
    <p:sldId id="599" r:id="rId25"/>
    <p:sldId id="556" r:id="rId26"/>
    <p:sldId id="572" r:id="rId27"/>
    <p:sldId id="557" r:id="rId28"/>
    <p:sldId id="558" r:id="rId29"/>
    <p:sldId id="573" r:id="rId30"/>
    <p:sldId id="585" r:id="rId31"/>
    <p:sldId id="590" r:id="rId32"/>
    <p:sldId id="560" r:id="rId33"/>
    <p:sldId id="597" r:id="rId34"/>
    <p:sldId id="591" r:id="rId35"/>
    <p:sldId id="598" r:id="rId36"/>
    <p:sldId id="546" r:id="rId37"/>
    <p:sldId id="602" r:id="rId38"/>
    <p:sldId id="561" r:id="rId39"/>
    <p:sldId id="562" r:id="rId40"/>
    <p:sldId id="574" r:id="rId41"/>
    <p:sldId id="563" r:id="rId42"/>
    <p:sldId id="564" r:id="rId43"/>
    <p:sldId id="575" r:id="rId44"/>
    <p:sldId id="565" r:id="rId45"/>
    <p:sldId id="566" r:id="rId46"/>
    <p:sldId id="567" r:id="rId47"/>
    <p:sldId id="576" r:id="rId48"/>
    <p:sldId id="568" r:id="rId49"/>
    <p:sldId id="577" r:id="rId50"/>
    <p:sldId id="569" r:id="rId51"/>
    <p:sldId id="604" r:id="rId52"/>
    <p:sldId id="578" r:id="rId53"/>
    <p:sldId id="606" r:id="rId54"/>
    <p:sldId id="593" r:id="rId55"/>
    <p:sldId id="547" r:id="rId56"/>
    <p:sldId id="592" r:id="rId57"/>
    <p:sldId id="594" r:id="rId58"/>
    <p:sldId id="595" r:id="rId59"/>
    <p:sldId id="542" r:id="rId60"/>
    <p:sldId id="600" r:id="rId61"/>
    <p:sldId id="382" r:id="rId6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E0E0E0"/>
    <a:srgbClr val="DEDEDE"/>
    <a:srgbClr val="CC6600"/>
    <a:srgbClr val="CCECFF"/>
    <a:srgbClr val="9900CC"/>
    <a:srgbClr val="ECF3AB"/>
    <a:srgbClr val="0083E6"/>
    <a:srgbClr val="010101"/>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86555" autoAdjust="0"/>
  </p:normalViewPr>
  <p:slideViewPr>
    <p:cSldViewPr snapToGrid="0">
      <p:cViewPr varScale="1">
        <p:scale>
          <a:sx n="79" d="100"/>
          <a:sy n="79" d="100"/>
        </p:scale>
        <p:origin x="1590" y="84"/>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137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3/7/2019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70485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8574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 City</a:t>
            </a:r>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2122364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Buffalo, NY City Hall</a:t>
            </a:r>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3746060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Groundbreaking for City Hall was held on </a:t>
            </a:r>
            <a:r>
              <a:rPr lang="en-US" sz="1200" b="1" kern="1200" dirty="0">
                <a:solidFill>
                  <a:schemeClr val="tx1"/>
                </a:solidFill>
                <a:effectLst/>
                <a:latin typeface="+mn-lt"/>
                <a:ea typeface="+mn-ea"/>
                <a:cs typeface="+mn-cs"/>
              </a:rPr>
              <a:t>September 16, 1929</a:t>
            </a:r>
            <a:r>
              <a:rPr lang="en-US" sz="1200" b="0" kern="1200" dirty="0">
                <a:solidFill>
                  <a:schemeClr val="tx1"/>
                </a:solidFill>
                <a:effectLst/>
                <a:latin typeface="+mn-lt"/>
                <a:ea typeface="+mn-ea"/>
                <a:cs typeface="+mn-cs"/>
              </a:rPr>
              <a:t>. The building was completed </a:t>
            </a:r>
            <a:r>
              <a:rPr lang="en-US" sz="1200" b="1" kern="1200" dirty="0">
                <a:solidFill>
                  <a:schemeClr val="tx1"/>
                </a:solidFill>
                <a:effectLst/>
                <a:latin typeface="+mn-lt"/>
                <a:ea typeface="+mn-ea"/>
                <a:cs typeface="+mn-cs"/>
              </a:rPr>
              <a:t>November 10, 1931</a:t>
            </a:r>
            <a:r>
              <a:rPr lang="en-US" sz="1200" b="0" kern="1200" dirty="0">
                <a:solidFill>
                  <a:schemeClr val="tx1"/>
                </a:solidFill>
                <a:effectLst/>
                <a:latin typeface="+mn-lt"/>
                <a:ea typeface="+mn-ea"/>
                <a:cs typeface="+mn-cs"/>
              </a:rPr>
              <a:t>. The building was dedicated </a:t>
            </a:r>
            <a:r>
              <a:rPr lang="en-US" sz="1200" b="1" kern="1200" dirty="0">
                <a:solidFill>
                  <a:schemeClr val="tx1"/>
                </a:solidFill>
                <a:effectLst/>
                <a:latin typeface="+mn-lt"/>
                <a:ea typeface="+mn-ea"/>
                <a:cs typeface="+mn-cs"/>
              </a:rPr>
              <a:t>July 1, 1932</a:t>
            </a:r>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3956841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Millard Fillmore other statue</a:t>
            </a:r>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3484781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r>
              <a:rPr lang="en-US" baseline="30000" dirty="0"/>
              <a:t>st</a:t>
            </a:r>
            <a:r>
              <a:rPr lang="en-US" dirty="0"/>
              <a:t> President to have audio recording on an Edison drum. Sherman Anti-trust act. Religious, duty oriented. Hard worker. Ran on being a family man. Earned a reputation of frank and boring. Racial violence is increasing. Admits 6 states while president. Conservationist creating national forests including Yosemite. Wife died 2 weeks before 1888 elections. Had 2 possums and a goat as pets in the White House.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a:t>
            </a:r>
            <a:r>
              <a:rPr lang="en-US" baseline="30000" dirty="0"/>
              <a:t>st</a:t>
            </a:r>
            <a:r>
              <a:rPr lang="en-US" dirty="0"/>
              <a:t> Wife died 2 weeks before 1888 elections. </a:t>
            </a:r>
            <a:r>
              <a:rPr lang="en-US" sz="1200" kern="1200" dirty="0">
                <a:solidFill>
                  <a:schemeClr val="tx1"/>
                </a:solidFill>
                <a:effectLst/>
                <a:latin typeface="+mn-lt"/>
                <a:ea typeface="+mn-ea"/>
                <a:cs typeface="+mn-cs"/>
              </a:rPr>
              <a:t>Mary </a:t>
            </a:r>
            <a:r>
              <a:rPr lang="en-US" sz="1200" kern="1200" dirty="0" err="1">
                <a:solidFill>
                  <a:schemeClr val="tx1"/>
                </a:solidFill>
                <a:effectLst/>
                <a:latin typeface="+mn-lt"/>
                <a:ea typeface="+mn-ea"/>
                <a:cs typeface="+mn-cs"/>
              </a:rPr>
              <a:t>Dimmick</a:t>
            </a:r>
            <a:r>
              <a:rPr lang="en-US" sz="1200" kern="1200" dirty="0">
                <a:solidFill>
                  <a:schemeClr val="tx1"/>
                </a:solidFill>
                <a:effectLst/>
                <a:latin typeface="+mn-lt"/>
                <a:ea typeface="+mn-ea"/>
                <a:cs typeface="+mn-cs"/>
              </a:rPr>
              <a:t> ‘Lord” Harrison was the second wife of the 23rd United States president Benjamin Harrison. She was nearly 25 years younger than Harrison, and was the niece of his first wife.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1705411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4085863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215618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4202944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Crown Hill Funeral Home and Cemetery, Indianapolis, IN</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63478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Wife died 2 weeks before 1888 elections. </a:t>
            </a:r>
            <a:r>
              <a:rPr lang="en-US" sz="1200" kern="1200" dirty="0">
                <a:solidFill>
                  <a:schemeClr val="tx1"/>
                </a:solidFill>
                <a:effectLst/>
                <a:latin typeface="+mn-lt"/>
                <a:ea typeface="+mn-ea"/>
                <a:cs typeface="+mn-cs"/>
              </a:rPr>
              <a:t>Mary </a:t>
            </a:r>
            <a:r>
              <a:rPr lang="en-US" sz="1200" kern="1200" dirty="0" err="1">
                <a:solidFill>
                  <a:schemeClr val="tx1"/>
                </a:solidFill>
                <a:effectLst/>
                <a:latin typeface="+mn-lt"/>
                <a:ea typeface="+mn-ea"/>
                <a:cs typeface="+mn-cs"/>
              </a:rPr>
              <a:t>Dimmick</a:t>
            </a:r>
            <a:r>
              <a:rPr lang="en-US" sz="1200" kern="1200" dirty="0">
                <a:solidFill>
                  <a:schemeClr val="tx1"/>
                </a:solidFill>
                <a:effectLst/>
                <a:latin typeface="+mn-lt"/>
                <a:ea typeface="+mn-ea"/>
                <a:cs typeface="+mn-cs"/>
              </a:rPr>
              <a:t> ‘Lord” Harrison was the second wife of the 23rd United States president Benjamin Harrison. She was nearly 25 years younger than Harrison, and was the niece of his first wife. </a:t>
            </a:r>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2388927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Struggles set the course as life is</a:t>
            </a:r>
          </a:p>
        </p:txBody>
      </p:sp>
      <p:sp>
        <p:nvSpPr>
          <p:cNvPr id="4" name="Slide Number Placeholder 3"/>
          <p:cNvSpPr>
            <a:spLocks noGrp="1"/>
          </p:cNvSpPr>
          <p:nvPr>
            <p:ph type="sldNum" sz="quarter" idx="10"/>
          </p:nvPr>
        </p:nvSpPr>
        <p:spPr/>
        <p:txBody>
          <a:bodyPr/>
          <a:lstStyle/>
          <a:p>
            <a:fld id="{934C9568-E3D6-45BA-A626-EF0F78B9350D}" type="slidenum">
              <a:rPr lang="en-US" smtClean="0"/>
              <a:t>59</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61</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 of a abolitionist Baptist minister. Quarter-master supply general. Collector of the Port of New York customs funds collector. He made $50K a year in a time where people made $500 a year. Corrupted on the take New York (polite) politician, until he became president. Ordered remodel of the White House via Tiffany of New York. No federal income tax. Business favors to become government jobs; spoils system. He became a reformer an initiated civil service reform for qualifications. Ceased pay for position policies. Obsessed with clothes and parties and cigars. Worked from 10:00AM to 4:00PM. Kidney disease, died 2 years offer left office. Assassin of Garfield screamed, “Now Arthur will be president.” Modernized navy, steel ships, colleges. President when Brooklyn Bridge opened, at ceremony. Lawyer. Masters degree at 21.</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36455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403602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10181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04146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Father was a Presbyterian minister. 300 lbs. Ran on non-corruption. Honesty. Fiscal conservative. Reform element. Never went to college, but studied law. Smear campaign on his Buffalo-illegitimate child. He admits it and  his honesty is respected, became President. Married in office at White House, 21 year old while he was 49. Established gold standard. Mouth cancer like Grant had. Kept cancer secret. Cancer was taboo. Railroad failing, business failing.</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2043632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Farmers bailout.</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3752733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conscientious</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29142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476375" y="3573558"/>
            <a:ext cx="6191250" cy="19542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“Where you stand depends where you sit.”</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746387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195436"/>
          </a:xfrm>
        </p:spPr>
        <p:txBody>
          <a:bodyPr>
            <a:scene3d>
              <a:camera prst="orthographicFront"/>
              <a:lightRig rig="flat" dir="t"/>
            </a:scene3d>
            <a:sp3d extrusionH="57150" prstMaterial="plastic">
              <a:bevelT w="38100" h="38100"/>
            </a:sp3d>
          </a:bodyPr>
          <a:lstStyle/>
          <a:p>
            <a:pPr eaLnBrk="1" hangingPunct="1"/>
            <a:r>
              <a:rPr lang="en-US" altLang="en-US" sz="37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if there should come into your assembly a man with gold rings, in fine apparel, and there should also come in a poor man in filthy clothes, and you pay attention to the one wearing the fine clothes and say to him, "You sit here in a good place," and say to the poor man, "You stand there," or, "Sit here at my footstool," have you not shown partiality among yourselves, and become judges with evil thoughts?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James 2:2-4</a:t>
            </a:r>
            <a:endParaRPr lang="en-US" altLang="en-US"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57A59C8-D98B-436C-A3C8-23451FE03ACF}"/>
              </a:ext>
            </a:extLst>
          </p:cNvPr>
          <p:cNvSpPr txBox="1">
            <a:spLocks noChangeArrowheads="1"/>
          </p:cNvSpPr>
          <p:nvPr/>
        </p:nvSpPr>
        <p:spPr bwMode="auto">
          <a:xfrm>
            <a:off x="457200" y="274638"/>
            <a:ext cx="8229600" cy="619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700" b="1" kern="0" dirty="0">
                <a:ln w="3175" cmpd="sng">
                  <a:solidFill>
                    <a:schemeClr val="bg1">
                      <a:lumMod val="65000"/>
                    </a:schemeClr>
                  </a:solidFill>
                  <a:prstDash val="solid"/>
                  <a:miter lim="800000"/>
                </a:ln>
                <a:solidFill>
                  <a:schemeClr val="tx1"/>
                </a:solidFill>
                <a:effectLst>
                  <a:outerShdw blurRad="50800" algn="tl" rotWithShape="0">
                    <a:srgbClr val="000000"/>
                  </a:outerShdw>
                </a:effectLst>
                <a:latin typeface="Calibri" panose="020F0502020204030204" pitchFamily="34" charset="0"/>
              </a:rPr>
              <a:t>For if there should come into your assembly a man with gold rings, in fine apparel, and there should also come in a poor man in filthy clothes, and you pay attention to the one wearing the fine clothes and say to him, "You sit here in a good place," and say to the poor man, "You stand there," or, "Sit here at my footstool," </a:t>
            </a:r>
            <a:r>
              <a:rPr lang="en-US" altLang="en-US" sz="3700" b="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have you not shown partiality among yourselves, and become judges with evil thoughts? </a:t>
            </a:r>
            <a:r>
              <a:rPr lang="en-US" altLang="en-US" sz="3200" b="1" i="1" kern="0" dirty="0">
                <a:ln w="3175" cmpd="sng">
                  <a:solidFill>
                    <a:schemeClr val="bg1">
                      <a:lumMod val="65000"/>
                    </a:schemeClr>
                  </a:solidFill>
                  <a:prstDash val="solid"/>
                  <a:miter lim="800000"/>
                </a:ln>
                <a:solidFill>
                  <a:schemeClr val="tx1"/>
                </a:solidFill>
                <a:effectLst>
                  <a:outerShdw blurRad="50800" algn="tl" rotWithShape="0">
                    <a:srgbClr val="000000"/>
                  </a:outerShdw>
                </a:effectLst>
                <a:latin typeface="Calibri" panose="020F0502020204030204" pitchFamily="34" charset="0"/>
              </a:rPr>
              <a:t>— James 2:2-4</a:t>
            </a:r>
            <a:endParaRPr lang="en-US" altLang="en-US" b="1" i="1" kern="0" dirty="0">
              <a:ln w="3175" cmpd="sng">
                <a:solidFill>
                  <a:schemeClr val="bg1">
                    <a:lumMod val="65000"/>
                  </a:schemeClr>
                </a:solidFill>
                <a:prstDash val="solid"/>
                <a:miter lim="800000"/>
              </a:ln>
              <a:solidFill>
                <a:schemeClr val="tx1"/>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26407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02E7F4-98CA-498A-BC5D-F22865A68039}"/>
              </a:ext>
            </a:extLst>
          </p:cNvPr>
          <p:cNvPicPr>
            <a:picLocks noChangeAspect="1"/>
          </p:cNvPicPr>
          <p:nvPr/>
        </p:nvPicPr>
        <p:blipFill rotWithShape="1">
          <a:blip r:embed="rId2">
            <a:extLst>
              <a:ext uri="{28A0092B-C50C-407E-A947-70E740481C1C}">
                <a14:useLocalDpi xmlns:a14="http://schemas.microsoft.com/office/drawing/2010/main" val="0"/>
              </a:ext>
            </a:extLst>
          </a:blip>
          <a:srcRect l="17746" r="-561"/>
          <a:stretch/>
        </p:blipFill>
        <p:spPr>
          <a:xfrm>
            <a:off x="0" y="0"/>
            <a:ext cx="12838176" cy="6858000"/>
          </a:xfrm>
          <a:prstGeom prst="rect">
            <a:avLst/>
          </a:prstGeom>
        </p:spPr>
      </p:pic>
      <p:pic>
        <p:nvPicPr>
          <p:cNvPr id="6" name="Picture 5">
            <a:extLst>
              <a:ext uri="{FF2B5EF4-FFF2-40B4-BE49-F238E27FC236}">
                <a16:creationId xmlns:a16="http://schemas.microsoft.com/office/drawing/2014/main" id="{032D1549-603A-4E4D-BB13-2902A34FA7A3}"/>
              </a:ext>
            </a:extLst>
          </p:cNvPr>
          <p:cNvPicPr>
            <a:picLocks noChangeAspect="1"/>
          </p:cNvPicPr>
          <p:nvPr/>
        </p:nvPicPr>
        <p:blipFill rotWithShape="1">
          <a:blip r:embed="rId3">
            <a:extLst>
              <a:ext uri="{28A0092B-C50C-407E-A947-70E740481C1C}">
                <a14:useLocalDpi xmlns:a14="http://schemas.microsoft.com/office/drawing/2010/main" val="0"/>
              </a:ext>
            </a:extLst>
          </a:blip>
          <a:srcRect l="30063" r="10952"/>
          <a:stretch/>
        </p:blipFill>
        <p:spPr>
          <a:xfrm>
            <a:off x="-914400" y="-228600"/>
            <a:ext cx="11379200" cy="8534400"/>
          </a:xfrm>
          <a:prstGeom prst="rect">
            <a:avLst/>
          </a:prstGeom>
        </p:spPr>
      </p:pic>
      <p:sp>
        <p:nvSpPr>
          <p:cNvPr id="4" name="TextBox 3">
            <a:extLst>
              <a:ext uri="{FF2B5EF4-FFF2-40B4-BE49-F238E27FC236}">
                <a16:creationId xmlns:a16="http://schemas.microsoft.com/office/drawing/2014/main" id="{7DFC3188-6D89-4F3E-9E88-FE26CE8DF626}"/>
              </a:ext>
            </a:extLst>
          </p:cNvPr>
          <p:cNvSpPr txBox="1"/>
          <p:nvPr/>
        </p:nvSpPr>
        <p:spPr>
          <a:xfrm>
            <a:off x="922468" y="5156140"/>
            <a:ext cx="7051100" cy="1077218"/>
          </a:xfrm>
          <a:prstGeom prst="rect">
            <a:avLst/>
          </a:prstGeom>
          <a:noFill/>
        </p:spPr>
        <p:txBody>
          <a:bodyPr wrap="square" rtlCol="0">
            <a:spAutoFit/>
          </a:bodyPr>
          <a:lstStyle/>
          <a:p>
            <a:pPr algn="ctr"/>
            <a:r>
              <a:rPr lang="en-US" sz="3200" b="1" dirty="0">
                <a:solidFill>
                  <a:schemeClr val="bg1"/>
                </a:solidFill>
                <a:effectLst>
                  <a:glow rad="127000">
                    <a:schemeClr val="tx1"/>
                  </a:glow>
                </a:effectLst>
              </a:rPr>
              <a:t>Albany Rural Cemetery. Menands, Albany County, New York</a:t>
            </a:r>
          </a:p>
        </p:txBody>
      </p:sp>
    </p:spTree>
    <p:extLst>
      <p:ext uri="{BB962C8B-B14F-4D97-AF65-F5344CB8AC3E}">
        <p14:creationId xmlns:p14="http://schemas.microsoft.com/office/powerpoint/2010/main" val="2518087479"/>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5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par>
                                <p:cTn id="14" presetID="42" presetClass="path" presetSubtype="0" accel="50000" decel="50000" fill="hold" nodeType="withEffect">
                                  <p:stCondLst>
                                    <p:cond delay="0"/>
                                  </p:stCondLst>
                                  <p:childTnLst>
                                    <p:animMotion origin="layout" path="M 2.77778E-7 0 L -0.32396 -0.00394 " pathEditMode="relative" rAng="0" ptsTypes="AA">
                                      <p:cBhvr>
                                        <p:cTn id="15" dur="1000" fill="hold"/>
                                        <p:tgtEl>
                                          <p:spTgt spid="8"/>
                                        </p:tgtEl>
                                        <p:attrNameLst>
                                          <p:attrName>ppt_x</p:attrName>
                                          <p:attrName>ppt_y</p:attrName>
                                        </p:attrNameLst>
                                      </p:cBhvr>
                                      <p:rCtr x="-16198"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BDACC-EC27-4789-B373-EBEC06EC8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982967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61CC4F-9047-426D-BEFD-913D54415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67092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0EE60-4731-465B-858A-11DEFCEA2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028406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X</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158C7F69-A428-4C4F-A900-7640D65F0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370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70FC42-A40A-4C39-9D5E-016AF262C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94410" cy="6858000"/>
          </a:xfrm>
          <a:prstGeom prst="rect">
            <a:avLst/>
          </a:prstGeom>
        </p:spPr>
      </p:pic>
    </p:spTree>
    <p:extLst>
      <p:ext uri="{BB962C8B-B14F-4D97-AF65-F5344CB8AC3E}">
        <p14:creationId xmlns:p14="http://schemas.microsoft.com/office/powerpoint/2010/main" val="21721030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79702-9EC0-4352-8187-B48BA261A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79C1421B-82F7-420F-BE0E-09F5C8865497}"/>
              </a:ext>
            </a:extLst>
          </p:cNvPr>
          <p:cNvSpPr>
            <a:spLocks noChangeArrowheads="1"/>
          </p:cNvSpPr>
          <p:nvPr/>
        </p:nvSpPr>
        <p:spPr bwMode="auto">
          <a:xfrm>
            <a:off x="4193177" y="4012475"/>
            <a:ext cx="1018903"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0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56</a:t>
            </a:r>
          </a:p>
        </p:txBody>
      </p:sp>
      <p:pic>
        <p:nvPicPr>
          <p:cNvPr id="4" name="Picture 3">
            <a:extLst>
              <a:ext uri="{FF2B5EF4-FFF2-40B4-BE49-F238E27FC236}">
                <a16:creationId xmlns:a16="http://schemas.microsoft.com/office/drawing/2014/main" id="{AA4FC7D3-7C23-49D5-B33A-784E78DF9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13032406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stCondLst>
                                            <p:cond delay="0"/>
                                          </p:stCondLst>
                                        </p:cTn>
                                        <p:tgtEl>
                                          <p:spTgt spid="3"/>
                                        </p:tgtEl>
                                      </p:cBhvr>
                                    </p:animEffect>
                                    <p:anim to="" calcmode="lin" valueType="num">
                                      <p:cBhvr>
                                        <p:cTn id="8"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4846320"/>
            <a:ext cx="8229600" cy="10485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22. Grover Cleveland (1885-1889)</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538348" y="4167448"/>
            <a:ext cx="1017320" cy="104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24. </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7718885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16</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January 27, 2019</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031 -0.11644 " pathEditMode="relative" rAng="0" ptsTypes="AA">
                                      <p:cBhvr>
                                        <p:cTn id="49" dur="1000" fill="hold"/>
                                        <p:tgtEl>
                                          <p:spTgt spid="6"/>
                                        </p:tgtEl>
                                        <p:attrNameLst>
                                          <p:attrName>ppt_x</p:attrName>
                                          <p:attrName>ppt_y</p:attrName>
                                        </p:attrNameLst>
                                      </p:cBhvr>
                                      <p:rCtr x="-8524" y="-5833"/>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EDED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772C3F-A1AF-438A-A880-0F137E6F2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9" y="1082566"/>
            <a:ext cx="8838467" cy="4750676"/>
          </a:xfrm>
          <a:prstGeom prst="rect">
            <a:avLst/>
          </a:prstGeom>
        </p:spPr>
      </p:pic>
    </p:spTree>
    <p:extLst>
      <p:ext uri="{BB962C8B-B14F-4D97-AF65-F5344CB8AC3E}">
        <p14:creationId xmlns:p14="http://schemas.microsoft.com/office/powerpoint/2010/main" val="1556296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224943"/>
            <a:ext cx="8229600" cy="24807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“Though the people support the government; the government should not support the people.”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2591494E-5585-430E-9B1D-5B23382725DB}"/>
              </a:ext>
            </a:extLst>
          </p:cNvPr>
          <p:cNvPicPr>
            <a:picLocks noChangeAspect="1"/>
          </p:cNvPicPr>
          <p:nvPr/>
        </p:nvPicPr>
        <p:blipFill>
          <a:blip r:embed="rId4">
            <a:clrChange>
              <a:clrFrom>
                <a:srgbClr val="DEDEDE"/>
              </a:clrFrom>
              <a:clrTo>
                <a:srgbClr val="DEDEDE">
                  <a:alpha val="0"/>
                </a:srgbClr>
              </a:clrTo>
            </a:clrChange>
            <a:extLst>
              <a:ext uri="{28A0092B-C50C-407E-A947-70E740481C1C}">
                <a14:useLocalDpi xmlns:a14="http://schemas.microsoft.com/office/drawing/2010/main" val="0"/>
              </a:ext>
            </a:extLst>
          </a:blip>
          <a:stretch>
            <a:fillRect/>
          </a:stretch>
        </p:blipFill>
        <p:spPr>
          <a:xfrm>
            <a:off x="2667000" y="3224943"/>
            <a:ext cx="4047706" cy="2175642"/>
          </a:xfrm>
          <a:prstGeom prst="rect">
            <a:avLst/>
          </a:prstGeom>
        </p:spPr>
      </p:pic>
    </p:spTree>
    <p:extLst>
      <p:ext uri="{BB962C8B-B14F-4D97-AF65-F5344CB8AC3E}">
        <p14:creationId xmlns:p14="http://schemas.microsoft.com/office/powerpoint/2010/main" val="3463292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3" presetClass="exit" presetSubtype="32" fill="hold" nodeType="withEffect">
                                  <p:stCondLst>
                                    <p:cond delay="0"/>
                                  </p:stCondLst>
                                  <p:childTnLst>
                                    <p:anim calcmode="lin" valueType="num">
                                      <p:cBhvr>
                                        <p:cTn id="10" dur="500"/>
                                        <p:tgtEl>
                                          <p:spTgt spid="3"/>
                                        </p:tgtEl>
                                        <p:attrNameLst>
                                          <p:attrName>ppt_w</p:attrName>
                                        </p:attrNameLst>
                                      </p:cBhvr>
                                      <p:tavLst>
                                        <p:tav tm="0">
                                          <p:val>
                                            <p:strVal val="ppt_w"/>
                                          </p:val>
                                        </p:tav>
                                        <p:tav tm="100000">
                                          <p:val>
                                            <p:fltVal val="0"/>
                                          </p:val>
                                        </p:tav>
                                      </p:tavLst>
                                    </p:anim>
                                    <p:anim calcmode="lin" valueType="num">
                                      <p:cBhvr>
                                        <p:cTn id="11" dur="500"/>
                                        <p:tgtEl>
                                          <p:spTgt spid="3"/>
                                        </p:tgtEl>
                                        <p:attrNameLst>
                                          <p:attrName>ppt_h</p:attrName>
                                        </p:attrNameLst>
                                      </p:cBhvr>
                                      <p:tavLst>
                                        <p:tav tm="0">
                                          <p:val>
                                            <p:strVal val="ppt_h"/>
                                          </p:val>
                                        </p:tav>
                                        <p:tav tm="100000">
                                          <p:val>
                                            <p:fltVal val="0"/>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59083"/>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“Once the coffers of the federal government are opened to the public, there will be no shutting them again.”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1367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030383"/>
            <a:ext cx="8229600" cy="47972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“Sensible and responsible women do not want to vote. The relative positions to be assumed by man and woman in the working out    of our civilization were assigned long ago by a higher intelligence than ours.”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20900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819912" y="1904050"/>
            <a:ext cx="7616952" cy="276548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And I do not permit a woman to teach or to have authority over a man, but to be in silence.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Timothy 2:12</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4106637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D95805-5F47-499B-B38E-500A5F2D43B3}"/>
              </a:ext>
            </a:extLst>
          </p:cNvPr>
          <p:cNvSpPr txBox="1">
            <a:spLocks/>
          </p:cNvSpPr>
          <p:nvPr/>
        </p:nvSpPr>
        <p:spPr>
          <a:xfrm>
            <a:off x="2751846" y="3990607"/>
            <a:ext cx="403742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best type</a:t>
            </a:r>
          </a:p>
        </p:txBody>
      </p:sp>
      <p:sp>
        <p:nvSpPr>
          <p:cNvPr id="3" name="Title 1">
            <a:extLst>
              <a:ext uri="{FF2B5EF4-FFF2-40B4-BE49-F238E27FC236}">
                <a16:creationId xmlns:a16="http://schemas.microsoft.com/office/drawing/2014/main" id="{76295A1F-FB59-4F82-850D-A176E6B0D1DD}"/>
              </a:ext>
            </a:extLst>
          </p:cNvPr>
          <p:cNvSpPr txBox="1">
            <a:spLocks/>
          </p:cNvSpPr>
          <p:nvPr/>
        </p:nvSpPr>
        <p:spPr>
          <a:xfrm>
            <a:off x="1817332" y="1979147"/>
            <a:ext cx="47548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teachings of Christ</a:t>
            </a:r>
          </a:p>
        </p:txBody>
      </p:sp>
      <p:sp>
        <p:nvSpPr>
          <p:cNvPr id="3074" name="Rectangle 2"/>
          <p:cNvSpPr>
            <a:spLocks noGrp="1" noChangeArrowheads="1"/>
          </p:cNvSpPr>
          <p:nvPr>
            <p:ph type="title"/>
          </p:nvPr>
        </p:nvSpPr>
        <p:spPr>
          <a:xfrm>
            <a:off x="457200" y="1298607"/>
            <a:ext cx="8229600" cy="426078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“All must admit that the reception of the teachings of Christ results in the purest patriotism, in the most scrupulous fidelity to public trust, and in the best type of citizenship.”</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4">
            <a:extLst>
              <a:ext uri="{FF2B5EF4-FFF2-40B4-BE49-F238E27FC236}">
                <a16:creationId xmlns:a16="http://schemas.microsoft.com/office/drawing/2014/main" id="{3526C74A-5FC2-4C4F-82E2-0420641EECF4}"/>
              </a:ext>
            </a:extLst>
          </p:cNvPr>
          <p:cNvSpPr>
            <a:spLocks noChangeArrowheads="1"/>
          </p:cNvSpPr>
          <p:nvPr/>
        </p:nvSpPr>
        <p:spPr bwMode="auto">
          <a:xfrm>
            <a:off x="2778221" y="395364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5">
            <a:extLst>
              <a:ext uri="{FF2B5EF4-FFF2-40B4-BE49-F238E27FC236}">
                <a16:creationId xmlns:a16="http://schemas.microsoft.com/office/drawing/2014/main" id="{6BBAB254-AD12-481B-B320-B9CFD38EE814}"/>
              </a:ext>
            </a:extLst>
          </p:cNvPr>
          <p:cNvSpPr>
            <a:spLocks noChangeArrowheads="1"/>
          </p:cNvSpPr>
          <p:nvPr/>
        </p:nvSpPr>
        <p:spPr bwMode="auto">
          <a:xfrm>
            <a:off x="4785434" y="2024756"/>
            <a:ext cx="1766668" cy="79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82E6EC0B-CB62-4BE7-8DBF-7ADC8B5228A6}"/>
              </a:ext>
            </a:extLst>
          </p:cNvPr>
          <p:cNvSpPr txBox="1">
            <a:spLocks noChangeArrowheads="1"/>
          </p:cNvSpPr>
          <p:nvPr/>
        </p:nvSpPr>
        <p:spPr bwMode="auto">
          <a:xfrm>
            <a:off x="3224271" y="3385850"/>
            <a:ext cx="183247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loyalty</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EDF4A0B-CDF7-48DF-BD03-4D498E7D408B}"/>
              </a:ext>
            </a:extLst>
          </p:cNvPr>
          <p:cNvSpPr txBox="1">
            <a:spLocks noChangeArrowheads="1"/>
          </p:cNvSpPr>
          <p:nvPr/>
        </p:nvSpPr>
        <p:spPr bwMode="auto">
          <a:xfrm>
            <a:off x="-82626" y="3395031"/>
            <a:ext cx="342073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conscientious</a:t>
            </a:r>
          </a:p>
        </p:txBody>
      </p:sp>
    </p:spTree>
    <p:extLst>
      <p:ext uri="{BB962C8B-B14F-4D97-AF65-F5344CB8AC3E}">
        <p14:creationId xmlns:p14="http://schemas.microsoft.com/office/powerpoint/2010/main" val="3762160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par>
                          <p:cTn id="18" fill="hold">
                            <p:stCondLst>
                              <p:cond delay="500"/>
                            </p:stCondLst>
                            <p:childTnLst>
                              <p:par>
                                <p:cTn id="19" presetID="0" presetClass="entr" presetSubtype="0" fill="hold" grpId="0" nodeType="afterEffect">
                                  <p:stCondLst>
                                    <p:cond delay="0"/>
                                  </p:stCondLst>
                                  <p:iterate type="lt">
                                    <p:tmPct val="10000"/>
                                  </p:iterate>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stCondLst>
                                            <p:cond delay="0"/>
                                          </p:stCondLst>
                                        </p:cTn>
                                        <p:tgtEl>
                                          <p:spTgt spid="6"/>
                                        </p:tgtEl>
                                      </p:cBhvr>
                                    </p:animEffect>
                                    <p:anim to="" calcmode="lin" valueType="num">
                                      <p:cBhvr>
                                        <p:cTn id="22"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3"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24" fill="hold">
                            <p:stCondLst>
                              <p:cond delay="1250"/>
                            </p:stCondLst>
                            <p:childTnLst>
                              <p:par>
                                <p:cTn id="25" presetID="26" presetClass="emph" presetSubtype="0" fill="hold" grpId="1" nodeType="afterEffect">
                                  <p:stCondLst>
                                    <p:cond delay="0"/>
                                  </p:stCondLst>
                                  <p:iterate type="lt">
                                    <p:tmPct val="0"/>
                                  </p:iterate>
                                  <p:childTnLst>
                                    <p:animEffect transition="out" filter="fade">
                                      <p:cBhvr>
                                        <p:cTn id="26" dur="500" tmFilter="0, 0; .2, .5; .8, .5; 1, 0"/>
                                        <p:tgtEl>
                                          <p:spTgt spid="6"/>
                                        </p:tgtEl>
                                      </p:cBhvr>
                                    </p:animEffect>
                                    <p:animScale>
                                      <p:cBhvr>
                                        <p:cTn id="27" dur="250" autoRev="1" fill="hold"/>
                                        <p:tgtEl>
                                          <p:spTgt spid="6"/>
                                        </p:tgtEl>
                                      </p:cBhvr>
                                      <p:by x="105000" y="105000"/>
                                    </p:animScale>
                                  </p:childTnLst>
                                </p:cTn>
                              </p:par>
                            </p:childTnLst>
                          </p:cTn>
                        </p:par>
                        <p:par>
                          <p:cTn id="28" fill="hold">
                            <p:stCondLst>
                              <p:cond delay="175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8" presetClass="emph" presetSubtype="0" fill="hold" grpId="1" nodeType="withEffect">
                                  <p:stCondLst>
                                    <p:cond delay="0"/>
                                  </p:stCondLst>
                                  <p:childTnLst>
                                    <p:set>
                                      <p:cBhvr override="childStyle">
                                        <p:cTn id="33" dur="500" fill="hold"/>
                                        <p:tgtEl>
                                          <p:spTgt spid="4"/>
                                        </p:tgtEl>
                                        <p:attrNameLst>
                                          <p:attrName>style.textDecorationUnderline</p:attrName>
                                        </p:attrNameLst>
                                      </p:cBhvr>
                                      <p:to>
                                        <p:strVal val="true"/>
                                      </p:to>
                                    </p:set>
                                  </p:childTnLst>
                                </p:cTn>
                              </p:par>
                            </p:childTnLst>
                          </p:cTn>
                        </p:par>
                        <p:par>
                          <p:cTn id="34" fill="hold">
                            <p:stCondLst>
                              <p:cond delay="2250"/>
                            </p:stCondLst>
                            <p:childTnLst>
                              <p:par>
                                <p:cTn id="35" presetID="0"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stCondLst>
                                            <p:cond delay="0"/>
                                          </p:stCondLst>
                                        </p:cTn>
                                        <p:tgtEl>
                                          <p:spTgt spid="5"/>
                                        </p:tgtEl>
                                      </p:cBhvr>
                                    </p:animEffect>
                                    <p:anim to="" calcmode="lin" valueType="num">
                                      <p:cBhvr>
                                        <p:cTn id="38"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1"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2"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ppt_x</p:attrName>
                                        </p:attrNameLst>
                                      </p:cBhvr>
                                      <p:tavLst>
                                        <p:tav tm="0">
                                          <p:val>
                                            <p:strVal val="#ppt_x+#ppt_w/2"/>
                                          </p:val>
                                        </p:tav>
                                        <p:tav tm="100000">
                                          <p:val>
                                            <p:strVal val="#ppt_x"/>
                                          </p:val>
                                        </p:tav>
                                      </p:tavLst>
                                    </p:anim>
                                    <p:anim calcmode="lin" valueType="num">
                                      <p:cBhvr>
                                        <p:cTn id="51" dur="500" fill="hold"/>
                                        <p:tgtEl>
                                          <p:spTgt spid="8"/>
                                        </p:tgtEl>
                                        <p:attrNameLst>
                                          <p:attrName>ppt_y</p:attrName>
                                        </p:attrNameLst>
                                      </p:cBhvr>
                                      <p:tavLst>
                                        <p:tav tm="0">
                                          <p:val>
                                            <p:strVal val="#ppt_y"/>
                                          </p:val>
                                        </p:tav>
                                        <p:tav tm="100000">
                                          <p:val>
                                            <p:strVal val="#ppt_y"/>
                                          </p:val>
                                        </p:tav>
                                      </p:tavLst>
                                    </p:anim>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P spid="3074" grpId="0"/>
      <p:bldP spid="5" grpId="0"/>
      <p:bldP spid="6" grpId="0"/>
      <p:bldP spid="6" grpId="1"/>
      <p:bldP spid="7" grpId="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DF5748C-0E9E-46E5-B1A9-9323A6364B04}"/>
              </a:ext>
            </a:extLst>
          </p:cNvPr>
          <p:cNvSpPr txBox="1">
            <a:spLocks/>
          </p:cNvSpPr>
          <p:nvPr/>
        </p:nvSpPr>
        <p:spPr>
          <a:xfrm>
            <a:off x="2075743" y="3006359"/>
            <a:ext cx="508686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may be conformed</a:t>
            </a:r>
          </a:p>
        </p:txBody>
      </p:sp>
      <p:sp>
        <p:nvSpPr>
          <p:cNvPr id="3074" name="Rectangle 2"/>
          <p:cNvSpPr>
            <a:spLocks noGrp="1" noChangeArrowheads="1"/>
          </p:cNvSpPr>
          <p:nvPr>
            <p:ph type="title"/>
          </p:nvPr>
        </p:nvSpPr>
        <p:spPr>
          <a:xfrm>
            <a:off x="271272" y="331282"/>
            <a:ext cx="8601456" cy="61954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our citizenship is in heaven, from which we also eagerly wait for the Savior, the Lord Jesus Christ, who will transform our lowly body that it may be conformed to His glorious body, according to the working by which He is able even  to subdue all things to Himself.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Philippians 3:20</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361357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let us not trust to human effort alone, but humbly acknowledging the power and goodness of Almighty God, who presides over the destiny of nations, and who has at all times been revealed in our country's history, let us invoke His aid and His blessings upon our labors.”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BD8D5A2-7572-42DA-BB23-B05018CFA7BF}"/>
              </a:ext>
            </a:extLst>
          </p:cNvPr>
          <p:cNvSpPr txBox="1">
            <a:spLocks noChangeArrowheads="1"/>
          </p:cNvSpPr>
          <p:nvPr/>
        </p:nvSpPr>
        <p:spPr bwMode="auto">
          <a:xfrm>
            <a:off x="4176584" y="5053913"/>
            <a:ext cx="138395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beg</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2C6A408C-1C44-40C1-8C80-CE71C6563EA1}"/>
              </a:ext>
            </a:extLst>
          </p:cNvPr>
          <p:cNvSpPr txBox="1">
            <a:spLocks noChangeArrowheads="1"/>
          </p:cNvSpPr>
          <p:nvPr/>
        </p:nvSpPr>
        <p:spPr bwMode="auto">
          <a:xfrm>
            <a:off x="3682313" y="5053913"/>
            <a:ext cx="245899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beseech</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21BEEDC-3540-428B-BDC2-CDD11744FDBB}"/>
              </a:ext>
            </a:extLst>
          </p:cNvPr>
          <p:cNvSpPr txBox="1">
            <a:spLocks noChangeArrowheads="1"/>
          </p:cNvSpPr>
          <p:nvPr/>
        </p:nvSpPr>
        <p:spPr bwMode="auto">
          <a:xfrm>
            <a:off x="3694670" y="5041557"/>
            <a:ext cx="248370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summon</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563F8A0-C41E-40C0-B014-2EA95DE4A0CF}"/>
              </a:ext>
            </a:extLst>
          </p:cNvPr>
          <p:cNvSpPr txBox="1">
            <a:spLocks noChangeArrowheads="1"/>
          </p:cNvSpPr>
          <p:nvPr/>
        </p:nvSpPr>
        <p:spPr bwMode="auto">
          <a:xfrm>
            <a:off x="3756451" y="5115697"/>
            <a:ext cx="2224216" cy="63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appeal</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14BC2CBD-E1C8-4286-AE04-14990D9A9ECF}"/>
              </a:ext>
            </a:extLst>
          </p:cNvPr>
          <p:cNvSpPr txBox="1">
            <a:spLocks noChangeArrowheads="1"/>
          </p:cNvSpPr>
          <p:nvPr/>
        </p:nvSpPr>
        <p:spPr bwMode="auto">
          <a:xfrm>
            <a:off x="4127155" y="5053914"/>
            <a:ext cx="154459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rPr>
              <a:t>pray</a:t>
            </a:r>
            <a:endParaRPr lang="en-US" altLang="en-US" sz="4000" b="1" i="1" kern="0" dirty="0">
              <a:ln w="17780" cmpd="sng">
                <a:solidFill>
                  <a:srgbClr val="FFFFFF"/>
                </a:solidFill>
                <a:prstDash val="solid"/>
                <a:miter lim="800000"/>
              </a:ln>
              <a:solidFill>
                <a:srgbClr val="FFC000"/>
              </a:solidFill>
              <a:effectLst>
                <a:glow rad="1270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4554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1"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25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childTnLst>
                                </p:cTn>
                              </p:par>
                              <p:par>
                                <p:cTn id="22" presetID="23" presetClass="exit" presetSubtype="32" fill="hold" grpId="2" nodeType="with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set>
                                      <p:cBhvr>
                                        <p:cTn id="25" dur="1" fill="hold">
                                          <p:stCondLst>
                                            <p:cond delay="499"/>
                                          </p:stCondLst>
                                        </p:cTn>
                                        <p:tgtEl>
                                          <p:spTgt spid="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25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childTnLst>
                                </p:cTn>
                              </p:par>
                              <p:par>
                                <p:cTn id="32" presetID="23" presetClass="exit" presetSubtype="32" fill="hold" grpId="1" nodeType="withEffect">
                                  <p:stCondLst>
                                    <p:cond delay="0"/>
                                  </p:stCondLst>
                                  <p:childTnLst>
                                    <p:anim calcmode="lin" valueType="num">
                                      <p:cBhvr>
                                        <p:cTn id="33" dur="500"/>
                                        <p:tgtEl>
                                          <p:spTgt spid="4"/>
                                        </p:tgtEl>
                                        <p:attrNameLst>
                                          <p:attrName>ppt_w</p:attrName>
                                        </p:attrNameLst>
                                      </p:cBhvr>
                                      <p:tavLst>
                                        <p:tav tm="0">
                                          <p:val>
                                            <p:strVal val="ppt_w"/>
                                          </p:val>
                                        </p:tav>
                                        <p:tav tm="100000">
                                          <p:val>
                                            <p:fltVal val="0"/>
                                          </p:val>
                                        </p:tav>
                                      </p:tavLst>
                                    </p:anim>
                                    <p:anim calcmode="lin" valueType="num">
                                      <p:cBhvr>
                                        <p:cTn id="34" dur="500"/>
                                        <p:tgtEl>
                                          <p:spTgt spid="4"/>
                                        </p:tgtEl>
                                        <p:attrNameLst>
                                          <p:attrName>ppt_h</p:attrName>
                                        </p:attrNameLst>
                                      </p:cBhvr>
                                      <p:tavLst>
                                        <p:tav tm="0">
                                          <p:val>
                                            <p:strVal val="ppt_h"/>
                                          </p:val>
                                        </p:tav>
                                        <p:tav tm="100000">
                                          <p:val>
                                            <p:fltVal val="0"/>
                                          </p:val>
                                        </p:tav>
                                      </p:tavLst>
                                    </p:anim>
                                    <p:set>
                                      <p:cBhvr>
                                        <p:cTn id="35" dur="1" fill="hold">
                                          <p:stCondLst>
                                            <p:cond delay="499"/>
                                          </p:stCondLst>
                                        </p:cTn>
                                        <p:tgtEl>
                                          <p:spTgt spid="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grpId="0" nodeType="clickEffect">
                                  <p:stCondLst>
                                    <p:cond delay="25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childTnLst>
                                </p:cTn>
                              </p:par>
                              <p:par>
                                <p:cTn id="42" presetID="23" presetClass="exit" presetSubtype="32" fill="hold" grpId="1" nodeType="withEffect">
                                  <p:stCondLst>
                                    <p:cond delay="0"/>
                                  </p:stCondLst>
                                  <p:childTnLst>
                                    <p:anim calcmode="lin" valueType="num">
                                      <p:cBhvr>
                                        <p:cTn id="43" dur="500"/>
                                        <p:tgtEl>
                                          <p:spTgt spid="5"/>
                                        </p:tgtEl>
                                        <p:attrNameLst>
                                          <p:attrName>ppt_w</p:attrName>
                                        </p:attrNameLst>
                                      </p:cBhvr>
                                      <p:tavLst>
                                        <p:tav tm="0">
                                          <p:val>
                                            <p:strVal val="ppt_w"/>
                                          </p:val>
                                        </p:tav>
                                        <p:tav tm="100000">
                                          <p:val>
                                            <p:fltVal val="0"/>
                                          </p:val>
                                        </p:tav>
                                      </p:tavLst>
                                    </p:anim>
                                    <p:anim calcmode="lin" valueType="num">
                                      <p:cBhvr>
                                        <p:cTn id="44" dur="500"/>
                                        <p:tgtEl>
                                          <p:spTgt spid="5"/>
                                        </p:tgtEl>
                                        <p:attrNameLst>
                                          <p:attrName>ppt_h</p:attrName>
                                        </p:attrNameLst>
                                      </p:cBhvr>
                                      <p:tavLst>
                                        <p:tav tm="0">
                                          <p:val>
                                            <p:strVal val="ppt_h"/>
                                          </p:val>
                                        </p:tav>
                                        <p:tav tm="100000">
                                          <p:val>
                                            <p:fltVal val="0"/>
                                          </p:val>
                                        </p:tav>
                                      </p:tavLst>
                                    </p:anim>
                                    <p:set>
                                      <p:cBhvr>
                                        <p:cTn id="45" dur="1" fill="hold">
                                          <p:stCondLst>
                                            <p:cond delay="499"/>
                                          </p:stCondLst>
                                        </p:cTn>
                                        <p:tgtEl>
                                          <p:spTgt spid="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25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childTnLst>
                                </p:cTn>
                              </p:par>
                              <p:par>
                                <p:cTn id="52" presetID="23" presetClass="exit" presetSubtype="32" fill="hold" grpId="1" nodeType="withEffect">
                                  <p:stCondLst>
                                    <p:cond delay="0"/>
                                  </p:stCondLst>
                                  <p:childTnLst>
                                    <p:anim calcmode="lin" valueType="num">
                                      <p:cBhvr>
                                        <p:cTn id="53" dur="500"/>
                                        <p:tgtEl>
                                          <p:spTgt spid="6"/>
                                        </p:tgtEl>
                                        <p:attrNameLst>
                                          <p:attrName>ppt_w</p:attrName>
                                        </p:attrNameLst>
                                      </p:cBhvr>
                                      <p:tavLst>
                                        <p:tav tm="0">
                                          <p:val>
                                            <p:strVal val="ppt_w"/>
                                          </p:val>
                                        </p:tav>
                                        <p:tav tm="100000">
                                          <p:val>
                                            <p:fltVal val="0"/>
                                          </p:val>
                                        </p:tav>
                                      </p:tavLst>
                                    </p:anim>
                                    <p:anim calcmode="lin" valueType="num">
                                      <p:cBhvr>
                                        <p:cTn id="54" dur="500"/>
                                        <p:tgtEl>
                                          <p:spTgt spid="6"/>
                                        </p:tgtEl>
                                        <p:attrNameLst>
                                          <p:attrName>ppt_h</p:attrName>
                                        </p:attrNameLst>
                                      </p:cBhvr>
                                      <p:tavLst>
                                        <p:tav tm="0">
                                          <p:val>
                                            <p:strVal val="ppt_h"/>
                                          </p:val>
                                        </p:tav>
                                        <p:tav tm="100000">
                                          <p:val>
                                            <p:fltVal val="0"/>
                                          </p:val>
                                        </p:tav>
                                      </p:tavLst>
                                    </p:anim>
                                    <p:set>
                                      <p:cBhvr>
                                        <p:cTn id="5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1"/>
      <p:bldP spid="3" grpId="2"/>
      <p:bldP spid="4" grpId="0"/>
      <p:bldP spid="4" grpId="1"/>
      <p:bldP spid="5" grpId="0"/>
      <p:bldP spid="5" grpId="1"/>
      <p:bldP spid="6" grpId="0"/>
      <p:bldP spid="6" grpId="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188367"/>
            <a:ext cx="8229600" cy="21393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appointing power of the Pope is treated as a public trust, and not as a personal perquisite.”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12">
            <a:extLst>
              <a:ext uri="{FF2B5EF4-FFF2-40B4-BE49-F238E27FC236}">
                <a16:creationId xmlns:a16="http://schemas.microsoft.com/office/drawing/2014/main" id="{0484BE0F-93DD-4B66-B1A0-7257F6C97CD8}"/>
              </a:ext>
            </a:extLst>
          </p:cNvPr>
          <p:cNvSpPr>
            <a:spLocks noChangeArrowheads="1"/>
          </p:cNvSpPr>
          <p:nvPr/>
        </p:nvSpPr>
        <p:spPr bwMode="auto">
          <a:xfrm>
            <a:off x="4919472" y="3764280"/>
            <a:ext cx="362712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public welfare</a:t>
            </a:r>
            <a:endParaRPr lang="en-US" altLang="en-US" sz="4400" b="1" i="1" dirty="0">
              <a:solidFill>
                <a:schemeClr val="bg1"/>
              </a:solidFill>
              <a:effectLst>
                <a:glow rad="127000">
                  <a:schemeClr val="tx1"/>
                </a:glow>
              </a:effectLst>
              <a:latin typeface="Calibri" panose="020F0502020204030204" pitchFamily="34" charset="0"/>
            </a:endParaRPr>
          </a:p>
        </p:txBody>
      </p:sp>
      <p:sp>
        <p:nvSpPr>
          <p:cNvPr id="4" name="Rectangle 12">
            <a:extLst>
              <a:ext uri="{FF2B5EF4-FFF2-40B4-BE49-F238E27FC236}">
                <a16:creationId xmlns:a16="http://schemas.microsoft.com/office/drawing/2014/main" id="{DFF84825-E039-476C-9F0D-590F4FA1659E}"/>
              </a:ext>
            </a:extLst>
          </p:cNvPr>
          <p:cNvSpPr>
            <a:spLocks noChangeArrowheads="1"/>
          </p:cNvSpPr>
          <p:nvPr/>
        </p:nvSpPr>
        <p:spPr bwMode="auto">
          <a:xfrm>
            <a:off x="3500440" y="4514423"/>
            <a:ext cx="4809744" cy="82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27000">
                    <a:schemeClr val="tx1"/>
                  </a:glow>
                </a:effectLst>
                <a:latin typeface="Calibri" panose="020F0502020204030204" pitchFamily="34" charset="0"/>
              </a:rPr>
              <a:t>spiritual advantage</a:t>
            </a:r>
            <a:endParaRPr lang="en-US" altLang="en-US" sz="4400" b="1" i="1" dirty="0">
              <a:solidFill>
                <a:schemeClr val="bg1"/>
              </a:solidFill>
              <a:effectLst>
                <a:glow rad="127000">
                  <a:schemeClr val="tx1"/>
                </a:glow>
              </a:effectLst>
              <a:latin typeface="Calibri" panose="020F0502020204030204" pitchFamily="34" charset="0"/>
            </a:endParaRPr>
          </a:p>
        </p:txBody>
      </p:sp>
    </p:spTree>
    <p:extLst>
      <p:ext uri="{BB962C8B-B14F-4D97-AF65-F5344CB8AC3E}">
        <p14:creationId xmlns:p14="http://schemas.microsoft.com/office/powerpoint/2010/main" val="4028808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71272" y="1703495"/>
            <a:ext cx="8601456" cy="345100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Thus says the LORD: "Cursed is     the man who trusts in man And makes flesh his strength, Whose heart departs from the LORD.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Jeremiah 17:5</a:t>
            </a:r>
            <a:r>
              <a:rPr lang="en-US" altLang="en-US" sz="40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510658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4681728"/>
            <a:ext cx="8229600" cy="124968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21. Chester Arthur (1881-1885)</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733567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27DA72-CD5F-44B5-A145-7C1CB843A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19288"/>
            <a:ext cx="9144000" cy="11562248"/>
          </a:xfrm>
          <a:prstGeom prst="rect">
            <a:avLst/>
          </a:prstGeom>
        </p:spPr>
      </p:pic>
    </p:spTree>
    <p:extLst>
      <p:ext uri="{BB962C8B-B14F-4D97-AF65-F5344CB8AC3E}">
        <p14:creationId xmlns:p14="http://schemas.microsoft.com/office/powerpoint/2010/main" val="1587351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9393B-3BC6-41D2-A2D8-AB32C7D15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3D142A37-1022-4B46-A09D-954B0D763125}"/>
              </a:ext>
            </a:extLst>
          </p:cNvPr>
          <p:cNvPicPr>
            <a:picLocks noChangeAspect="1"/>
          </p:cNvPicPr>
          <p:nvPr/>
        </p:nvPicPr>
        <p:blipFill rotWithShape="1">
          <a:blip r:embed="rId4">
            <a:extLst>
              <a:ext uri="{28A0092B-C50C-407E-A947-70E740481C1C}">
                <a14:useLocalDpi xmlns:a14="http://schemas.microsoft.com/office/drawing/2010/main" val="0"/>
              </a:ext>
            </a:extLst>
          </a:blip>
          <a:srcRect l="22572" t="18000" r="27143" b="5810"/>
          <a:stretch/>
        </p:blipFill>
        <p:spPr>
          <a:xfrm>
            <a:off x="1672590" y="134216"/>
            <a:ext cx="5798820" cy="6589568"/>
          </a:xfrm>
          <a:prstGeom prst="rect">
            <a:avLst/>
          </a:prstGeom>
        </p:spPr>
      </p:pic>
    </p:spTree>
    <p:extLst>
      <p:ext uri="{BB962C8B-B14F-4D97-AF65-F5344CB8AC3E}">
        <p14:creationId xmlns:p14="http://schemas.microsoft.com/office/powerpoint/2010/main" val="2569680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nodeType="withEffect">
                                  <p:stCondLst>
                                    <p:cond delay="0"/>
                                  </p:stCondLst>
                                  <p:childTnLst>
                                    <p:animMotion origin="layout" path="M 0 0 L -0.01667 0.2 " pathEditMode="relative" rAng="0" ptsTypes="AA">
                                      <p:cBhvr>
                                        <p:cTn id="10" dur="1000" spd="-100000" fill="hold"/>
                                        <p:tgtEl>
                                          <p:spTgt spid="4"/>
                                        </p:tgtEl>
                                        <p:attrNameLst>
                                          <p:attrName>ppt_x</p:attrName>
                                          <p:attrName>ppt_y</p:attrName>
                                        </p:attrNameLst>
                                      </p:cBhvr>
                                      <p:rCtr x="-833" y="1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BFBBE8-71F2-4873-90B7-CAF126F95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Tree>
    <p:extLst>
      <p:ext uri="{BB962C8B-B14F-4D97-AF65-F5344CB8AC3E}">
        <p14:creationId xmlns:p14="http://schemas.microsoft.com/office/powerpoint/2010/main" val="3209584085"/>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46FF7375-C665-4328-A28C-5A17BD40A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546" y="3055385"/>
            <a:ext cx="5915178" cy="3802615"/>
          </a:xfrm>
          <a:prstGeom prst="rect">
            <a:avLst/>
          </a:prstGeom>
        </p:spPr>
      </p:pic>
    </p:spTree>
    <p:extLst>
      <p:ext uri="{BB962C8B-B14F-4D97-AF65-F5344CB8AC3E}">
        <p14:creationId xmlns:p14="http://schemas.microsoft.com/office/powerpoint/2010/main" val="22152666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782" y="0"/>
            <a:ext cx="6757060" cy="6858000"/>
          </a:xfrm>
          <a:prstGeom prst="rect">
            <a:avLst/>
          </a:prstGeom>
        </p:spPr>
      </p:pic>
    </p:spTree>
    <p:extLst>
      <p:ext uri="{BB962C8B-B14F-4D97-AF65-F5344CB8AC3E}">
        <p14:creationId xmlns:p14="http://schemas.microsoft.com/office/powerpoint/2010/main" val="189801374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 y="3402"/>
            <a:ext cx="9144000" cy="6858000"/>
          </a:xfrm>
          <a:prstGeom prst="rect">
            <a:avLst/>
          </a:prstGeom>
        </p:spPr>
      </p:pic>
      <p:sp>
        <p:nvSpPr>
          <p:cNvPr id="3" name="TextBox 2"/>
          <p:cNvSpPr txBox="1"/>
          <p:nvPr/>
        </p:nvSpPr>
        <p:spPr>
          <a:xfrm>
            <a:off x="7754587" y="201881"/>
            <a:ext cx="1294410" cy="380010"/>
          </a:xfrm>
          <a:prstGeom prst="rect">
            <a:avLst/>
          </a:prstGeom>
          <a:noFill/>
        </p:spPr>
        <p:txBody>
          <a:bodyPr wrap="square" rtlCol="0">
            <a:spAutoFit/>
          </a:bodyPr>
          <a:lstStyle/>
          <a:p>
            <a:r>
              <a:rPr lang="en-US" b="1" dirty="0">
                <a:solidFill>
                  <a:srgbClr val="FF0000"/>
                </a:solidFill>
                <a:effectLst>
                  <a:glow rad="127000">
                    <a:schemeClr val="tx1"/>
                  </a:glow>
                </a:effectLst>
              </a:rPr>
              <a:t>Lake Erie</a:t>
            </a:r>
          </a:p>
        </p:txBody>
      </p:sp>
      <p:sp>
        <p:nvSpPr>
          <p:cNvPr id="5" name="TextBox 4"/>
          <p:cNvSpPr txBox="1"/>
          <p:nvPr/>
        </p:nvSpPr>
        <p:spPr>
          <a:xfrm>
            <a:off x="7227366" y="5408194"/>
            <a:ext cx="1294410" cy="646331"/>
          </a:xfrm>
          <a:prstGeom prst="rect">
            <a:avLst/>
          </a:prstGeom>
          <a:noFill/>
        </p:spPr>
        <p:txBody>
          <a:bodyPr wrap="square" rtlCol="0">
            <a:spAutoFit/>
          </a:bodyPr>
          <a:lstStyle/>
          <a:p>
            <a:pPr algn="ctr"/>
            <a:r>
              <a:rPr lang="en-US" b="1" dirty="0">
                <a:solidFill>
                  <a:srgbClr val="CCECFF"/>
                </a:solidFill>
                <a:effectLst>
                  <a:glow rad="127000">
                    <a:schemeClr val="tx1"/>
                  </a:glow>
                </a:effectLst>
              </a:rPr>
              <a:t>Niagara Falls</a:t>
            </a:r>
          </a:p>
        </p:txBody>
      </p:sp>
      <p:sp>
        <p:nvSpPr>
          <p:cNvPr id="6" name="Down Arrow 5"/>
          <p:cNvSpPr/>
          <p:nvPr/>
        </p:nvSpPr>
        <p:spPr>
          <a:xfrm rot="20798976">
            <a:off x="7976420" y="6091909"/>
            <a:ext cx="284205" cy="490473"/>
          </a:xfrm>
          <a:prstGeom prst="downArrow">
            <a:avLst>
              <a:gd name="adj1" fmla="val 34919"/>
              <a:gd name="adj2" fmla="val 70109"/>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4600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38912" y="4645152"/>
            <a:ext cx="8266176" cy="11521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23. Benjamin Harrison (1889-1893)</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3948078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6D2BBE-9111-4593-9106-C3E8056C2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14" y="987972"/>
            <a:ext cx="8861437" cy="4760586"/>
          </a:xfrm>
          <a:prstGeom prst="rect">
            <a:avLst/>
          </a:prstGeom>
        </p:spPr>
      </p:pic>
    </p:spTree>
    <p:extLst>
      <p:ext uri="{BB962C8B-B14F-4D97-AF65-F5344CB8AC3E}">
        <p14:creationId xmlns:p14="http://schemas.microsoft.com/office/powerpoint/2010/main" val="23986484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222355" y="1765862"/>
            <a:ext cx="223256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statutes</a:t>
            </a:r>
          </a:p>
        </p:txBody>
      </p:sp>
      <p:sp>
        <p:nvSpPr>
          <p:cNvPr id="4" name="Title 1"/>
          <p:cNvSpPr txBox="1">
            <a:spLocks/>
          </p:cNvSpPr>
          <p:nvPr/>
        </p:nvSpPr>
        <p:spPr>
          <a:xfrm>
            <a:off x="4544161" y="1765688"/>
            <a:ext cx="320633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constitution</a:t>
            </a:r>
          </a:p>
        </p:txBody>
      </p:sp>
      <p:sp>
        <p:nvSpPr>
          <p:cNvPr id="5" name="Title 1"/>
          <p:cNvSpPr txBox="1">
            <a:spLocks/>
          </p:cNvSpPr>
          <p:nvPr/>
        </p:nvSpPr>
        <p:spPr>
          <a:xfrm>
            <a:off x="2613675" y="2438789"/>
            <a:ext cx="266007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family life</a:t>
            </a:r>
          </a:p>
        </p:txBody>
      </p:sp>
      <p:sp>
        <p:nvSpPr>
          <p:cNvPr id="10" name="Title 1"/>
          <p:cNvSpPr txBox="1">
            <a:spLocks/>
          </p:cNvSpPr>
          <p:nvPr/>
        </p:nvSpPr>
        <p:spPr>
          <a:xfrm>
            <a:off x="1473076" y="4452914"/>
            <a:ext cx="563444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bind society together</a:t>
            </a:r>
          </a:p>
        </p:txBody>
      </p:sp>
      <p:sp>
        <p:nvSpPr>
          <p:cNvPr id="12" name="Title 1"/>
          <p:cNvSpPr txBox="1">
            <a:spLocks/>
          </p:cNvSpPr>
          <p:nvPr/>
        </p:nvSpPr>
        <p:spPr>
          <a:xfrm>
            <a:off x="6958725" y="2440374"/>
            <a:ext cx="7069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is</a:t>
            </a:r>
          </a:p>
        </p:txBody>
      </p:sp>
      <p:sp>
        <p:nvSpPr>
          <p:cNvPr id="3074" name="Rectangle 2"/>
          <p:cNvSpPr>
            <a:spLocks noGrp="1" noChangeArrowheads="1"/>
          </p:cNvSpPr>
          <p:nvPr>
            <p:ph type="title"/>
          </p:nvPr>
        </p:nvSpPr>
        <p:spPr>
          <a:xfrm>
            <a:off x="1147116" y="1101502"/>
            <a:ext cx="6794500" cy="423249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you take out your statutes, your constitution, your family life, all that is taken from the sacred book, what would there be left to bind society together?”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1451748" y="1620799"/>
            <a:ext cx="1835499"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laws</a:t>
            </a:r>
          </a:p>
        </p:txBody>
      </p:sp>
      <p:sp>
        <p:nvSpPr>
          <p:cNvPr id="7" name="Title 1"/>
          <p:cNvSpPr txBox="1">
            <a:spLocks/>
          </p:cNvSpPr>
          <p:nvPr/>
        </p:nvSpPr>
        <p:spPr>
          <a:xfrm>
            <a:off x="5044034" y="1673050"/>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00B0F0"/>
                </a:solidFill>
                <a:effectLst>
                  <a:glow rad="63500">
                    <a:srgbClr val="9966FF"/>
                  </a:glow>
                  <a:outerShdw blurRad="50800" algn="tl" rotWithShape="0">
                    <a:srgbClr val="000000"/>
                  </a:outerShdw>
                </a:effectLst>
                <a:latin typeface="Calibri" panose="020F0502020204030204" pitchFamily="34" charset="0"/>
              </a:rPr>
              <a:t>ideals</a:t>
            </a:r>
          </a:p>
        </p:txBody>
      </p:sp>
      <p:sp>
        <p:nvSpPr>
          <p:cNvPr id="8" name="Title 1"/>
          <p:cNvSpPr txBox="1">
            <a:spLocks/>
          </p:cNvSpPr>
          <p:nvPr/>
        </p:nvSpPr>
        <p:spPr>
          <a:xfrm>
            <a:off x="3176046" y="2417634"/>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love</a:t>
            </a:r>
          </a:p>
        </p:txBody>
      </p:sp>
      <p:sp>
        <p:nvSpPr>
          <p:cNvPr id="9" name="Rectangle 8"/>
          <p:cNvSpPr>
            <a:spLocks noChangeArrowheads="1"/>
          </p:cNvSpPr>
          <p:nvPr/>
        </p:nvSpPr>
        <p:spPr bwMode="auto">
          <a:xfrm>
            <a:off x="4667149" y="3095693"/>
            <a:ext cx="3219994"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sacred book</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1" name="Rectangle 2"/>
          <p:cNvSpPr txBox="1">
            <a:spLocks noChangeArrowheads="1"/>
          </p:cNvSpPr>
          <p:nvPr/>
        </p:nvSpPr>
        <p:spPr bwMode="auto">
          <a:xfrm>
            <a:off x="6678901" y="4511681"/>
            <a:ext cx="42454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a:t>
            </a:r>
            <a:endParaRPr lang="en-US" altLang="en-US" sz="4000" b="1" i="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pic>
        <p:nvPicPr>
          <p:cNvPr id="13" name="Picture 12">
            <a:extLst>
              <a:ext uri="{FF2B5EF4-FFF2-40B4-BE49-F238E27FC236}">
                <a16:creationId xmlns:a16="http://schemas.microsoft.com/office/drawing/2014/main" id="{1EFFE757-5809-4EC8-AC4C-D3D17F675978}"/>
              </a:ext>
            </a:extLst>
          </p:cNvPr>
          <p:cNvPicPr>
            <a:picLocks noChangeAspect="1"/>
          </p:cNvPicPr>
          <p:nvPr/>
        </p:nvPicPr>
        <p:blipFill>
          <a:blip r:embed="rId4" cstate="print">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2888622" y="3214065"/>
            <a:ext cx="3236009" cy="1738465"/>
          </a:xfrm>
          <a:prstGeom prst="rect">
            <a:avLst/>
          </a:prstGeom>
        </p:spPr>
      </p:pic>
    </p:spTree>
    <p:extLst>
      <p:ext uri="{BB962C8B-B14F-4D97-AF65-F5344CB8AC3E}">
        <p14:creationId xmlns:p14="http://schemas.microsoft.com/office/powerpoint/2010/main" val="2553727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set>
                                      <p:cBhvr>
                                        <p:cTn id="8" dur="1" fill="hold">
                                          <p:stCondLst>
                                            <p:cond delay="499"/>
                                          </p:stCondLst>
                                        </p:cTn>
                                        <p:tgtEl>
                                          <p:spTgt spid="13"/>
                                        </p:tgtEl>
                                        <p:attrNameLst>
                                          <p:attrName>style.visibility</p:attrName>
                                        </p:attrNameLst>
                                      </p:cBhvr>
                                      <p:to>
                                        <p:strVal val="hidden"/>
                                      </p:to>
                                    </p:set>
                                  </p:childTnLst>
                                </p:cTn>
                              </p:par>
                              <p:par>
                                <p:cTn id="9" presetID="17" presetClass="entr" presetSubtype="8" fill="hold" grpId="0" nodeType="withEffect">
                                  <p:stCondLst>
                                    <p:cond delay="25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ppt_x</p:attrName>
                                        </p:attrNameLst>
                                      </p:cBhvr>
                                      <p:tavLst>
                                        <p:tav tm="0">
                                          <p:val>
                                            <p:strVal val="#ppt_x-#ppt_w/2"/>
                                          </p:val>
                                        </p:tav>
                                        <p:tav tm="100000">
                                          <p:val>
                                            <p:strVal val="#ppt_x"/>
                                          </p:val>
                                        </p:tav>
                                      </p:tavLst>
                                    </p:anim>
                                    <p:anim calcmode="lin" valueType="num">
                                      <p:cBhvr>
                                        <p:cTn id="12" dur="500" fill="hold"/>
                                        <p:tgtEl>
                                          <p:spTgt spid="3074"/>
                                        </p:tgtEl>
                                        <p:attrNameLst>
                                          <p:attrName>ppt_y</p:attrName>
                                        </p:attrNameLst>
                                      </p:cBhvr>
                                      <p:tavLst>
                                        <p:tav tm="0">
                                          <p:val>
                                            <p:strVal val="#ppt_y"/>
                                          </p:val>
                                        </p:tav>
                                        <p:tav tm="100000">
                                          <p:val>
                                            <p:strVal val="#ppt_y"/>
                                          </p:val>
                                        </p:tav>
                                      </p:tavLst>
                                    </p:anim>
                                    <p:anim calcmode="lin" valueType="num">
                                      <p:cBhvr>
                                        <p:cTn id="13" dur="500" fill="hold"/>
                                        <p:tgtEl>
                                          <p:spTgt spid="3074"/>
                                        </p:tgtEl>
                                        <p:attrNameLst>
                                          <p:attrName>ppt_w</p:attrName>
                                        </p:attrNameLst>
                                      </p:cBhvr>
                                      <p:tavLst>
                                        <p:tav tm="0">
                                          <p:val>
                                            <p:fltVal val="0"/>
                                          </p:val>
                                        </p:tav>
                                        <p:tav tm="100000">
                                          <p:val>
                                            <p:strVal val="#ppt_w"/>
                                          </p:val>
                                        </p:tav>
                                      </p:tavLst>
                                    </p:anim>
                                    <p:anim calcmode="lin" valueType="num">
                                      <p:cBhvr>
                                        <p:cTn id="14"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400"/>
                                  </p:stCondLst>
                                  <p:childTnLst>
                                    <p:set>
                                      <p:cBhvr override="childStyle">
                                        <p:cTn id="26" dur="500" fill="hold"/>
                                        <p:tgtEl>
                                          <p:spTgt spid="4"/>
                                        </p:tgtEl>
                                        <p:attrNameLst>
                                          <p:attrName>style.textDecorationUnderline</p:attrName>
                                        </p:attrNameLst>
                                      </p:cBhvr>
                                      <p:to>
                                        <p:strVal val="true"/>
                                      </p:to>
                                    </p:set>
                                  </p:childTnLst>
                                </p:cTn>
                              </p:par>
                              <p:par>
                                <p:cTn id="27" presetID="22" presetClass="entr" presetSubtype="8" fill="hold" grpId="0" nodeType="withEffect">
                                  <p:stCondLst>
                                    <p:cond delay="80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18" presetClass="emph" presetSubtype="0" fill="hold" grpId="1" nodeType="withEffect">
                                  <p:stCondLst>
                                    <p:cond delay="800"/>
                                  </p:stCondLst>
                                  <p:childTnLst>
                                    <p:set>
                                      <p:cBhvr override="childStyle">
                                        <p:cTn id="31" dur="500" fill="hold"/>
                                        <p:tgtEl>
                                          <p:spTgt spid="5"/>
                                        </p:tgtEl>
                                        <p:attrNameLst>
                                          <p:attrName>style.textDecorationUnderline</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stCondLst>
                                            <p:cond delay="0"/>
                                          </p:stCondLst>
                                        </p:cTn>
                                        <p:tgtEl>
                                          <p:spTgt spid="6"/>
                                        </p:tgtEl>
                                      </p:cBhvr>
                                    </p:animEffect>
                                    <p:anim to="" calcmode="lin" valueType="num">
                                      <p:cBhvr>
                                        <p:cTn id="37"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8"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stCondLst>
                                            <p:cond delay="0"/>
                                          </p:stCondLst>
                                        </p:cTn>
                                        <p:tgtEl>
                                          <p:spTgt spid="7"/>
                                        </p:tgtEl>
                                      </p:cBhvr>
                                    </p:animEffect>
                                    <p:anim to="" calcmode="lin" valueType="num">
                                      <p:cBhvr>
                                        <p:cTn id="4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dissolve">
                                      <p:cBhvr>
                                        <p:cTn id="50" dur="500">
                                          <p:stCondLst>
                                            <p:cond delay="0"/>
                                          </p:stCondLst>
                                        </p:cTn>
                                        <p:tgtEl>
                                          <p:spTgt spid="8"/>
                                        </p:tgtEl>
                                      </p:cBhvr>
                                    </p:animEffect>
                                    <p:anim to="" calcmode="lin" valueType="num">
                                      <p:cBhvr>
                                        <p:cTn id="51"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par>
                                <p:cTn id="58" presetID="18" presetClass="emph" presetSubtype="0" fill="hold" grpId="1" nodeType="withEffect">
                                  <p:stCondLst>
                                    <p:cond delay="0"/>
                                  </p:stCondLst>
                                  <p:childTnLst>
                                    <p:set>
                                      <p:cBhvr override="childStyle">
                                        <p:cTn id="59" dur="500" fill="hold"/>
                                        <p:tgtEl>
                                          <p:spTgt spid="12"/>
                                        </p:tgtEl>
                                        <p:attrNameLst>
                                          <p:attrName>style.textDecorationUnderline</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0" presetClass="entr" presetSubtype="0" fill="hold" grpId="0" nodeType="clickEffect">
                                  <p:stCondLst>
                                    <p:cond delay="0"/>
                                  </p:stCondLst>
                                  <p:iterate type="lt">
                                    <p:tmPct val="10000"/>
                                  </p:iterate>
                                  <p:childTnLst>
                                    <p:set>
                                      <p:cBhvr>
                                        <p:cTn id="63" dur="1" fill="hold">
                                          <p:stCondLst>
                                            <p:cond delay="0"/>
                                          </p:stCondLst>
                                        </p:cTn>
                                        <p:tgtEl>
                                          <p:spTgt spid="9"/>
                                        </p:tgtEl>
                                        <p:attrNameLst>
                                          <p:attrName>style.visibility</p:attrName>
                                        </p:attrNameLst>
                                      </p:cBhvr>
                                      <p:to>
                                        <p:strVal val="visible"/>
                                      </p:to>
                                    </p:set>
                                    <p:animEffect transition="in" filter="dissolve">
                                      <p:cBhvr>
                                        <p:cTn id="64" dur="500">
                                          <p:stCondLst>
                                            <p:cond delay="0"/>
                                          </p:stCondLst>
                                        </p:cTn>
                                        <p:tgtEl>
                                          <p:spTgt spid="9"/>
                                        </p:tgtEl>
                                      </p:cBhvr>
                                    </p:animEffect>
                                    <p:anim to="" calcmode="lin" valueType="num">
                                      <p:cBhvr>
                                        <p:cTn id="65"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66"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67" presetID="26" presetClass="emph" presetSubtype="0" fill="hold" grpId="1" nodeType="withEffect">
                                  <p:stCondLst>
                                    <p:cond delay="1000"/>
                                  </p:stCondLst>
                                  <p:iterate type="lt">
                                    <p:tmPct val="0"/>
                                  </p:iterate>
                                  <p:childTnLst>
                                    <p:animEffect transition="out" filter="fade">
                                      <p:cBhvr>
                                        <p:cTn id="68" dur="500" tmFilter="0, 0; .2, .5; .8, .5; 1, 0"/>
                                        <p:tgtEl>
                                          <p:spTgt spid="9"/>
                                        </p:tgtEl>
                                      </p:cBhvr>
                                    </p:animEffect>
                                    <p:animScale>
                                      <p:cBhvr>
                                        <p:cTn id="69" dur="250" autoRev="1" fill="hold"/>
                                        <p:tgtEl>
                                          <p:spTgt spid="9"/>
                                        </p:tgtEl>
                                      </p:cBhvr>
                                      <p:by x="105000" y="105000"/>
                                    </p:animScale>
                                  </p:childTnLst>
                                </p:cTn>
                              </p:par>
                              <p:par>
                                <p:cTn id="70" presetID="23" presetClass="exit" presetSubtype="32" fill="hold" grpId="1" nodeType="withEffect">
                                  <p:stCondLst>
                                    <p:cond delay="0"/>
                                  </p:stCondLst>
                                  <p:childTnLst>
                                    <p:anim calcmode="lin" valueType="num">
                                      <p:cBhvr>
                                        <p:cTn id="71" dur="1000"/>
                                        <p:tgtEl>
                                          <p:spTgt spid="6"/>
                                        </p:tgtEl>
                                        <p:attrNameLst>
                                          <p:attrName>ppt_w</p:attrName>
                                        </p:attrNameLst>
                                      </p:cBhvr>
                                      <p:tavLst>
                                        <p:tav tm="0">
                                          <p:val>
                                            <p:strVal val="ppt_w"/>
                                          </p:val>
                                        </p:tav>
                                        <p:tav tm="100000">
                                          <p:val>
                                            <p:fltVal val="0"/>
                                          </p:val>
                                        </p:tav>
                                      </p:tavLst>
                                    </p:anim>
                                    <p:anim calcmode="lin" valueType="num">
                                      <p:cBhvr>
                                        <p:cTn id="72" dur="1000"/>
                                        <p:tgtEl>
                                          <p:spTgt spid="6"/>
                                        </p:tgtEl>
                                        <p:attrNameLst>
                                          <p:attrName>ppt_h</p:attrName>
                                        </p:attrNameLst>
                                      </p:cBhvr>
                                      <p:tavLst>
                                        <p:tav tm="0">
                                          <p:val>
                                            <p:strVal val="ppt_h"/>
                                          </p:val>
                                        </p:tav>
                                        <p:tav tm="100000">
                                          <p:val>
                                            <p:fltVal val="0"/>
                                          </p:val>
                                        </p:tav>
                                      </p:tavLst>
                                    </p:anim>
                                    <p:set>
                                      <p:cBhvr>
                                        <p:cTn id="73" dur="1" fill="hold">
                                          <p:stCondLst>
                                            <p:cond delay="999"/>
                                          </p:stCondLst>
                                        </p:cTn>
                                        <p:tgtEl>
                                          <p:spTgt spid="6"/>
                                        </p:tgtEl>
                                        <p:attrNameLst>
                                          <p:attrName>style.visibility</p:attrName>
                                        </p:attrNameLst>
                                      </p:cBhvr>
                                      <p:to>
                                        <p:strVal val="hidden"/>
                                      </p:to>
                                    </p:set>
                                  </p:childTnLst>
                                </p:cTn>
                              </p:par>
                              <p:par>
                                <p:cTn id="74" presetID="23" presetClass="exit" presetSubtype="32" fill="hold" grpId="1" nodeType="withEffect">
                                  <p:stCondLst>
                                    <p:cond delay="0"/>
                                  </p:stCondLst>
                                  <p:childTnLst>
                                    <p:anim calcmode="lin" valueType="num">
                                      <p:cBhvr>
                                        <p:cTn id="75" dur="1000"/>
                                        <p:tgtEl>
                                          <p:spTgt spid="7"/>
                                        </p:tgtEl>
                                        <p:attrNameLst>
                                          <p:attrName>ppt_w</p:attrName>
                                        </p:attrNameLst>
                                      </p:cBhvr>
                                      <p:tavLst>
                                        <p:tav tm="0">
                                          <p:val>
                                            <p:strVal val="ppt_w"/>
                                          </p:val>
                                        </p:tav>
                                        <p:tav tm="100000">
                                          <p:val>
                                            <p:fltVal val="0"/>
                                          </p:val>
                                        </p:tav>
                                      </p:tavLst>
                                    </p:anim>
                                    <p:anim calcmode="lin" valueType="num">
                                      <p:cBhvr>
                                        <p:cTn id="76" dur="1000"/>
                                        <p:tgtEl>
                                          <p:spTgt spid="7"/>
                                        </p:tgtEl>
                                        <p:attrNameLst>
                                          <p:attrName>ppt_h</p:attrName>
                                        </p:attrNameLst>
                                      </p:cBhvr>
                                      <p:tavLst>
                                        <p:tav tm="0">
                                          <p:val>
                                            <p:strVal val="ppt_h"/>
                                          </p:val>
                                        </p:tav>
                                        <p:tav tm="100000">
                                          <p:val>
                                            <p:fltVal val="0"/>
                                          </p:val>
                                        </p:tav>
                                      </p:tavLst>
                                    </p:anim>
                                    <p:set>
                                      <p:cBhvr>
                                        <p:cTn id="77" dur="1" fill="hold">
                                          <p:stCondLst>
                                            <p:cond delay="999"/>
                                          </p:stCondLst>
                                        </p:cTn>
                                        <p:tgtEl>
                                          <p:spTgt spid="7"/>
                                        </p:tgtEl>
                                        <p:attrNameLst>
                                          <p:attrName>style.visibility</p:attrName>
                                        </p:attrNameLst>
                                      </p:cBhvr>
                                      <p:to>
                                        <p:strVal val="hidden"/>
                                      </p:to>
                                    </p:set>
                                  </p:childTnLst>
                                </p:cTn>
                              </p:par>
                              <p:par>
                                <p:cTn id="78" presetID="23" presetClass="exit" presetSubtype="32" fill="hold" grpId="1" nodeType="withEffect">
                                  <p:stCondLst>
                                    <p:cond delay="0"/>
                                  </p:stCondLst>
                                  <p:childTnLst>
                                    <p:anim calcmode="lin" valueType="num">
                                      <p:cBhvr>
                                        <p:cTn id="79" dur="1000"/>
                                        <p:tgtEl>
                                          <p:spTgt spid="8"/>
                                        </p:tgtEl>
                                        <p:attrNameLst>
                                          <p:attrName>ppt_w</p:attrName>
                                        </p:attrNameLst>
                                      </p:cBhvr>
                                      <p:tavLst>
                                        <p:tav tm="0">
                                          <p:val>
                                            <p:strVal val="ppt_w"/>
                                          </p:val>
                                        </p:tav>
                                        <p:tav tm="100000">
                                          <p:val>
                                            <p:fltVal val="0"/>
                                          </p:val>
                                        </p:tav>
                                      </p:tavLst>
                                    </p:anim>
                                    <p:anim calcmode="lin" valueType="num">
                                      <p:cBhvr>
                                        <p:cTn id="80" dur="1000"/>
                                        <p:tgtEl>
                                          <p:spTgt spid="8"/>
                                        </p:tgtEl>
                                        <p:attrNameLst>
                                          <p:attrName>ppt_h</p:attrName>
                                        </p:attrNameLst>
                                      </p:cBhvr>
                                      <p:tavLst>
                                        <p:tav tm="0">
                                          <p:val>
                                            <p:strVal val="ppt_h"/>
                                          </p:val>
                                        </p:tav>
                                        <p:tav tm="100000">
                                          <p:val>
                                            <p:fltVal val="0"/>
                                          </p:val>
                                        </p:tav>
                                      </p:tavLst>
                                    </p:anim>
                                    <p:set>
                                      <p:cBhvr>
                                        <p:cTn id="81" dur="1" fill="hold">
                                          <p:stCondLst>
                                            <p:cond delay="999"/>
                                          </p:stCondLst>
                                        </p:cTn>
                                        <p:tgtEl>
                                          <p:spTgt spid="8"/>
                                        </p:tgtEl>
                                        <p:attrNameLst>
                                          <p:attrName>style.visibility</p:attrName>
                                        </p:attrNameLst>
                                      </p:cBhvr>
                                      <p:to>
                                        <p:strVal val="hidden"/>
                                      </p:to>
                                    </p:set>
                                  </p:childTnLst>
                                </p:cTn>
                              </p:par>
                              <p:par>
                                <p:cTn id="82" presetID="42" presetClass="path" presetSubtype="0" accel="50000" decel="50000" fill="hold" grpId="2" nodeType="withEffect">
                                  <p:stCondLst>
                                    <p:cond delay="0"/>
                                  </p:stCondLst>
                                  <p:childTnLst>
                                    <p:animMotion origin="layout" path="M 2.22222E-6 -2.22222E-6 L 0.42309 0.20047 " pathEditMode="relative" rAng="0" ptsTypes="AA">
                                      <p:cBhvr>
                                        <p:cTn id="83" dur="1000" fill="hold"/>
                                        <p:tgtEl>
                                          <p:spTgt spid="6"/>
                                        </p:tgtEl>
                                        <p:attrNameLst>
                                          <p:attrName>ppt_x</p:attrName>
                                          <p:attrName>ppt_y</p:attrName>
                                        </p:attrNameLst>
                                      </p:cBhvr>
                                      <p:rCtr x="21146" y="10023"/>
                                    </p:animMotion>
                                  </p:childTnLst>
                                </p:cTn>
                              </p:par>
                              <p:par>
                                <p:cTn id="84" presetID="42" presetClass="path" presetSubtype="0" accel="50000" decel="50000" fill="hold" grpId="2" nodeType="withEffect">
                                  <p:stCondLst>
                                    <p:cond delay="0"/>
                                  </p:stCondLst>
                                  <p:childTnLst>
                                    <p:animMotion origin="layout" path="M -4.72222E-6 -1.11111E-6 L 0.00695 0.19074 " pathEditMode="relative" rAng="0" ptsTypes="AA">
                                      <p:cBhvr>
                                        <p:cTn id="85" dur="1000" fill="hold"/>
                                        <p:tgtEl>
                                          <p:spTgt spid="7"/>
                                        </p:tgtEl>
                                        <p:attrNameLst>
                                          <p:attrName>ppt_x</p:attrName>
                                          <p:attrName>ppt_y</p:attrName>
                                        </p:attrNameLst>
                                      </p:cBhvr>
                                      <p:rCtr x="347" y="9537"/>
                                    </p:animMotion>
                                  </p:childTnLst>
                                </p:cTn>
                              </p:par>
                              <p:par>
                                <p:cTn id="86" presetID="42" presetClass="path" presetSubtype="0" accel="50000" decel="50000" fill="hold" grpId="2" nodeType="withEffect">
                                  <p:stCondLst>
                                    <p:cond delay="0"/>
                                  </p:stCondLst>
                                  <p:childTnLst>
                                    <p:animMotion origin="layout" path="M -4.44444E-6 4.07407E-6 L 0.21441 0.08634 " pathEditMode="relative" rAng="0" ptsTypes="AA">
                                      <p:cBhvr>
                                        <p:cTn id="87" dur="1000" fill="hold"/>
                                        <p:tgtEl>
                                          <p:spTgt spid="8"/>
                                        </p:tgtEl>
                                        <p:attrNameLst>
                                          <p:attrName>ppt_x</p:attrName>
                                          <p:attrName>ppt_y</p:attrName>
                                        </p:attrNameLst>
                                      </p:cBhvr>
                                      <p:rCtr x="10712" y="4306"/>
                                    </p:animMotion>
                                  </p:childTnLst>
                                </p:cTn>
                              </p:par>
                              <p:par>
                                <p:cTn id="88" presetID="10" presetClass="exit" presetSubtype="0" fill="hold" grpId="2" nodeType="withEffect">
                                  <p:stCondLst>
                                    <p:cond delay="0"/>
                                  </p:stCondLst>
                                  <p:childTnLst>
                                    <p:animEffect transition="out" filter="fade">
                                      <p:cBhvr>
                                        <p:cTn id="89" dur="250"/>
                                        <p:tgtEl>
                                          <p:spTgt spid="12"/>
                                        </p:tgtEl>
                                      </p:cBhvr>
                                    </p:animEffect>
                                    <p:set>
                                      <p:cBhvr>
                                        <p:cTn id="90" dur="1" fill="hold">
                                          <p:stCondLst>
                                            <p:cond delay="249"/>
                                          </p:stCondLst>
                                        </p:cTn>
                                        <p:tgtEl>
                                          <p:spTgt spid="12"/>
                                        </p:tgtEl>
                                        <p:attrNameLst>
                                          <p:attrName>style.visibility</p:attrName>
                                        </p:attrNameLst>
                                      </p:cBhvr>
                                      <p:to>
                                        <p:strVal val="hidden"/>
                                      </p:to>
                                    </p:set>
                                  </p:childTnLst>
                                </p:cTn>
                              </p:par>
                              <p:par>
                                <p:cTn id="91" presetID="10" presetClass="exit" presetSubtype="0" fill="hold" grpId="2" nodeType="withEffect">
                                  <p:stCondLst>
                                    <p:cond delay="0"/>
                                  </p:stCondLst>
                                  <p:childTnLst>
                                    <p:animEffect transition="out" filter="fade">
                                      <p:cBhvr>
                                        <p:cTn id="92" dur="250"/>
                                        <p:tgtEl>
                                          <p:spTgt spid="5"/>
                                        </p:tgtEl>
                                      </p:cBhvr>
                                    </p:animEffect>
                                    <p:set>
                                      <p:cBhvr>
                                        <p:cTn id="93" dur="1" fill="hold">
                                          <p:stCondLst>
                                            <p:cond delay="249"/>
                                          </p:stCondLst>
                                        </p:cTn>
                                        <p:tgtEl>
                                          <p:spTgt spid="5"/>
                                        </p:tgtEl>
                                        <p:attrNameLst>
                                          <p:attrName>style.visibility</p:attrName>
                                        </p:attrNameLst>
                                      </p:cBhvr>
                                      <p:to>
                                        <p:strVal val="hidden"/>
                                      </p:to>
                                    </p:set>
                                  </p:childTnLst>
                                </p:cTn>
                              </p:par>
                              <p:par>
                                <p:cTn id="94" presetID="10" presetClass="exit" presetSubtype="0" fill="hold" grpId="2" nodeType="withEffect">
                                  <p:stCondLst>
                                    <p:cond delay="0"/>
                                  </p:stCondLst>
                                  <p:childTnLst>
                                    <p:animEffect transition="out" filter="fade">
                                      <p:cBhvr>
                                        <p:cTn id="95" dur="250"/>
                                        <p:tgtEl>
                                          <p:spTgt spid="3"/>
                                        </p:tgtEl>
                                      </p:cBhvr>
                                    </p:animEffect>
                                    <p:set>
                                      <p:cBhvr>
                                        <p:cTn id="96" dur="1" fill="hold">
                                          <p:stCondLst>
                                            <p:cond delay="249"/>
                                          </p:stCondLst>
                                        </p:cTn>
                                        <p:tgtEl>
                                          <p:spTgt spid="3"/>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250"/>
                                        <p:tgtEl>
                                          <p:spTgt spid="4"/>
                                        </p:tgtEl>
                                      </p:cBhvr>
                                    </p:animEffect>
                                    <p:set>
                                      <p:cBhvr>
                                        <p:cTn id="99" dur="1" fill="hold">
                                          <p:stCondLst>
                                            <p:cond delay="249"/>
                                          </p:stCondLst>
                                        </p:cTn>
                                        <p:tgtEl>
                                          <p:spTgt spid="4"/>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wipe(left)">
                                      <p:cBhvr>
                                        <p:cTn id="104" dur="500"/>
                                        <p:tgtEl>
                                          <p:spTgt spid="10"/>
                                        </p:tgtEl>
                                      </p:cBhvr>
                                    </p:animEffect>
                                  </p:childTnLst>
                                </p:cTn>
                              </p:par>
                              <p:par>
                                <p:cTn id="105" presetID="18" presetClass="emph" presetSubtype="0" fill="hold" grpId="1" nodeType="withEffect">
                                  <p:stCondLst>
                                    <p:cond delay="0"/>
                                  </p:stCondLst>
                                  <p:childTnLst>
                                    <p:set>
                                      <p:cBhvr override="childStyle">
                                        <p:cTn id="106" dur="500" fill="hold"/>
                                        <p:tgtEl>
                                          <p:spTgt spid="10"/>
                                        </p:tgtEl>
                                        <p:attrNameLst>
                                          <p:attrName>style.textDecorationUnderline</p:attrName>
                                        </p:attrNameLst>
                                      </p:cBhvr>
                                      <p:to>
                                        <p:strVal val="true"/>
                                      </p:to>
                                    </p:set>
                                  </p:childTnLst>
                                </p:cTn>
                              </p:par>
                            </p:childTnLst>
                          </p:cTn>
                        </p:par>
                        <p:par>
                          <p:cTn id="107" fill="hold">
                            <p:stCondLst>
                              <p:cond delay="500"/>
                            </p:stCondLst>
                            <p:childTnLst>
                              <p:par>
                                <p:cTn id="108" presetID="23" presetClass="entr" presetSubtype="16" fill="hold" grpId="1" nodeType="afterEffect">
                                  <p:stCondLst>
                                    <p:cond delay="0"/>
                                  </p:stCondLst>
                                  <p:childTnLst>
                                    <p:set>
                                      <p:cBhvr>
                                        <p:cTn id="109" dur="1" fill="hold">
                                          <p:stCondLst>
                                            <p:cond delay="0"/>
                                          </p:stCondLst>
                                        </p:cTn>
                                        <p:tgtEl>
                                          <p:spTgt spid="11"/>
                                        </p:tgtEl>
                                        <p:attrNameLst>
                                          <p:attrName>style.visibility</p:attrName>
                                        </p:attrNameLst>
                                      </p:cBhvr>
                                      <p:to>
                                        <p:strVal val="visible"/>
                                      </p:to>
                                    </p:set>
                                    <p:anim calcmode="lin" valueType="num">
                                      <p:cBhvr>
                                        <p:cTn id="110" dur="500" fill="hold"/>
                                        <p:tgtEl>
                                          <p:spTgt spid="11"/>
                                        </p:tgtEl>
                                        <p:attrNameLst>
                                          <p:attrName>ppt_w</p:attrName>
                                        </p:attrNameLst>
                                      </p:cBhvr>
                                      <p:tavLst>
                                        <p:tav tm="0">
                                          <p:val>
                                            <p:fltVal val="0"/>
                                          </p:val>
                                        </p:tav>
                                        <p:tav tm="100000">
                                          <p:val>
                                            <p:strVal val="#ppt_w"/>
                                          </p:val>
                                        </p:tav>
                                      </p:tavLst>
                                    </p:anim>
                                    <p:anim calcmode="lin" valueType="num">
                                      <p:cBhvr>
                                        <p:cTn id="111"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5" grpId="0"/>
      <p:bldP spid="5" grpId="1"/>
      <p:bldP spid="5" grpId="2"/>
      <p:bldP spid="10" grpId="0"/>
      <p:bldP spid="10" grpId="1"/>
      <p:bldP spid="12" grpId="0"/>
      <p:bldP spid="12" grpId="1"/>
      <p:bldP spid="12" grpId="2"/>
      <p:bldP spid="3074" grpId="0"/>
      <p:bldP spid="6" grpId="0"/>
      <p:bldP spid="6" grpId="1"/>
      <p:bldP spid="6" grpId="2"/>
      <p:bldP spid="7" grpId="0"/>
      <p:bldP spid="7" grpId="1"/>
      <p:bldP spid="7" grpId="2"/>
      <p:bldP spid="8" grpId="0"/>
      <p:bldP spid="8" grpId="1"/>
      <p:bldP spid="8" grpId="2"/>
      <p:bldP spid="9" grpId="0"/>
      <p:bldP spid="9" grpId="1"/>
      <p:bldP spid="11"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969423"/>
            <a:ext cx="8229600" cy="49191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“God forbid that the day should ever come when, in the American mind, the thought of man as a consumer shall submerge the old American thought of man as a creature of God, endowed with unalienable rights.”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3" name="Rectangle 2"/>
          <p:cNvSpPr txBox="1">
            <a:spLocks noChangeArrowheads="1"/>
          </p:cNvSpPr>
          <p:nvPr/>
        </p:nvSpPr>
        <p:spPr bwMode="auto">
          <a:xfrm>
            <a:off x="557338" y="3087585"/>
            <a:ext cx="2632363" cy="67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consumer</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2"/>
          <p:cNvSpPr txBox="1">
            <a:spLocks noChangeArrowheads="1"/>
          </p:cNvSpPr>
          <p:nvPr/>
        </p:nvSpPr>
        <p:spPr bwMode="auto">
          <a:xfrm>
            <a:off x="551027" y="4436668"/>
            <a:ext cx="4417621" cy="67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creature of God</a:t>
            </a:r>
            <a:endParaRPr lang="en-US" altLang="en-US" sz="3200" b="1" kern="0"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3660951" y="4938765"/>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chemeClr val="bg1">
                    <a:lumMod val="50000"/>
                  </a:schemeClr>
                </a:solidFill>
                <a:effectLst>
                  <a:glow rad="63500">
                    <a:srgbClr val="9966FF"/>
                  </a:glow>
                  <a:outerShdw blurRad="50800" algn="tl" rotWithShape="0">
                    <a:srgbClr val="000000"/>
                  </a:outerShdw>
                </a:effectLst>
                <a:latin typeface="Calibri" panose="020F0502020204030204" pitchFamily="34" charset="0"/>
              </a:rPr>
              <a:t>spirit</a:t>
            </a:r>
          </a:p>
        </p:txBody>
      </p:sp>
      <p:sp>
        <p:nvSpPr>
          <p:cNvPr id="6" name="Title 1"/>
          <p:cNvSpPr txBox="1">
            <a:spLocks/>
          </p:cNvSpPr>
          <p:nvPr/>
        </p:nvSpPr>
        <p:spPr>
          <a:xfrm>
            <a:off x="3225522" y="969667"/>
            <a:ext cx="2853732"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latin typeface="Calibri" panose="020F0502020204030204" pitchFamily="34" charset="0"/>
              </a:rPr>
              <a:t>material</a:t>
            </a:r>
          </a:p>
        </p:txBody>
      </p:sp>
      <p:sp>
        <p:nvSpPr>
          <p:cNvPr id="7" name="Title 1">
            <a:extLst>
              <a:ext uri="{FF2B5EF4-FFF2-40B4-BE49-F238E27FC236}">
                <a16:creationId xmlns:a16="http://schemas.microsoft.com/office/drawing/2014/main" id="{6092F5FC-5767-4ACC-A732-0EED12587C40}"/>
              </a:ext>
            </a:extLst>
          </p:cNvPr>
          <p:cNvSpPr txBox="1">
            <a:spLocks/>
          </p:cNvSpPr>
          <p:nvPr/>
        </p:nvSpPr>
        <p:spPr>
          <a:xfrm>
            <a:off x="2730844" y="814192"/>
            <a:ext cx="3895426" cy="162838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err="1">
                <a:ln w="17780" cmpd="sng">
                  <a:solidFill>
                    <a:srgbClr val="FFFF00"/>
                  </a:solidFill>
                  <a:prstDash val="solid"/>
                  <a:miter lim="800000"/>
                </a:ln>
                <a:solidFill>
                  <a:srgbClr val="66FF33"/>
                </a:solidFill>
                <a:effectLst>
                  <a:glow rad="63500">
                    <a:srgbClr val="FFC000"/>
                  </a:glow>
                  <a:outerShdw blurRad="50800" algn="tl" rotWithShape="0">
                    <a:srgbClr val="000000"/>
                  </a:outerShdw>
                </a:effectLst>
                <a:latin typeface="Calibri" panose="020F0502020204030204" pitchFamily="34" charset="0"/>
              </a:rPr>
              <a:t>c</a:t>
            </a:r>
            <a:r>
              <a:rPr lang="en-US" sz="4420" b="1" dirty="0" err="1">
                <a:ln w="17780" cmpd="sng">
                  <a:solidFill>
                    <a:srgbClr val="FFFF00"/>
                  </a:solidFill>
                  <a:prstDash val="solid"/>
                  <a:miter lim="800000"/>
                </a:ln>
                <a:solidFill>
                  <a:srgbClr val="FF0000"/>
                </a:solidFill>
                <a:effectLst>
                  <a:glow rad="63500">
                    <a:srgbClr val="FFC000"/>
                  </a:glow>
                  <a:outerShdw blurRad="50800" algn="tl" rotWithShape="0">
                    <a:srgbClr val="000000"/>
                  </a:outerShdw>
                </a:effectLst>
                <a:latin typeface="Calibri" panose="020F0502020204030204" pitchFamily="34" charset="0"/>
              </a:rPr>
              <a:t>h</a:t>
            </a:r>
            <a:r>
              <a:rPr lang="en-US" sz="4420" b="1" dirty="0" err="1">
                <a:ln w="17780" cmpd="sng">
                  <a:solidFill>
                    <a:srgbClr val="FFFF00"/>
                  </a:solidFill>
                  <a:prstDash val="solid"/>
                  <a:miter lim="800000"/>
                </a:ln>
                <a:solidFill>
                  <a:srgbClr val="66FF33"/>
                </a:solidFill>
                <a:effectLst>
                  <a:glow rad="63500">
                    <a:srgbClr val="FFC000"/>
                  </a:glow>
                  <a:outerShdw blurRad="50800" algn="tl" rotWithShape="0">
                    <a:srgbClr val="000000"/>
                  </a:outerShdw>
                </a:effectLst>
                <a:latin typeface="Calibri" panose="020F0502020204030204" pitchFamily="34" charset="0"/>
              </a:rPr>
              <a:t>r</a:t>
            </a:r>
            <a:r>
              <a:rPr lang="en-US" sz="4420" b="1" dirty="0" err="1">
                <a:ln w="17780" cmpd="sng">
                  <a:solidFill>
                    <a:srgbClr val="FFFF00"/>
                  </a:solidFill>
                  <a:prstDash val="solid"/>
                  <a:miter lim="800000"/>
                </a:ln>
                <a:solidFill>
                  <a:srgbClr val="FF0000"/>
                </a:solidFill>
                <a:effectLst>
                  <a:glow rad="63500">
                    <a:srgbClr val="FFC000"/>
                  </a:glow>
                  <a:outerShdw blurRad="50800" algn="tl" rotWithShape="0">
                    <a:srgbClr val="000000"/>
                  </a:outerShdw>
                </a:effectLst>
                <a:latin typeface="Calibri" panose="020F0502020204030204" pitchFamily="34" charset="0"/>
              </a:rPr>
              <a:t>i</a:t>
            </a:r>
            <a:r>
              <a:rPr lang="en-US" sz="4420" b="1" dirty="0" err="1">
                <a:ln w="17780" cmpd="sng">
                  <a:solidFill>
                    <a:srgbClr val="FFFF00"/>
                  </a:solidFill>
                  <a:prstDash val="solid"/>
                  <a:miter lim="800000"/>
                </a:ln>
                <a:solidFill>
                  <a:srgbClr val="66FF33"/>
                </a:solidFill>
                <a:effectLst>
                  <a:glow rad="63500">
                    <a:srgbClr val="FFC000"/>
                  </a:glow>
                  <a:outerShdw blurRad="50800" algn="tl" rotWithShape="0">
                    <a:srgbClr val="000000"/>
                  </a:outerShdw>
                </a:effectLst>
                <a:latin typeface="Calibri" panose="020F0502020204030204" pitchFamily="34" charset="0"/>
              </a:rPr>
              <a:t>s</a:t>
            </a:r>
            <a:r>
              <a:rPr lang="en-US" sz="4420" b="1" dirty="0" err="1">
                <a:ln w="17780" cmpd="sng">
                  <a:solidFill>
                    <a:srgbClr val="FFFF00"/>
                  </a:solidFill>
                  <a:prstDash val="solid"/>
                  <a:miter lim="800000"/>
                </a:ln>
                <a:solidFill>
                  <a:srgbClr val="FF0000"/>
                </a:solidFill>
                <a:effectLst>
                  <a:glow rad="63500">
                    <a:srgbClr val="FFC000"/>
                  </a:glow>
                  <a:outerShdw blurRad="50800" algn="tl" rotWithShape="0">
                    <a:srgbClr val="000000"/>
                  </a:outerShdw>
                </a:effectLst>
                <a:latin typeface="Calibri" panose="020F0502020204030204" pitchFamily="34" charset="0"/>
              </a:rPr>
              <a:t>t</a:t>
            </a:r>
            <a:r>
              <a:rPr lang="en-US" sz="4420" b="1" dirty="0" err="1">
                <a:ln w="17780" cmpd="sng">
                  <a:solidFill>
                    <a:srgbClr val="FFFF00"/>
                  </a:solidFill>
                  <a:prstDash val="solid"/>
                  <a:miter lim="800000"/>
                </a:ln>
                <a:solidFill>
                  <a:srgbClr val="66FF33"/>
                </a:solidFill>
                <a:effectLst>
                  <a:glow rad="63500">
                    <a:srgbClr val="FFC000"/>
                  </a:glow>
                  <a:outerShdw blurRad="50800" algn="tl" rotWithShape="0">
                    <a:srgbClr val="000000"/>
                  </a:outerShdw>
                </a:effectLst>
                <a:latin typeface="Calibri" panose="020F0502020204030204" pitchFamily="34" charset="0"/>
              </a:rPr>
              <a:t>m</a:t>
            </a:r>
            <a:r>
              <a:rPr lang="en-US" sz="4420" b="1" dirty="0" err="1">
                <a:ln w="17780" cmpd="sng">
                  <a:solidFill>
                    <a:srgbClr val="FFFF00"/>
                  </a:solidFill>
                  <a:prstDash val="solid"/>
                  <a:miter lim="800000"/>
                </a:ln>
                <a:solidFill>
                  <a:srgbClr val="FF0000"/>
                </a:solidFill>
                <a:effectLst>
                  <a:glow rad="63500">
                    <a:srgbClr val="FFC000"/>
                  </a:glow>
                  <a:outerShdw blurRad="50800" algn="tl" rotWithShape="0">
                    <a:srgbClr val="000000"/>
                  </a:outerShdw>
                </a:effectLst>
                <a:latin typeface="Calibri" panose="020F0502020204030204" pitchFamily="34" charset="0"/>
              </a:rPr>
              <a:t>a</a:t>
            </a:r>
            <a:r>
              <a:rPr lang="en-US" sz="4420" b="1" dirty="0" err="1">
                <a:ln w="17780" cmpd="sng">
                  <a:solidFill>
                    <a:srgbClr val="FFFF00"/>
                  </a:solidFill>
                  <a:prstDash val="solid"/>
                  <a:miter lim="800000"/>
                </a:ln>
                <a:solidFill>
                  <a:srgbClr val="66FF33"/>
                </a:solidFill>
                <a:effectLst>
                  <a:glow rad="63500">
                    <a:srgbClr val="FFC000"/>
                  </a:glow>
                  <a:outerShdw blurRad="50800" algn="tl" rotWithShape="0">
                    <a:srgbClr val="000000"/>
                  </a:outerShdw>
                </a:effectLst>
                <a:latin typeface="Calibri" panose="020F0502020204030204" pitchFamily="34" charset="0"/>
              </a:rPr>
              <a:t>s</a:t>
            </a:r>
            <a:endParaRPr lang="en-US" sz="4420" b="1" dirty="0">
              <a:ln w="17780" cmpd="sng">
                <a:solidFill>
                  <a:srgbClr val="FFFF00"/>
                </a:solidFill>
                <a:prstDash val="solid"/>
                <a:miter lim="800000"/>
              </a:ln>
              <a:solidFill>
                <a:srgbClr val="66FF33"/>
              </a:solidFill>
              <a:effectLst>
                <a:glow rad="63500">
                  <a:srgbClr val="FFC000"/>
                </a:glow>
                <a:outerShdw blurRad="50800" algn="tl" rotWithShape="0">
                  <a:srgbClr val="000000"/>
                </a:outerShdw>
              </a:effectLst>
              <a:latin typeface="Calibri" panose="020F0502020204030204" pitchFamily="34" charset="0"/>
            </a:endParaRPr>
          </a:p>
        </p:txBody>
      </p:sp>
      <p:sp>
        <p:nvSpPr>
          <p:cNvPr id="8" name="Title 1">
            <a:extLst>
              <a:ext uri="{FF2B5EF4-FFF2-40B4-BE49-F238E27FC236}">
                <a16:creationId xmlns:a16="http://schemas.microsoft.com/office/drawing/2014/main" id="{E8F7712A-DD95-4A11-BE47-F183886078E6}"/>
              </a:ext>
            </a:extLst>
          </p:cNvPr>
          <p:cNvSpPr txBox="1">
            <a:spLocks/>
          </p:cNvSpPr>
          <p:nvPr/>
        </p:nvSpPr>
        <p:spPr>
          <a:xfrm>
            <a:off x="3315292" y="4980084"/>
            <a:ext cx="2853732"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err="1">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passover</a:t>
            </a:r>
            <a:endPar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94BEDD0-C27B-48DB-9965-36D048B798EC}"/>
              </a:ext>
            </a:extLst>
          </p:cNvPr>
          <p:cNvSpPr txBox="1">
            <a:spLocks noChangeArrowheads="1"/>
          </p:cNvSpPr>
          <p:nvPr/>
        </p:nvSpPr>
        <p:spPr bwMode="auto">
          <a:xfrm>
            <a:off x="4707924" y="3052118"/>
            <a:ext cx="14872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sink</a:t>
            </a:r>
            <a:endParaRPr lang="en-US" altLang="en-US" sz="4000" b="1" i="1" kern="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1A9ACA90-75D8-4CA6-BF16-6F2D095CA2CB}"/>
              </a:ext>
            </a:extLst>
          </p:cNvPr>
          <p:cNvSpPr>
            <a:spLocks noChangeArrowheads="1"/>
          </p:cNvSpPr>
          <p:nvPr/>
        </p:nvSpPr>
        <p:spPr bwMode="auto">
          <a:xfrm>
            <a:off x="3974592" y="5218176"/>
            <a:ext cx="1606296" cy="75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FFFF00"/>
                </a:solidFill>
                <a:effectLst>
                  <a:glow rad="63500">
                    <a:schemeClr val="tx1"/>
                  </a:glow>
                </a:effectLst>
                <a:latin typeface="Calibri" panose="020F0502020204030204" pitchFamily="34" charset="0"/>
                <a:cs typeface="Calibri" panose="020F0502020204030204" pitchFamily="34" charset="0"/>
              </a:rPr>
              <a:t>Christ</a:t>
            </a:r>
            <a:endParaRPr lang="en-US" sz="4410" b="1" i="1" dirty="0">
              <a:solidFill>
                <a:srgbClr val="FFFF00"/>
              </a:solidFill>
              <a:effectLst>
                <a:glow rad="63500">
                  <a:schemeClr val="tx1"/>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8019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25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50"/>
                                        <p:tgtEl>
                                          <p:spTgt spid="4"/>
                                        </p:tgtEl>
                                      </p:cBhvr>
                                    </p:animEffect>
                                  </p:childTnLst>
                                </p:cTn>
                              </p:par>
                              <p:par>
                                <p:cTn id="27" presetID="6" presetClass="emph" presetSubtype="0" fill="hold" grpId="2" nodeType="withEffect">
                                  <p:stCondLst>
                                    <p:cond delay="0"/>
                                  </p:stCondLst>
                                  <p:childTnLst>
                                    <p:animScale>
                                      <p:cBhvr>
                                        <p:cTn id="28" dur="2000" fill="hold"/>
                                        <p:tgtEl>
                                          <p:spTgt spid="3"/>
                                        </p:tgtEl>
                                      </p:cBhvr>
                                      <p:by x="150000" y="150000"/>
                                    </p:animScale>
                                  </p:childTnLst>
                                </p:cTn>
                              </p:par>
                              <p:par>
                                <p:cTn id="29" presetID="6" presetClass="emph" presetSubtype="0" fill="hold" grpId="2" nodeType="withEffect">
                                  <p:stCondLst>
                                    <p:cond delay="0"/>
                                  </p:stCondLst>
                                  <p:childTnLst>
                                    <p:animScale>
                                      <p:cBhvr>
                                        <p:cTn id="30" dur="2000" fill="hold"/>
                                        <p:tgtEl>
                                          <p:spTgt spid="4"/>
                                        </p:tgtEl>
                                      </p:cBhvr>
                                      <p:by x="50000" y="50000"/>
                                    </p:animScale>
                                  </p:childTnLst>
                                </p:cTn>
                              </p:par>
                              <p:par>
                                <p:cTn id="31" presetID="42" presetClass="path" presetSubtype="0" accel="50000" decel="50000" fill="hold" grpId="1" nodeType="withEffect">
                                  <p:stCondLst>
                                    <p:cond delay="0"/>
                                  </p:stCondLst>
                                  <p:childTnLst>
                                    <p:animMotion origin="layout" path="M -1.11111E-6 4.44444E-6 L 0.30278 -0.26042 " pathEditMode="relative" rAng="0" ptsTypes="AA">
                                      <p:cBhvr>
                                        <p:cTn id="32" dur="2000" fill="hold"/>
                                        <p:tgtEl>
                                          <p:spTgt spid="3"/>
                                        </p:tgtEl>
                                        <p:attrNameLst>
                                          <p:attrName>ppt_x</p:attrName>
                                          <p:attrName>ppt_y</p:attrName>
                                        </p:attrNameLst>
                                      </p:cBhvr>
                                      <p:rCtr x="15139" y="-13032"/>
                                    </p:animMotion>
                                  </p:childTnLst>
                                </p:cTn>
                              </p:par>
                              <p:par>
                                <p:cTn id="33" presetID="42" presetClass="path" presetSubtype="0" accel="50000" decel="50000" fill="hold" grpId="1" nodeType="withEffect">
                                  <p:stCondLst>
                                    <p:cond delay="0"/>
                                  </p:stCondLst>
                                  <p:childTnLst>
                                    <p:animMotion origin="layout" path="M 3.88889E-6 -4.81481E-6 L 0.22187 0.18542 " pathEditMode="relative" rAng="0" ptsTypes="AA">
                                      <p:cBhvr>
                                        <p:cTn id="34" dur="2000" fill="hold"/>
                                        <p:tgtEl>
                                          <p:spTgt spid="4"/>
                                        </p:tgtEl>
                                        <p:attrNameLst>
                                          <p:attrName>ppt_x</p:attrName>
                                          <p:attrName>ppt_y</p:attrName>
                                        </p:attrNameLst>
                                      </p:cBhvr>
                                      <p:rCtr x="11094" y="9259"/>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dissolve">
                                      <p:cBhvr>
                                        <p:cTn id="45" dur="500">
                                          <p:stCondLst>
                                            <p:cond delay="0"/>
                                          </p:stCondLst>
                                        </p:cTn>
                                        <p:tgtEl>
                                          <p:spTgt spid="5"/>
                                        </p:tgtEl>
                                      </p:cBhvr>
                                    </p:animEffect>
                                    <p:anim to="" calcmode="lin" valueType="num">
                                      <p:cBhvr>
                                        <p:cTn id="46"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dissolve">
                                      <p:cBhvr>
                                        <p:cTn id="52" dur="500">
                                          <p:stCondLst>
                                            <p:cond delay="0"/>
                                          </p:stCondLst>
                                        </p:cTn>
                                        <p:tgtEl>
                                          <p:spTgt spid="6"/>
                                        </p:tgtEl>
                                      </p:cBhvr>
                                    </p:animEffect>
                                    <p:anim to="" calcmode="lin" valueType="num">
                                      <p:cBhvr>
                                        <p:cTn id="5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5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50" presetClass="exit" presetSubtype="0" accel="100000" fill="hold" grpId="1" nodeType="clickEffect">
                                  <p:stCondLst>
                                    <p:cond delay="0"/>
                                  </p:stCondLst>
                                  <p:childTnLst>
                                    <p:anim calcmode="lin" valueType="num">
                                      <p:cBhvr>
                                        <p:cTn id="58" dur="1000"/>
                                        <p:tgtEl>
                                          <p:spTgt spid="5"/>
                                        </p:tgtEl>
                                        <p:attrNameLst>
                                          <p:attrName>ppt_w</p:attrName>
                                        </p:attrNameLst>
                                      </p:cBhvr>
                                      <p:tavLst>
                                        <p:tav tm="0">
                                          <p:val>
                                            <p:strVal val="ppt_w"/>
                                          </p:val>
                                        </p:tav>
                                        <p:tav tm="100000">
                                          <p:val>
                                            <p:strVal val="ppt_w+.3"/>
                                          </p:val>
                                        </p:tav>
                                      </p:tavLst>
                                    </p:anim>
                                    <p:anim calcmode="lin" valueType="num">
                                      <p:cBhvr>
                                        <p:cTn id="59" dur="1000"/>
                                        <p:tgtEl>
                                          <p:spTgt spid="5"/>
                                        </p:tgtEl>
                                        <p:attrNameLst>
                                          <p:attrName>ppt_h</p:attrName>
                                        </p:attrNameLst>
                                      </p:cBhvr>
                                      <p:tavLst>
                                        <p:tav tm="0">
                                          <p:val>
                                            <p:strVal val="ppt_h"/>
                                          </p:val>
                                        </p:tav>
                                        <p:tav tm="100000">
                                          <p:val>
                                            <p:strVal val="ppt_h"/>
                                          </p:val>
                                        </p:tav>
                                      </p:tavLst>
                                    </p:anim>
                                    <p:animEffect transition="out" filter="fade">
                                      <p:cBhvr>
                                        <p:cTn id="60" dur="1000"/>
                                        <p:tgtEl>
                                          <p:spTgt spid="5"/>
                                        </p:tgtEl>
                                      </p:cBhvr>
                                    </p:animEffect>
                                    <p:set>
                                      <p:cBhvr>
                                        <p:cTn id="61" dur="1" fill="hold">
                                          <p:stCondLst>
                                            <p:cond delay="999"/>
                                          </p:stCondLst>
                                        </p:cTn>
                                        <p:tgtEl>
                                          <p:spTgt spid="5"/>
                                        </p:tgtEl>
                                        <p:attrNameLst>
                                          <p:attrName>style.visibility</p:attrName>
                                        </p:attrNameLst>
                                      </p:cBhvr>
                                      <p:to>
                                        <p:strVal val="hidden"/>
                                      </p:to>
                                    </p:set>
                                  </p:childTnLst>
                                </p:cTn>
                              </p:par>
                              <p:par>
                                <p:cTn id="62" presetID="50" presetClass="exit" presetSubtype="0" accel="100000" fill="hold" grpId="1" nodeType="withEffect">
                                  <p:stCondLst>
                                    <p:cond delay="0"/>
                                  </p:stCondLst>
                                  <p:childTnLst>
                                    <p:anim calcmode="lin" valueType="num">
                                      <p:cBhvr>
                                        <p:cTn id="63" dur="1000"/>
                                        <p:tgtEl>
                                          <p:spTgt spid="6"/>
                                        </p:tgtEl>
                                        <p:attrNameLst>
                                          <p:attrName>ppt_w</p:attrName>
                                        </p:attrNameLst>
                                      </p:cBhvr>
                                      <p:tavLst>
                                        <p:tav tm="0">
                                          <p:val>
                                            <p:strVal val="ppt_w"/>
                                          </p:val>
                                        </p:tav>
                                        <p:tav tm="100000">
                                          <p:val>
                                            <p:strVal val="ppt_w+.3"/>
                                          </p:val>
                                        </p:tav>
                                      </p:tavLst>
                                    </p:anim>
                                    <p:anim calcmode="lin" valueType="num">
                                      <p:cBhvr>
                                        <p:cTn id="64" dur="1000"/>
                                        <p:tgtEl>
                                          <p:spTgt spid="6"/>
                                        </p:tgtEl>
                                        <p:attrNameLst>
                                          <p:attrName>ppt_h</p:attrName>
                                        </p:attrNameLst>
                                      </p:cBhvr>
                                      <p:tavLst>
                                        <p:tav tm="0">
                                          <p:val>
                                            <p:strVal val="ppt_h"/>
                                          </p:val>
                                        </p:tav>
                                        <p:tav tm="100000">
                                          <p:val>
                                            <p:strVal val="ppt_h"/>
                                          </p:val>
                                        </p:tav>
                                      </p:tavLst>
                                    </p:anim>
                                    <p:animEffect transition="out" filter="fade">
                                      <p:cBhvr>
                                        <p:cTn id="65" dur="1000"/>
                                        <p:tgtEl>
                                          <p:spTgt spid="6"/>
                                        </p:tgtEl>
                                      </p:cBhvr>
                                    </p:animEffect>
                                    <p:set>
                                      <p:cBhvr>
                                        <p:cTn id="66" dur="1" fill="hold">
                                          <p:stCondLst>
                                            <p:cond delay="999"/>
                                          </p:stCondLst>
                                        </p:cTn>
                                        <p:tgtEl>
                                          <p:spTgt spid="6"/>
                                        </p:tgtEl>
                                        <p:attrNameLst>
                                          <p:attrName>style.visibility</p:attrName>
                                        </p:attrNameLst>
                                      </p:cBhvr>
                                      <p:to>
                                        <p:strVal val="hidden"/>
                                      </p:to>
                                    </p:set>
                                  </p:childTnLst>
                                </p:cTn>
                              </p:par>
                              <p:par>
                                <p:cTn id="67" presetID="55" presetClass="entr" presetSubtype="0" fill="hold" grpId="0"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1000" fill="hold"/>
                                        <p:tgtEl>
                                          <p:spTgt spid="7"/>
                                        </p:tgtEl>
                                        <p:attrNameLst>
                                          <p:attrName>ppt_w</p:attrName>
                                        </p:attrNameLst>
                                      </p:cBhvr>
                                      <p:tavLst>
                                        <p:tav tm="0">
                                          <p:val>
                                            <p:strVal val="#ppt_w*0.70"/>
                                          </p:val>
                                        </p:tav>
                                        <p:tav tm="100000">
                                          <p:val>
                                            <p:strVal val="#ppt_w"/>
                                          </p:val>
                                        </p:tav>
                                      </p:tavLst>
                                    </p:anim>
                                    <p:anim calcmode="lin" valueType="num">
                                      <p:cBhvr>
                                        <p:cTn id="70" dur="1000" fill="hold"/>
                                        <p:tgtEl>
                                          <p:spTgt spid="7"/>
                                        </p:tgtEl>
                                        <p:attrNameLst>
                                          <p:attrName>ppt_h</p:attrName>
                                        </p:attrNameLst>
                                      </p:cBhvr>
                                      <p:tavLst>
                                        <p:tav tm="0">
                                          <p:val>
                                            <p:strVal val="#ppt_h"/>
                                          </p:val>
                                        </p:tav>
                                        <p:tav tm="100000">
                                          <p:val>
                                            <p:strVal val="#ppt_h"/>
                                          </p:val>
                                        </p:tav>
                                      </p:tavLst>
                                    </p:anim>
                                    <p:animEffect transition="in" filter="fade">
                                      <p:cBhvr>
                                        <p:cTn id="71" dur="1000"/>
                                        <p:tgtEl>
                                          <p:spTgt spid="7"/>
                                        </p:tgtEl>
                                      </p:cBhvr>
                                    </p:animEffect>
                                  </p:childTnLst>
                                </p:cTn>
                              </p:par>
                              <p:par>
                                <p:cTn id="72" presetID="55" presetClass="entr" presetSubtype="0" fill="hold" grpId="0" nodeType="withEffect">
                                  <p:stCondLst>
                                    <p:cond delay="500"/>
                                  </p:stCondLst>
                                  <p:childTnLst>
                                    <p:set>
                                      <p:cBhvr>
                                        <p:cTn id="73" dur="1" fill="hold">
                                          <p:stCondLst>
                                            <p:cond delay="0"/>
                                          </p:stCondLst>
                                        </p:cTn>
                                        <p:tgtEl>
                                          <p:spTgt spid="8"/>
                                        </p:tgtEl>
                                        <p:attrNameLst>
                                          <p:attrName>style.visibility</p:attrName>
                                        </p:attrNameLst>
                                      </p:cBhvr>
                                      <p:to>
                                        <p:strVal val="visible"/>
                                      </p:to>
                                    </p:set>
                                    <p:anim calcmode="lin" valueType="num">
                                      <p:cBhvr>
                                        <p:cTn id="74" dur="1000" fill="hold"/>
                                        <p:tgtEl>
                                          <p:spTgt spid="8"/>
                                        </p:tgtEl>
                                        <p:attrNameLst>
                                          <p:attrName>ppt_w</p:attrName>
                                        </p:attrNameLst>
                                      </p:cBhvr>
                                      <p:tavLst>
                                        <p:tav tm="0">
                                          <p:val>
                                            <p:strVal val="#ppt_w*0.70"/>
                                          </p:val>
                                        </p:tav>
                                        <p:tav tm="100000">
                                          <p:val>
                                            <p:strVal val="#ppt_w"/>
                                          </p:val>
                                        </p:tav>
                                      </p:tavLst>
                                    </p:anim>
                                    <p:anim calcmode="lin" valueType="num">
                                      <p:cBhvr>
                                        <p:cTn id="75" dur="1000" fill="hold"/>
                                        <p:tgtEl>
                                          <p:spTgt spid="8"/>
                                        </p:tgtEl>
                                        <p:attrNameLst>
                                          <p:attrName>ppt_h</p:attrName>
                                        </p:attrNameLst>
                                      </p:cBhvr>
                                      <p:tavLst>
                                        <p:tav tm="0">
                                          <p:val>
                                            <p:strVal val="#ppt_h"/>
                                          </p:val>
                                        </p:tav>
                                        <p:tav tm="100000">
                                          <p:val>
                                            <p:strVal val="#ppt_h"/>
                                          </p:val>
                                        </p:tav>
                                      </p:tavLst>
                                    </p:anim>
                                    <p:animEffect transition="in" filter="fade">
                                      <p:cBhvr>
                                        <p:cTn id="76" dur="1000"/>
                                        <p:tgtEl>
                                          <p:spTgt spid="8"/>
                                        </p:tgtEl>
                                      </p:cBhvr>
                                    </p:animEffect>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p:tgtEl>
                                          <p:spTgt spid="10"/>
                                        </p:tgtEl>
                                        <p:attrNameLst>
                                          <p:attrName>ppt_y</p:attrName>
                                        </p:attrNameLst>
                                      </p:cBhvr>
                                      <p:tavLst>
                                        <p:tav tm="0">
                                          <p:val>
                                            <p:strVal val="#ppt_y+#ppt_h*1.125000"/>
                                          </p:val>
                                        </p:tav>
                                        <p:tav tm="100000">
                                          <p:val>
                                            <p:strVal val="#ppt_y"/>
                                          </p:val>
                                        </p:tav>
                                      </p:tavLst>
                                    </p:anim>
                                    <p:animEffect transition="in" filter="wipe(up)">
                                      <p:cBhvr>
                                        <p:cTn id="82" dur="500"/>
                                        <p:tgtEl>
                                          <p:spTgt spid="10"/>
                                        </p:tgtEl>
                                      </p:cBhvr>
                                    </p:animEffect>
                                  </p:childTnLst>
                                </p:cTn>
                              </p:par>
                            </p:childTnLst>
                          </p:cTn>
                        </p:par>
                        <p:par>
                          <p:cTn id="83" fill="hold">
                            <p:stCondLst>
                              <p:cond delay="500"/>
                            </p:stCondLst>
                            <p:childTnLst>
                              <p:par>
                                <p:cTn id="84" presetID="26" presetClass="emph" presetSubtype="0" fill="hold" grpId="1" nodeType="afterEffect">
                                  <p:stCondLst>
                                    <p:cond delay="0"/>
                                  </p:stCondLst>
                                  <p:childTnLst>
                                    <p:animEffect transition="out" filter="fade">
                                      <p:cBhvr>
                                        <p:cTn id="85" dur="500" tmFilter="0, 0; .2, .5; .8, .5; 1, 0"/>
                                        <p:tgtEl>
                                          <p:spTgt spid="10"/>
                                        </p:tgtEl>
                                      </p:cBhvr>
                                    </p:animEffect>
                                    <p:animScale>
                                      <p:cBhvr>
                                        <p:cTn id="8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P spid="4" grpId="0"/>
      <p:bldP spid="4" grpId="1"/>
      <p:bldP spid="4" grpId="2"/>
      <p:bldP spid="5" grpId="0"/>
      <p:bldP spid="5" grpId="1"/>
      <p:bldP spid="6" grpId="0"/>
      <p:bldP spid="6" grpId="1"/>
      <p:bldP spid="7" grpId="0"/>
      <p:bldP spid="8" grpId="0"/>
      <p:bldP spid="9" grpId="1"/>
      <p:bldP spid="9" grpId="2"/>
      <p:bldP spid="10" grpId="0"/>
      <p:bldP spid="10"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0E0E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B369AB-DFE0-4472-98DD-5AA6E92DA1F5}"/>
              </a:ext>
            </a:extLst>
          </p:cNvPr>
          <p:cNvPicPr>
            <a:picLocks noChangeAspect="1"/>
          </p:cNvPicPr>
          <p:nvPr/>
        </p:nvPicPr>
        <p:blipFill rotWithShape="1">
          <a:blip r:embed="rId2">
            <a:extLst>
              <a:ext uri="{28A0092B-C50C-407E-A947-70E740481C1C}">
                <a14:useLocalDpi xmlns:a14="http://schemas.microsoft.com/office/drawing/2010/main" val="0"/>
              </a:ext>
            </a:extLst>
          </a:blip>
          <a:srcRect t="1041"/>
          <a:stretch/>
        </p:blipFill>
        <p:spPr>
          <a:xfrm>
            <a:off x="371160" y="1219200"/>
            <a:ext cx="8401680" cy="4466596"/>
          </a:xfrm>
          <a:prstGeom prst="rect">
            <a:avLst/>
          </a:prstGeom>
        </p:spPr>
      </p:pic>
    </p:spTree>
    <p:extLst>
      <p:ext uri="{BB962C8B-B14F-4D97-AF65-F5344CB8AC3E}">
        <p14:creationId xmlns:p14="http://schemas.microsoft.com/office/powerpoint/2010/main" val="1564892883"/>
      </p:ext>
    </p:extLst>
  </p:cSld>
  <p:clrMapOvr>
    <a:masterClrMapping/>
  </p:clrMapOvr>
  <p:transition spd="slow">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8602D70-979E-41A3-A3D0-B40E90E74B6F}"/>
              </a:ext>
            </a:extLst>
          </p:cNvPr>
          <p:cNvSpPr txBox="1">
            <a:spLocks/>
          </p:cNvSpPr>
          <p:nvPr/>
        </p:nvSpPr>
        <p:spPr>
          <a:xfrm>
            <a:off x="724286" y="1691974"/>
            <a:ext cx="1260389" cy="7777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love</a:t>
            </a:r>
          </a:p>
        </p:txBody>
      </p:sp>
      <p:sp>
        <p:nvSpPr>
          <p:cNvPr id="3" name="Title 1">
            <a:extLst>
              <a:ext uri="{FF2B5EF4-FFF2-40B4-BE49-F238E27FC236}">
                <a16:creationId xmlns:a16="http://schemas.microsoft.com/office/drawing/2014/main" id="{2A413EC9-28E4-4311-BAB7-42D304A4BDEC}"/>
              </a:ext>
            </a:extLst>
          </p:cNvPr>
          <p:cNvSpPr txBox="1">
            <a:spLocks/>
          </p:cNvSpPr>
          <p:nvPr/>
        </p:nvSpPr>
        <p:spPr>
          <a:xfrm>
            <a:off x="5036795" y="1010421"/>
            <a:ext cx="3534032" cy="8024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left your first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"Nevertheless I have this against you, that you have left your first love. Remember therefore from where you have fallen; repent and do the first works, or else I will come to you quickly and remove your lampstand from its place        -- unless you repent."</a:t>
            </a:r>
            <a:b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Revelation 2:4-5 </a:t>
            </a:r>
          </a:p>
        </p:txBody>
      </p:sp>
      <p:sp>
        <p:nvSpPr>
          <p:cNvPr id="5" name="Heart 4">
            <a:extLst>
              <a:ext uri="{FF2B5EF4-FFF2-40B4-BE49-F238E27FC236}">
                <a16:creationId xmlns:a16="http://schemas.microsoft.com/office/drawing/2014/main" id="{CC9ED890-28E2-4411-83C3-238A55C37BBD}"/>
              </a:ext>
            </a:extLst>
          </p:cNvPr>
          <p:cNvSpPr/>
          <p:nvPr/>
        </p:nvSpPr>
        <p:spPr bwMode="auto">
          <a:xfrm>
            <a:off x="1076297" y="1806426"/>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466694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par>
                                <p:cTn id="17" presetID="22" presetClass="entr" presetSubtype="8" fill="hold" grpId="0" nodeType="withEffect">
                                  <p:stCondLst>
                                    <p:cond delay="4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400"/>
                                  </p:stCondLst>
                                  <p:childTnLst>
                                    <p:set>
                                      <p:cBhvr override="childStyle">
                                        <p:cTn id="21" dur="500" fill="hold"/>
                                        <p:tgtEl>
                                          <p:spTgt spid="4"/>
                                        </p:tgtEl>
                                        <p:attrNameLst>
                                          <p:attrName>style.textDecorationUnderline</p:attrName>
                                        </p:attrNameLst>
                                      </p:cBhvr>
                                      <p:to>
                                        <p:strVal val="true"/>
                                      </p:to>
                                    </p:set>
                                  </p:childTnLst>
                                </p:cTn>
                              </p:par>
                            </p:childTnLst>
                          </p:cTn>
                        </p:par>
                        <p:par>
                          <p:cTn id="22" fill="hold">
                            <p:stCondLst>
                              <p:cond delay="900"/>
                            </p:stCondLst>
                            <p:childTnLst>
                              <p:par>
                                <p:cTn id="23" presetID="2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par>
                                <p:cTn id="27" presetID="23" presetClass="exit" presetSubtype="16" fill="hold" grpId="1" nodeType="withEffect">
                                  <p:stCondLst>
                                    <p:cond delay="300"/>
                                  </p:stCondLst>
                                  <p:childTnLst>
                                    <p:anim calcmode="lin" valueType="num">
                                      <p:cBhvr>
                                        <p:cTn id="28" dur="500"/>
                                        <p:tgtEl>
                                          <p:spTgt spid="5"/>
                                        </p:tgtEl>
                                        <p:attrNameLst>
                                          <p:attrName>ppt_w</p:attrName>
                                        </p:attrNameLst>
                                      </p:cBhvr>
                                      <p:tavLst>
                                        <p:tav tm="0">
                                          <p:val>
                                            <p:strVal val="ppt_w"/>
                                          </p:val>
                                        </p:tav>
                                        <p:tav tm="100000">
                                          <p:val>
                                            <p:strVal val="4*ppt_w"/>
                                          </p:val>
                                        </p:tav>
                                      </p:tavLst>
                                    </p:anim>
                                    <p:anim calcmode="lin" valueType="num">
                                      <p:cBhvr>
                                        <p:cTn id="29" dur="500"/>
                                        <p:tgtEl>
                                          <p:spTgt spid="5"/>
                                        </p:tgtEl>
                                        <p:attrNameLst>
                                          <p:attrName>ppt_h</p:attrName>
                                        </p:attrNameLst>
                                      </p:cBhvr>
                                      <p:tavLst>
                                        <p:tav tm="0">
                                          <p:val>
                                            <p:strVal val="ppt_h"/>
                                          </p:val>
                                        </p:tav>
                                        <p:tav tm="100000">
                                          <p:val>
                                            <p:strVal val="4*ppt_h"/>
                                          </p:val>
                                        </p:tav>
                                      </p:tavLst>
                                    </p:anim>
                                    <p:set>
                                      <p:cBhvr>
                                        <p:cTn id="30" dur="1" fill="hold">
                                          <p:stCondLst>
                                            <p:cond delay="499"/>
                                          </p:stCondLst>
                                        </p:cTn>
                                        <p:tgtEl>
                                          <p:spTgt spid="5"/>
                                        </p:tgtEl>
                                        <p:attrNameLst>
                                          <p:attrName>style.visibility</p:attrName>
                                        </p:attrNameLst>
                                      </p:cBhvr>
                                      <p:to>
                                        <p:strVal val="hidden"/>
                                      </p:to>
                                    </p:set>
                                  </p:childTnLst>
                                </p:cTn>
                              </p:par>
                              <p:par>
                                <p:cTn id="31" presetID="10" presetClass="exit" presetSubtype="0" fill="hold" grpId="2" nodeType="withEffect">
                                  <p:stCondLst>
                                    <p:cond delay="30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P spid="3074" grpId="0"/>
      <p:bldP spid="5" grpId="0" animBg="1"/>
      <p:bldP spid="5" grpId="1" animBg="1"/>
      <p:bldP spid="5"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048050" y="3665945"/>
            <a:ext cx="23948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spiritual</a:t>
            </a:r>
          </a:p>
        </p:txBody>
      </p:sp>
      <p:sp>
        <p:nvSpPr>
          <p:cNvPr id="5" name="Title 1"/>
          <p:cNvSpPr txBox="1">
            <a:spLocks/>
          </p:cNvSpPr>
          <p:nvPr/>
        </p:nvSpPr>
        <p:spPr>
          <a:xfrm>
            <a:off x="4400286" y="4327089"/>
            <a:ext cx="35124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our minds</a:t>
            </a:r>
          </a:p>
        </p:txBody>
      </p:sp>
      <p:sp>
        <p:nvSpPr>
          <p:cNvPr id="3074" name="Rectangle 2"/>
          <p:cNvSpPr>
            <a:spLocks noGrp="1" noChangeArrowheads="1"/>
          </p:cNvSpPr>
          <p:nvPr>
            <p:ph type="title"/>
          </p:nvPr>
        </p:nvSpPr>
        <p:spPr>
          <a:xfrm>
            <a:off x="457200" y="1511967"/>
            <a:ext cx="8229600" cy="383406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“Have you not learned that not stocks or bonds or stately houses, or products of the mill or field   </a:t>
            </a:r>
            <a:r>
              <a:rPr lang="en-US" altLang="en-US" b="1" dirty="0">
                <a:ln w="17780" cmpd="sng">
                  <a:solidFill>
                    <a:srgbClr val="FFFFFF"/>
                  </a:solidFill>
                  <a:prstDash val="solid"/>
                  <a:miter lim="800000"/>
                </a:ln>
                <a:solidFill>
                  <a:srgbClr val="0066FF"/>
                </a:solidFill>
                <a:effectLst>
                  <a:glow rad="76200">
                    <a:schemeClr val="tx1"/>
                  </a:glow>
                  <a:outerShdw blurRad="50800" algn="tl" rotWithShape="0">
                    <a:srgbClr val="000000"/>
                  </a:outerShdw>
                </a:effectLst>
                <a:latin typeface="Calibri" panose="020F0502020204030204" pitchFamily="34" charset="0"/>
              </a:rPr>
              <a:t>are</a:t>
            </a:r>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our country? It is a spiritual thought that is in our minds.”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3"/>
          <p:cNvSpPr>
            <a:spLocks noChangeArrowheads="1"/>
          </p:cNvSpPr>
          <p:nvPr/>
        </p:nvSpPr>
        <p:spPr bwMode="auto">
          <a:xfrm>
            <a:off x="4527052" y="4298101"/>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6" name="Rectangle 12"/>
          <p:cNvSpPr>
            <a:spLocks noChangeArrowheads="1"/>
          </p:cNvSpPr>
          <p:nvPr/>
        </p:nvSpPr>
        <p:spPr bwMode="auto">
          <a:xfrm>
            <a:off x="1662249" y="3622287"/>
            <a:ext cx="331191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66FF33"/>
                </a:solidFill>
                <a:effectLst>
                  <a:glow rad="63500">
                    <a:schemeClr val="tx1"/>
                  </a:glow>
                </a:effectLst>
                <a:latin typeface="Calibri" panose="020F0502020204030204" pitchFamily="34" charset="0"/>
              </a:rPr>
              <a:t>our country?</a:t>
            </a:r>
            <a:endParaRPr lang="en-US" altLang="en-US" sz="4400" b="1" i="1" dirty="0">
              <a:solidFill>
                <a:srgbClr val="66FF33"/>
              </a:solidFill>
              <a:effectLst>
                <a:glow rad="63500">
                  <a:schemeClr val="tx1"/>
                </a:glow>
              </a:effectLst>
              <a:latin typeface="Calibri" panose="020F0502020204030204" pitchFamily="34" charset="0"/>
            </a:endParaRPr>
          </a:p>
        </p:txBody>
      </p:sp>
    </p:spTree>
    <p:extLst>
      <p:ext uri="{BB962C8B-B14F-4D97-AF65-F5344CB8AC3E}">
        <p14:creationId xmlns:p14="http://schemas.microsoft.com/office/powerpoint/2010/main" val="576185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par>
                                <p:cTn id="18" presetID="22" presetClass="entr" presetSubtype="8" fill="hold" grpId="0" nodeType="withEffect">
                                  <p:stCondLst>
                                    <p:cond delay="4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400"/>
                                  </p:stCondLst>
                                  <p:childTnLst>
                                    <p:set>
                                      <p:cBhvr override="childStyle">
                                        <p:cTn id="22" dur="500" fill="hold"/>
                                        <p:tgtEl>
                                          <p:spTgt spid="5"/>
                                        </p:tgtEl>
                                        <p:attrNameLst>
                                          <p:attrName>style.textDecorationUnderline</p:attrName>
                                        </p:attrNameLst>
                                      </p:cBhvr>
                                      <p:to>
                                        <p:strVal val="true"/>
                                      </p:to>
                                    </p:set>
                                  </p:childTnLst>
                                </p:cTn>
                              </p:par>
                            </p:childTnLst>
                          </p:cTn>
                        </p:par>
                        <p:par>
                          <p:cTn id="23" fill="hold">
                            <p:stCondLst>
                              <p:cond delay="900"/>
                            </p:stCondLst>
                            <p:childTnLst>
                              <p:par>
                                <p:cTn id="24" presetID="0"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stCondLst>
                                            <p:cond delay="0"/>
                                          </p:stCondLst>
                                        </p:cTn>
                                        <p:tgtEl>
                                          <p:spTgt spid="4"/>
                                        </p:tgtEl>
                                      </p:cBhvr>
                                    </p:animEffect>
                                    <p:anim to="" calcmode="lin" valueType="num">
                                      <p:cBhvr>
                                        <p:cTn id="27"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39" presetClass="entr" presetSubtype="0" accel="10000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4"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5"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3074" grpId="0"/>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EBE24F3-D567-4D39-9192-DB0DBE8EEFE7}"/>
              </a:ext>
            </a:extLst>
          </p:cNvPr>
          <p:cNvSpPr txBox="1">
            <a:spLocks/>
          </p:cNvSpPr>
          <p:nvPr/>
        </p:nvSpPr>
        <p:spPr>
          <a:xfrm>
            <a:off x="2053548" y="3448133"/>
            <a:ext cx="1285301" cy="6828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a:t>
            </a:r>
          </a:p>
        </p:txBody>
      </p:sp>
      <p:sp>
        <p:nvSpPr>
          <p:cNvPr id="3" name="Title 1"/>
          <p:cNvSpPr txBox="1">
            <a:spLocks/>
          </p:cNvSpPr>
          <p:nvPr/>
        </p:nvSpPr>
        <p:spPr>
          <a:xfrm>
            <a:off x="1600715" y="1309449"/>
            <a:ext cx="135507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evil</a:t>
            </a:r>
          </a:p>
        </p:txBody>
      </p:sp>
      <p:sp>
        <p:nvSpPr>
          <p:cNvPr id="4" name="Title 1"/>
          <p:cNvSpPr txBox="1">
            <a:spLocks/>
          </p:cNvSpPr>
          <p:nvPr/>
        </p:nvSpPr>
        <p:spPr>
          <a:xfrm>
            <a:off x="1513873" y="4672711"/>
            <a:ext cx="128530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law</a:t>
            </a:r>
          </a:p>
        </p:txBody>
      </p:sp>
      <p:sp>
        <p:nvSpPr>
          <p:cNvPr id="3074" name="Rectangle 2"/>
          <p:cNvSpPr>
            <a:spLocks noGrp="1" noChangeArrowheads="1"/>
          </p:cNvSpPr>
          <p:nvPr>
            <p:ph type="title"/>
          </p:nvPr>
        </p:nvSpPr>
        <p:spPr>
          <a:xfrm>
            <a:off x="457200" y="1249839"/>
            <a:ext cx="8229600" cy="435832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evil works from a bad center both ways. It demoralizes those who practice it and destroys      the faith of those who suffer         by it in the efficiency of the        law as a safe protector.”</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12"/>
          <p:cNvSpPr>
            <a:spLocks noChangeArrowheads="1"/>
          </p:cNvSpPr>
          <p:nvPr/>
        </p:nvSpPr>
        <p:spPr bwMode="auto">
          <a:xfrm>
            <a:off x="3708118" y="1936161"/>
            <a:ext cx="344277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50" b="1" dirty="0">
                <a:solidFill>
                  <a:srgbClr val="FFC000"/>
                </a:solidFill>
                <a:effectLst>
                  <a:glow rad="63500">
                    <a:schemeClr val="tx1"/>
                  </a:glow>
                </a:effectLst>
                <a:latin typeface="Calibri" panose="020F0502020204030204" pitchFamily="34" charset="0"/>
              </a:rPr>
              <a:t>demoralizes</a:t>
            </a:r>
            <a:endParaRPr lang="en-US" altLang="en-US" sz="4450" b="1" i="1" dirty="0">
              <a:solidFill>
                <a:srgbClr val="FFC000"/>
              </a:solidFill>
              <a:effectLst>
                <a:glow rad="63500">
                  <a:schemeClr val="tx1"/>
                </a:glow>
              </a:effectLst>
              <a:latin typeface="Calibri" panose="020F0502020204030204" pitchFamily="34" charset="0"/>
            </a:endParaRPr>
          </a:p>
        </p:txBody>
      </p:sp>
      <p:sp>
        <p:nvSpPr>
          <p:cNvPr id="6" name="Title 1"/>
          <p:cNvSpPr txBox="1">
            <a:spLocks/>
          </p:cNvSpPr>
          <p:nvPr/>
        </p:nvSpPr>
        <p:spPr>
          <a:xfrm>
            <a:off x="1957330" y="3211417"/>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9900CC"/>
                </a:solidFill>
                <a:effectLst>
                  <a:glow rad="63500">
                    <a:srgbClr val="9966FF"/>
                  </a:glow>
                  <a:outerShdw blurRad="50800" algn="tl" rotWithShape="0">
                    <a:srgbClr val="000000"/>
                  </a:outerShdw>
                </a:effectLst>
                <a:latin typeface="Calibri" panose="020F0502020204030204" pitchFamily="34" charset="0"/>
              </a:rPr>
              <a:t>faith</a:t>
            </a:r>
          </a:p>
        </p:txBody>
      </p:sp>
      <p:sp>
        <p:nvSpPr>
          <p:cNvPr id="7" name="Rectangle 12"/>
          <p:cNvSpPr>
            <a:spLocks noChangeArrowheads="1"/>
          </p:cNvSpPr>
          <p:nvPr/>
        </p:nvSpPr>
        <p:spPr bwMode="auto">
          <a:xfrm>
            <a:off x="5716769" y="2611076"/>
            <a:ext cx="231212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50" b="1" dirty="0">
                <a:solidFill>
                  <a:srgbClr val="FFC000"/>
                </a:solidFill>
                <a:effectLst>
                  <a:glow rad="63500">
                    <a:schemeClr val="tx1"/>
                  </a:glow>
                </a:effectLst>
                <a:latin typeface="Calibri" panose="020F0502020204030204" pitchFamily="34" charset="0"/>
              </a:rPr>
              <a:t>destroys</a:t>
            </a:r>
            <a:endParaRPr lang="en-US" altLang="en-US" sz="4450" b="1" i="1" dirty="0">
              <a:solidFill>
                <a:srgbClr val="FFC000"/>
              </a:solidFill>
              <a:effectLst>
                <a:glow rad="63500">
                  <a:schemeClr val="tx1"/>
                </a:glow>
              </a:effectLst>
              <a:latin typeface="Calibri" panose="020F0502020204030204" pitchFamily="34" charset="0"/>
            </a:endParaRPr>
          </a:p>
        </p:txBody>
      </p:sp>
      <p:sp>
        <p:nvSpPr>
          <p:cNvPr id="2" name="Left Arrow 1"/>
          <p:cNvSpPr/>
          <p:nvPr/>
        </p:nvSpPr>
        <p:spPr>
          <a:xfrm rot="20659256">
            <a:off x="4319008" y="3297959"/>
            <a:ext cx="1442452" cy="300790"/>
          </a:xfrm>
          <a:prstGeom prst="leftArrow">
            <a:avLst>
              <a:gd name="adj1" fmla="val 39723"/>
              <a:gd name="adj2" fmla="val 7055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19556036">
            <a:off x="3246236" y="2741200"/>
            <a:ext cx="781486" cy="300790"/>
          </a:xfrm>
          <a:prstGeom prst="leftArrow">
            <a:avLst>
              <a:gd name="adj1" fmla="val 39723"/>
              <a:gd name="adj2" fmla="val 70552"/>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4">
            <a:extLst>
              <a:ext uri="{FF2B5EF4-FFF2-40B4-BE49-F238E27FC236}">
                <a16:creationId xmlns:a16="http://schemas.microsoft.com/office/drawing/2014/main" id="{B971EDB8-2723-48ED-9976-369F421F9A78}"/>
              </a:ext>
            </a:extLst>
          </p:cNvPr>
          <p:cNvSpPr>
            <a:spLocks noChangeArrowheads="1"/>
          </p:cNvSpPr>
          <p:nvPr/>
        </p:nvSpPr>
        <p:spPr bwMode="auto">
          <a:xfrm>
            <a:off x="689517" y="5363736"/>
            <a:ext cx="2923478" cy="86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effectLst>
                  <a:glow rad="127000">
                    <a:schemeClr val="bg1"/>
                  </a:glow>
                  <a:outerShdw blurRad="80000" dist="40000" dir="5040000" algn="tl">
                    <a:srgbClr val="000000">
                      <a:alpha val="30000"/>
                    </a:srgbClr>
                  </a:outerShdw>
                </a:effectLst>
                <a:latin typeface="Calibri" panose="020F0502020204030204" pitchFamily="34" charset="0"/>
              </a:rPr>
              <a:t>Abortion</a:t>
            </a:r>
            <a:endParaRPr lang="en-US" sz="3200" b="1" i="1" dirty="0">
              <a:ln w="11430">
                <a:noFill/>
              </a:ln>
              <a:effectLst>
                <a:glow rad="127000">
                  <a:schemeClr val="bg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2104244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par>
                                <p:cTn id="15" presetID="22" presetClass="entr" presetSubtype="8" fill="hold" grpId="0" nodeType="withEffect">
                                  <p:stCondLst>
                                    <p:cond delay="4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400"/>
                                  </p:stCondLst>
                                  <p:childTnLst>
                                    <p:set>
                                      <p:cBhvr override="childStyle">
                                        <p:cTn id="19" dur="500" fill="hold"/>
                                        <p:tgtEl>
                                          <p:spTgt spid="4"/>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
                                          </p:val>
                                        </p:tav>
                                        <p:tav tm="100000">
                                          <p:val>
                                            <p:strVal val="#ppt_y"/>
                                          </p:val>
                                        </p:tav>
                                      </p:tavLst>
                                    </p:anim>
                                  </p:childTnLst>
                                </p:cTn>
                              </p:par>
                              <p:par>
                                <p:cTn id="34" presetID="0" presetClass="exit" presetSubtype="0" fill="hold" grpId="1" nodeType="withEffect">
                                  <p:stCondLst>
                                    <p:cond delay="0"/>
                                  </p:stCondLst>
                                  <p:childTnLst>
                                    <p:set>
                                      <p:cBhvr>
                                        <p:cTn id="35" dur="1" fill="hold">
                                          <p:stCondLst>
                                            <p:cond delay="999"/>
                                          </p:stCondLst>
                                        </p:cTn>
                                        <p:tgtEl>
                                          <p:spTgt spid="10"/>
                                        </p:tgtEl>
                                        <p:attrNameLst>
                                          <p:attrName>style.visibility</p:attrName>
                                        </p:attrNameLst>
                                      </p:cBhvr>
                                      <p:to>
                                        <p:strVal val="hidden"/>
                                      </p:to>
                                    </p:set>
                                    <p:animEffect transition="out" filter="dissolve">
                                      <p:cBhvr>
                                        <p:cTn id="36" dur="1000">
                                          <p:stCondLst>
                                            <p:cond delay="0"/>
                                          </p:stCondLst>
                                        </p:cTn>
                                        <p:tgtEl>
                                          <p:spTgt spid="10"/>
                                        </p:tgtEl>
                                      </p:cBhvr>
                                    </p:animEffect>
                                    <p:anim to="" calcmode="lin" valueType="num">
                                      <p:cBhvr>
                                        <p:cTn id="37" dur="1000" fill="hold">
                                          <p:stCondLst>
                                            <p:cond delay="0"/>
                                          </p:stCondLst>
                                        </p:cTn>
                                        <p:tgtEl>
                                          <p:spTgt spid="10"/>
                                        </p:tgtEl>
                                        <p:attrNameLst>
                                          <p:attrName>ppt_w</p:attrName>
                                        </p:attrNameLst>
                                      </p:cBhvr>
                                      <p:tavLst>
                                        <p:tav tm="0">
                                          <p:val>
                                            <p:strVal val="#ppt_w"/>
                                          </p:val>
                                        </p:tav>
                                        <p:tav tm="100000">
                                          <p:val>
                                            <p:strVal val="#ppt_w*4"/>
                                          </p:val>
                                        </p:tav>
                                      </p:tavLst>
                                    </p:anim>
                                    <p:anim to="" calcmode="lin" valueType="num">
                                      <p:cBhvr>
                                        <p:cTn id="38" dur="1000" fill="hold">
                                          <p:stCondLst>
                                            <p:cond delay="0"/>
                                          </p:stCondLst>
                                        </p:cTn>
                                        <p:tgtEl>
                                          <p:spTgt spid="10"/>
                                        </p:tgtEl>
                                        <p:attrNameLst>
                                          <p:attrName>ppt_h</p:attrName>
                                        </p:attrNameLst>
                                      </p:cBhvr>
                                      <p:tavLst>
                                        <p:tav tm="0">
                                          <p:val>
                                            <p:strVal val="#ppt_h"/>
                                          </p:val>
                                        </p:tav>
                                        <p:tav tm="100000">
                                          <p:val>
                                            <p:strVal val="#ppt_h*4"/>
                                          </p:val>
                                        </p:tav>
                                      </p:tavLst>
                                    </p:anim>
                                  </p:childTnLst>
                                </p:cTn>
                              </p:par>
                              <p:par>
                                <p:cTn id="39" presetID="42" presetClass="path" presetSubtype="0" accel="50000" decel="50000" fill="hold" grpId="2" nodeType="withEffect">
                                  <p:stCondLst>
                                    <p:cond delay="0"/>
                                  </p:stCondLst>
                                  <p:childTnLst>
                                    <p:animMotion origin="layout" path="M -3.05556E-6 1.11111E-6 L 0.3599 -0.44352 " pathEditMode="relative" rAng="0" ptsTypes="AA">
                                      <p:cBhvr>
                                        <p:cTn id="40" dur="1000" fill="hold"/>
                                        <p:tgtEl>
                                          <p:spTgt spid="10"/>
                                        </p:tgtEl>
                                        <p:attrNameLst>
                                          <p:attrName>ppt_x</p:attrName>
                                          <p:attrName>ppt_y</p:attrName>
                                        </p:attrNameLst>
                                      </p:cBhvr>
                                      <p:rCtr x="17986" y="-22176"/>
                                    </p:animMotion>
                                  </p:childTnLst>
                                </p:cTn>
                              </p:par>
                              <p:par>
                                <p:cTn id="41" presetID="39" presetClass="entr" presetSubtype="0" accel="100000" fill="hold" grpId="0" nodeType="withEffect">
                                  <p:stCondLst>
                                    <p:cond delay="50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44"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45"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par>
                                <p:cTn id="52" presetID="18" presetClass="emph" presetSubtype="0" fill="hold" grpId="1" nodeType="withEffect">
                                  <p:stCondLst>
                                    <p:cond delay="0"/>
                                  </p:stCondLst>
                                  <p:childTnLst>
                                    <p:set>
                                      <p:cBhvr override="childStyle">
                                        <p:cTn id="53" dur="500" fill="hold"/>
                                        <p:tgtEl>
                                          <p:spTgt spid="11"/>
                                        </p:tgtEl>
                                        <p:attrNameLst>
                                          <p:attrName>style.textDecorationUnderline</p:attrName>
                                        </p:attrNameLst>
                                      </p:cBhvr>
                                      <p:to>
                                        <p:strVal val="true"/>
                                      </p:to>
                                    </p:set>
                                  </p:childTnLst>
                                </p:cTn>
                              </p:par>
                            </p:childTnLst>
                          </p:cTn>
                        </p:par>
                        <p:par>
                          <p:cTn id="54" fill="hold">
                            <p:stCondLst>
                              <p:cond delay="500"/>
                            </p:stCondLst>
                            <p:childTnLst>
                              <p:par>
                                <p:cTn id="55" presetID="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dissolve">
                                      <p:cBhvr>
                                        <p:cTn id="57" dur="500">
                                          <p:stCondLst>
                                            <p:cond delay="0"/>
                                          </p:stCondLst>
                                        </p:cTn>
                                        <p:tgtEl>
                                          <p:spTgt spid="6"/>
                                        </p:tgtEl>
                                      </p:cBhvr>
                                    </p:animEffect>
                                    <p:anim to="" calcmode="lin" valueType="num">
                                      <p:cBhvr>
                                        <p:cTn id="5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5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60" fill="hold">
                            <p:stCondLst>
                              <p:cond delay="1000"/>
                            </p:stCondLst>
                            <p:childTnLst>
                              <p:par>
                                <p:cTn id="61" presetID="22" presetClass="entr" presetSubtype="2" fill="hold" grpId="0" nodeType="after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wipe(right)">
                                      <p:cBhvr>
                                        <p:cTn id="63" dur="500"/>
                                        <p:tgtEl>
                                          <p:spTgt spid="2"/>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right)">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3" grpId="0"/>
      <p:bldP spid="3" grpId="1"/>
      <p:bldP spid="4" grpId="0"/>
      <p:bldP spid="4" grpId="1"/>
      <p:bldP spid="3074" grpId="0"/>
      <p:bldP spid="5" grpId="0"/>
      <p:bldP spid="6" grpId="0"/>
      <p:bldP spid="7" grpId="0"/>
      <p:bldP spid="2" grpId="0" animBg="1"/>
      <p:bldP spid="9" grpId="0" animBg="1"/>
      <p:bldP spid="10" grpId="0"/>
      <p:bldP spid="10" grpId="1"/>
      <p:bldP spid="10"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82963" y="2222932"/>
            <a:ext cx="8229600" cy="42402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 will punish the world for its evil, And the wicked for their iniquity;  I will halt the arrogance of the proud, And will lay low the haughtiness of the terrible."           </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Isaiah 13:11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DFE2F591-CA95-4BCA-B604-CDAACC0D2169}"/>
              </a:ext>
            </a:extLst>
          </p:cNvPr>
          <p:cNvSpPr txBox="1">
            <a:spLocks noChangeArrowheads="1"/>
          </p:cNvSpPr>
          <p:nvPr/>
        </p:nvSpPr>
        <p:spPr bwMode="auto">
          <a:xfrm>
            <a:off x="342900" y="1740694"/>
            <a:ext cx="8496300" cy="293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When the righteous rejoice, there is great glory; But when the wicked arise, men hide themselves.                  </a:t>
            </a:r>
            <a:r>
              <a:rPr lang="en-US" altLang="en-US" sz="32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Proverbs 28:12 </a:t>
            </a:r>
            <a:r>
              <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4239246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100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par>
                                <p:cTn id="17" presetID="6" presetClass="emph" presetSubtype="0" fill="hold" grpId="2" nodeType="withEffect">
                                  <p:stCondLst>
                                    <p:cond delay="0"/>
                                  </p:stCondLst>
                                  <p:childTnLst>
                                    <p:animScale>
                                      <p:cBhvr>
                                        <p:cTn id="18" dur="2000" fill="hold"/>
                                        <p:tgtEl>
                                          <p:spTgt spid="3"/>
                                        </p:tgtEl>
                                      </p:cBhvr>
                                      <p:by x="55000" y="55000"/>
                                    </p:animScale>
                                  </p:childTnLst>
                                </p:cTn>
                              </p:par>
                              <p:par>
                                <p:cTn id="19" presetID="42" presetClass="path" presetSubtype="0" accel="50000" decel="50000" fill="hold" grpId="1" nodeType="withEffect">
                                  <p:stCondLst>
                                    <p:cond delay="0"/>
                                  </p:stCondLst>
                                  <p:childTnLst>
                                    <p:animMotion origin="layout" path="M -3.33333E-6 -2.59259E-6 L -0.00208 -0.2618 " pathEditMode="relative" rAng="0" ptsTypes="AA">
                                      <p:cBhvr>
                                        <p:cTn id="20" dur="2000" fill="hold"/>
                                        <p:tgtEl>
                                          <p:spTgt spid="3"/>
                                        </p:tgtEl>
                                        <p:attrNameLst>
                                          <p:attrName>ppt_x</p:attrName>
                                          <p:attrName>ppt_y</p:attrName>
                                        </p:attrNameLst>
                                      </p:cBhvr>
                                      <p:rCtr x="-104" y="-131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3" grpId="1"/>
      <p:bldP spid="3"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35736" y="2286159"/>
            <a:ext cx="7272528" cy="22856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“We Americans have no commission from God to police the world.”</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6857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487327"/>
            <a:ext cx="8229600" cy="18833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“Lincoln had faith in time,           and time has justified his faith.”</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3860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79704" y="2176431"/>
            <a:ext cx="7784592" cy="250513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“I'd rather have a bullet inside of me than to be living in constant dread of one.”</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56247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3A07265-0167-4B5F-A07F-848E405BFE63}"/>
              </a:ext>
            </a:extLst>
          </p:cNvPr>
          <p:cNvSpPr txBox="1">
            <a:spLocks/>
          </p:cNvSpPr>
          <p:nvPr/>
        </p:nvSpPr>
        <p:spPr>
          <a:xfrm>
            <a:off x="692973" y="3367719"/>
            <a:ext cx="3583577" cy="8130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wrath of man</a:t>
            </a:r>
          </a:p>
        </p:txBody>
      </p:sp>
      <p:sp>
        <p:nvSpPr>
          <p:cNvPr id="3074" name="Rectangle 2"/>
          <p:cNvSpPr>
            <a:spLocks noGrp="1" noChangeArrowheads="1"/>
          </p:cNvSpPr>
          <p:nvPr>
            <p:ph type="title"/>
          </p:nvPr>
        </p:nvSpPr>
        <p:spPr>
          <a:xfrm>
            <a:off x="457200" y="1270794"/>
            <a:ext cx="8229600" cy="431641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So then, my beloved brethren, let every man be swift to hear, slow to speak, slow to wrath; for the wrath of man does not produce the righteousness of God.</a:t>
            </a:r>
            <a:b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br>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James 1:19-20 </a:t>
            </a:r>
          </a:p>
        </p:txBody>
      </p:sp>
    </p:spTree>
    <p:extLst>
      <p:ext uri="{BB962C8B-B14F-4D97-AF65-F5344CB8AC3E}">
        <p14:creationId xmlns:p14="http://schemas.microsoft.com/office/powerpoint/2010/main" val="1550904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975627" y="2300308"/>
            <a:ext cx="483761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Prayer steadies one</a:t>
            </a:r>
          </a:p>
        </p:txBody>
      </p:sp>
      <p:sp>
        <p:nvSpPr>
          <p:cNvPr id="3074" name="Rectangle 2"/>
          <p:cNvSpPr>
            <a:spLocks noGrp="1" noChangeArrowheads="1"/>
          </p:cNvSpPr>
          <p:nvPr>
            <p:ph type="title"/>
          </p:nvPr>
        </p:nvSpPr>
        <p:spPr>
          <a:xfrm>
            <a:off x="457200" y="2188623"/>
            <a:ext cx="8229600" cy="24807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“Prayer steadies one when he is walking in slippery places - even if things asked for are not given.”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84775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097657" y="3308195"/>
            <a:ext cx="49734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according to His will</a:t>
            </a:r>
          </a:p>
        </p:txBody>
      </p:sp>
      <p:sp>
        <p:nvSpPr>
          <p:cNvPr id="3074" name="Rectangle 2"/>
          <p:cNvSpPr>
            <a:spLocks noGrp="1" noChangeArrowheads="1"/>
          </p:cNvSpPr>
          <p:nvPr>
            <p:ph type="title"/>
          </p:nvPr>
        </p:nvSpPr>
        <p:spPr>
          <a:xfrm>
            <a:off x="457200" y="1756569"/>
            <a:ext cx="8229600" cy="33448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Now this is the confidence that  we have in Him, that if we ask anything according to His will,    He hears us.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5:14 </a:t>
            </a:r>
          </a:p>
        </p:txBody>
      </p:sp>
    </p:spTree>
    <p:extLst>
      <p:ext uri="{BB962C8B-B14F-4D97-AF65-F5344CB8AC3E}">
        <p14:creationId xmlns:p14="http://schemas.microsoft.com/office/powerpoint/2010/main" val="229758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E06314-ED51-4304-971E-0296B215EBEE}"/>
              </a:ext>
            </a:extLst>
          </p:cNvPr>
          <p:cNvPicPr>
            <a:picLocks noChangeAspect="1"/>
          </p:cNvPicPr>
          <p:nvPr/>
        </p:nvPicPr>
        <p:blipFill rotWithShape="1">
          <a:blip r:embed="rId2">
            <a:extLst>
              <a:ext uri="{28A0092B-C50C-407E-A947-70E740481C1C}">
                <a14:useLocalDpi xmlns:a14="http://schemas.microsoft.com/office/drawing/2010/main" val="0"/>
              </a:ext>
            </a:extLst>
          </a:blip>
          <a:srcRect l="9167" r="9167"/>
          <a:stretch/>
        </p:blipFill>
        <p:spPr>
          <a:xfrm>
            <a:off x="0" y="0"/>
            <a:ext cx="9150368" cy="6858000"/>
          </a:xfrm>
          <a:prstGeom prst="rect">
            <a:avLst/>
          </a:prstGeom>
        </p:spPr>
      </p:pic>
      <p:pic>
        <p:nvPicPr>
          <p:cNvPr id="6" name="Picture 5">
            <a:extLst>
              <a:ext uri="{FF2B5EF4-FFF2-40B4-BE49-F238E27FC236}">
                <a16:creationId xmlns:a16="http://schemas.microsoft.com/office/drawing/2014/main" id="{E8F04D96-4038-4F0D-B25C-303E0D7CEE6D}"/>
              </a:ext>
            </a:extLst>
          </p:cNvPr>
          <p:cNvPicPr>
            <a:picLocks noChangeAspect="1"/>
          </p:cNvPicPr>
          <p:nvPr/>
        </p:nvPicPr>
        <p:blipFill rotWithShape="1">
          <a:blip r:embed="rId3" cstate="print">
            <a:clrChange>
              <a:clrFrom>
                <a:srgbClr val="E0E0E0"/>
              </a:clrFrom>
              <a:clrTo>
                <a:srgbClr val="E0E0E0">
                  <a:alpha val="0"/>
                </a:srgbClr>
              </a:clrTo>
            </a:clrChange>
            <a:extLst>
              <a:ext uri="{28A0092B-C50C-407E-A947-70E740481C1C}">
                <a14:useLocalDpi xmlns:a14="http://schemas.microsoft.com/office/drawing/2010/main" val="0"/>
              </a:ext>
            </a:extLst>
          </a:blip>
          <a:srcRect t="1041"/>
          <a:stretch/>
        </p:blipFill>
        <p:spPr>
          <a:xfrm>
            <a:off x="1219200" y="2676944"/>
            <a:ext cx="2829240" cy="1504112"/>
          </a:xfrm>
          <a:prstGeom prst="rect">
            <a:avLst/>
          </a:prstGeom>
        </p:spPr>
      </p:pic>
      <p:sp>
        <p:nvSpPr>
          <p:cNvPr id="7" name="Rectangle 6">
            <a:extLst>
              <a:ext uri="{FF2B5EF4-FFF2-40B4-BE49-F238E27FC236}">
                <a16:creationId xmlns:a16="http://schemas.microsoft.com/office/drawing/2014/main" id="{641FF40B-94E9-4F02-B3C7-D738FE90F0EC}"/>
              </a:ext>
            </a:extLst>
          </p:cNvPr>
          <p:cNvSpPr/>
          <p:nvPr/>
        </p:nvSpPr>
        <p:spPr>
          <a:xfrm>
            <a:off x="3048000" y="2895600"/>
            <a:ext cx="2895600" cy="1371600"/>
          </a:xfrm>
          <a:prstGeom prst="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747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nodeType="with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4*#ppt_w"/>
                                          </p:val>
                                        </p:tav>
                                        <p:tav tm="100000">
                                          <p:val>
                                            <p:strVal val="#ppt_w"/>
                                          </p:val>
                                        </p:tav>
                                      </p:tavLst>
                                    </p:anim>
                                    <p:anim calcmode="lin" valueType="num">
                                      <p:cBhvr>
                                        <p:cTn id="14"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4964153" y="2720262"/>
            <a:ext cx="2081463" cy="7855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victory</a:t>
            </a:r>
          </a:p>
        </p:txBody>
      </p:sp>
      <p:sp>
        <p:nvSpPr>
          <p:cNvPr id="5" name="Title 1"/>
          <p:cNvSpPr txBox="1">
            <a:spLocks/>
          </p:cNvSpPr>
          <p:nvPr/>
        </p:nvSpPr>
        <p:spPr>
          <a:xfrm>
            <a:off x="3924802" y="3321465"/>
            <a:ext cx="311216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truth</a:t>
            </a:r>
          </a:p>
        </p:txBody>
      </p:sp>
      <p:sp>
        <p:nvSpPr>
          <p:cNvPr id="3074" name="Rectangle 2"/>
          <p:cNvSpPr>
            <a:spLocks noGrp="1" noChangeArrowheads="1"/>
          </p:cNvSpPr>
          <p:nvPr>
            <p:ph type="title"/>
          </p:nvPr>
        </p:nvSpPr>
        <p:spPr>
          <a:xfrm>
            <a:off x="1636776" y="2554383"/>
            <a:ext cx="5870448" cy="17492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bud of victory       is always in the truth.”</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
        <p:nvSpPr>
          <p:cNvPr id="4" name="Rectangle 3"/>
          <p:cNvSpPr>
            <a:spLocks noChangeArrowheads="1"/>
          </p:cNvSpPr>
          <p:nvPr/>
        </p:nvSpPr>
        <p:spPr bwMode="auto">
          <a:xfrm>
            <a:off x="3972302" y="328361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183977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2000" fill="hold"/>
                                        <p:tgtEl>
                                          <p:spTgt spid="3074"/>
                                        </p:tgtEl>
                                        <p:attrNameLst>
                                          <p:attrName>ppt_w</p:attrName>
                                        </p:attrNameLst>
                                      </p:cBhvr>
                                      <p:tavLst>
                                        <p:tav tm="0" fmla="#ppt_w*sin(2.5*pi*$)">
                                          <p:val>
                                            <p:fltVal val="0"/>
                                          </p:val>
                                        </p:tav>
                                        <p:tav tm="100000">
                                          <p:val>
                                            <p:fltVal val="1"/>
                                          </p:val>
                                        </p:tav>
                                      </p:tavLst>
                                    </p:anim>
                                    <p:anim calcmode="lin" valueType="num">
                                      <p:cBhvr>
                                        <p:cTn id="8"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25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250"/>
                                  </p:stCondLst>
                                  <p:childTnLst>
                                    <p:set>
                                      <p:cBhvr override="childStyle">
                                        <p:cTn id="22" dur="500" fill="hold"/>
                                        <p:tgtEl>
                                          <p:spTgt spid="5"/>
                                        </p:tgtEl>
                                        <p:attrNameLst>
                                          <p:attrName>style.textDecorationUnderline</p:attrName>
                                        </p:attrNameLst>
                                      </p:cBhvr>
                                      <p:to>
                                        <p:strVal val="true"/>
                                      </p:to>
                                    </p:set>
                                  </p:childTnLst>
                                </p:cTn>
                              </p:par>
                              <p:par>
                                <p:cTn id="23" presetID="0" presetClass="entr" presetSubtype="0" fill="hold" grpId="0" nodeType="withEffect">
                                  <p:stCondLst>
                                    <p:cond delay="75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stCondLst>
                                            <p:cond delay="0"/>
                                          </p:stCondLst>
                                        </p:cTn>
                                        <p:tgtEl>
                                          <p:spTgt spid="4"/>
                                        </p:tgtEl>
                                      </p:cBhvr>
                                    </p:animEffect>
                                    <p:anim to="" calcmode="lin" valueType="num">
                                      <p:cBhvr>
                                        <p:cTn id="26"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7"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8" presetID="22" presetClass="exit" presetSubtype="8" fill="hold" grpId="2" nodeType="withEffect">
                                  <p:stCondLst>
                                    <p:cond delay="0"/>
                                  </p:stCondLst>
                                  <p:childTnLst>
                                    <p:animEffect transition="out" filter="wipe(left)">
                                      <p:cBhvr>
                                        <p:cTn id="29" dur="750"/>
                                        <p:tgtEl>
                                          <p:spTgt spid="3"/>
                                        </p:tgtEl>
                                      </p:cBhvr>
                                    </p:animEffect>
                                    <p:set>
                                      <p:cBhvr>
                                        <p:cTn id="30" dur="1" fill="hold">
                                          <p:stCondLst>
                                            <p:cond delay="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5" grpId="0"/>
      <p:bldP spid="5" grpId="1"/>
      <p:bldP spid="3074"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04188" y="2554383"/>
            <a:ext cx="6135624" cy="17492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“Great lives never go out, they go on.”</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015026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9CDFE4-6DBF-4D9A-B3DB-40E2D3B16484}"/>
              </a:ext>
            </a:extLst>
          </p:cNvPr>
          <p:cNvSpPr txBox="1">
            <a:spLocks/>
          </p:cNvSpPr>
          <p:nvPr/>
        </p:nvSpPr>
        <p:spPr>
          <a:xfrm>
            <a:off x="3111191" y="4114798"/>
            <a:ext cx="2252546" cy="695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our faith</a:t>
            </a:r>
          </a:p>
        </p:txBody>
      </p:sp>
      <p:sp>
        <p:nvSpPr>
          <p:cNvPr id="3074" name="Rectangle 2"/>
          <p:cNvSpPr>
            <a:spLocks noGrp="1" noChangeArrowheads="1"/>
          </p:cNvSpPr>
          <p:nvPr>
            <p:ph type="title"/>
          </p:nvPr>
        </p:nvSpPr>
        <p:spPr>
          <a:xfrm>
            <a:off x="45720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whatever is born of God overcomes the world. And this is the victory that has overcome the world -- our faith. </a:t>
            </a:r>
            <a:r>
              <a:rPr lang="en-US" altLang="en-US" sz="3200"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John 5:4 </a:t>
            </a:r>
          </a:p>
        </p:txBody>
      </p:sp>
    </p:spTree>
    <p:extLst>
      <p:ext uri="{BB962C8B-B14F-4D97-AF65-F5344CB8AC3E}">
        <p14:creationId xmlns:p14="http://schemas.microsoft.com/office/powerpoint/2010/main" val="1662799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1EF597-EC05-4D95-BE9C-C5565DC2AD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0"/>
            <a:ext cx="9144000" cy="8094134"/>
          </a:xfrm>
          <a:prstGeom prst="rect">
            <a:avLst/>
          </a:prstGeom>
        </p:spPr>
      </p:pic>
      <p:pic>
        <p:nvPicPr>
          <p:cNvPr id="7" name="Picture 6">
            <a:extLst>
              <a:ext uri="{FF2B5EF4-FFF2-40B4-BE49-F238E27FC236}">
                <a16:creationId xmlns:a16="http://schemas.microsoft.com/office/drawing/2014/main" id="{7C15326D-9337-4FA1-9AA6-5318C10EAC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19400"/>
            <a:ext cx="5652160" cy="4239120"/>
          </a:xfrm>
          <a:prstGeom prst="rect">
            <a:avLst/>
          </a:prstGeom>
        </p:spPr>
      </p:pic>
    </p:spTree>
    <p:extLst>
      <p:ext uri="{BB962C8B-B14F-4D97-AF65-F5344CB8AC3E}">
        <p14:creationId xmlns:p14="http://schemas.microsoft.com/office/powerpoint/2010/main" val="1691402436"/>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5B51D-CD42-4256-A0BB-E6B79B166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6047" cy="7315200"/>
          </a:xfrm>
          <a:prstGeom prst="rect">
            <a:avLst/>
          </a:prstGeom>
        </p:spPr>
      </p:pic>
      <p:sp>
        <p:nvSpPr>
          <p:cNvPr id="3" name="TextBox 2">
            <a:extLst>
              <a:ext uri="{FF2B5EF4-FFF2-40B4-BE49-F238E27FC236}">
                <a16:creationId xmlns:a16="http://schemas.microsoft.com/office/drawing/2014/main" id="{ECDBE898-1740-4646-B048-12A5876C7EB8}"/>
              </a:ext>
            </a:extLst>
          </p:cNvPr>
          <p:cNvSpPr txBox="1"/>
          <p:nvPr/>
        </p:nvSpPr>
        <p:spPr>
          <a:xfrm>
            <a:off x="537881" y="5634318"/>
            <a:ext cx="8054789" cy="1077218"/>
          </a:xfrm>
          <a:prstGeom prst="rect">
            <a:avLst/>
          </a:prstGeom>
          <a:noFill/>
        </p:spPr>
        <p:txBody>
          <a:bodyPr wrap="square" rtlCol="0">
            <a:spAutoFit/>
          </a:bodyPr>
          <a:lstStyle/>
          <a:p>
            <a:pPr algn="ctr"/>
            <a:r>
              <a:rPr lang="en-US" sz="3200" b="1" dirty="0">
                <a:solidFill>
                  <a:schemeClr val="bg1"/>
                </a:solidFill>
                <a:effectLst>
                  <a:glow rad="127000">
                    <a:schemeClr val="tx1"/>
                  </a:glow>
                </a:effectLst>
              </a:rPr>
              <a:t>Crown Hill Funeral Home and Cemetery, Indianapolis, IN</a:t>
            </a:r>
          </a:p>
        </p:txBody>
      </p:sp>
    </p:spTree>
    <p:extLst>
      <p:ext uri="{BB962C8B-B14F-4D97-AF65-F5344CB8AC3E}">
        <p14:creationId xmlns:p14="http://schemas.microsoft.com/office/powerpoint/2010/main" val="1874842939"/>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5D2A8-E14B-4640-8E1E-8CBB2837A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626042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57EEBE-9DB4-4012-BDAB-78B281965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934200"/>
          </a:xfrm>
          <a:prstGeom prst="rect">
            <a:avLst/>
          </a:prstGeom>
        </p:spPr>
      </p:pic>
    </p:spTree>
    <p:extLst>
      <p:ext uri="{BB962C8B-B14F-4D97-AF65-F5344CB8AC3E}">
        <p14:creationId xmlns:p14="http://schemas.microsoft.com/office/powerpoint/2010/main" val="2136267243"/>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1D87C7-9A7E-42D7-9715-6044690CBE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50214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881CDA-017C-41AC-9C8A-909E3C3AC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248900" cy="6858000"/>
          </a:xfrm>
          <a:prstGeom prst="rect">
            <a:avLst/>
          </a:prstGeom>
        </p:spPr>
      </p:pic>
    </p:spTree>
    <p:extLst>
      <p:ext uri="{BB962C8B-B14F-4D97-AF65-F5344CB8AC3E}">
        <p14:creationId xmlns:p14="http://schemas.microsoft.com/office/powerpoint/2010/main" val="5632310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Liars keep justice hidden in the “service” of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Arrogance reveals one’s clear lack of kind service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Unity is found through care for one another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Reception of Christ uncovers the highest citizenship</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Trust should be in the power and goodness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Greed and thirst for power betrays public trust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Bible’s sacred truths bind society together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Our countries greatest value is found in spirituality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Evil destroys both itself and part of those it touches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Hope for civility is a prelude to civilization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Boldly tempting fate can invite unwanted calamities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Unanswered prayers divulge the depths of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Truth is a prize worth nurturing</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949482">
            <a:off x="58304" y="2133735"/>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Struggles set the course as life is</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4.72222E-6 3.7037E-6 L 0.10018 0.43611 " pathEditMode="relative" rAng="0" ptsTypes="AA">
                                      <p:cBhvr>
                                        <p:cTn id="189" dur="1750" fill="hold"/>
                                        <p:tgtEl>
                                          <p:spTgt spid="4">
                                            <p:txEl>
                                              <p:pRg st="0" end="0"/>
                                            </p:txEl>
                                          </p:spTgt>
                                        </p:tgtEl>
                                        <p:attrNameLst>
                                          <p:attrName>ppt_x</p:attrName>
                                          <p:attrName>ppt_y</p:attrName>
                                        </p:attrNameLst>
                                      </p:cBhvr>
                                      <p:rCtr x="5000" y="21806"/>
                                    </p:animMotion>
                                  </p:childTnLst>
                                </p:cTn>
                              </p:par>
                              <p:par>
                                <p:cTn id="190" presetID="0" presetClass="path" presetSubtype="0" accel="50000" decel="50000" fill="hold" nodeType="withEffect">
                                  <p:stCondLst>
                                    <p:cond delay="0"/>
                                  </p:stCondLst>
                                  <p:childTnLst>
                                    <p:animMotion origin="layout" path="M 2.77778E-7 -2.96296E-6 L 0.06007 0.36968 " pathEditMode="relative" rAng="0" ptsTypes="AA">
                                      <p:cBhvr>
                                        <p:cTn id="191" dur="1750" fill="hold"/>
                                        <p:tgtEl>
                                          <p:spTgt spid="4">
                                            <p:txEl>
                                              <p:pRg st="1" end="1"/>
                                            </p:txEl>
                                          </p:spTgt>
                                        </p:tgtEl>
                                        <p:attrNameLst>
                                          <p:attrName>ppt_x</p:attrName>
                                          <p:attrName>ppt_y</p:attrName>
                                        </p:attrNameLst>
                                      </p:cBhvr>
                                      <p:rCtr x="3003" y="18472"/>
                                    </p:animMotion>
                                  </p:childTnLst>
                                </p:cTn>
                              </p:par>
                              <p:par>
                                <p:cTn id="192" presetID="0" presetClass="path" presetSubtype="0" accel="50000" decel="50000" fill="hold" nodeType="withEffect">
                                  <p:stCondLst>
                                    <p:cond delay="0"/>
                                  </p:stCondLst>
                                  <p:childTnLst>
                                    <p:animMotion origin="layout" path="M 3.05556E-6 0.00023 L 0.10347 0.29607 " pathEditMode="relative" rAng="0" ptsTypes="AA">
                                      <p:cBhvr>
                                        <p:cTn id="193" dur="1750" fill="hold"/>
                                        <p:tgtEl>
                                          <p:spTgt spid="4">
                                            <p:txEl>
                                              <p:pRg st="2" end="2"/>
                                            </p:txEl>
                                          </p:spTgt>
                                        </p:tgtEl>
                                        <p:attrNameLst>
                                          <p:attrName>ppt_x</p:attrName>
                                          <p:attrName>ppt_y</p:attrName>
                                        </p:attrNameLst>
                                      </p:cBhvr>
                                      <p:rCtr x="5174" y="14792"/>
                                    </p:animMotion>
                                  </p:childTnLst>
                                </p:cTn>
                              </p:par>
                              <p:par>
                                <p:cTn id="194" presetID="0" presetClass="path" presetSubtype="0" accel="50000" decel="50000" fill="hold" nodeType="withEffect">
                                  <p:stCondLst>
                                    <p:cond delay="0"/>
                                  </p:stCondLst>
                                  <p:childTnLst>
                                    <p:animMotion origin="layout" path="M 4.72222E-6 0.00023 L 0.03559 0.22269 " pathEditMode="relative" rAng="0" ptsTypes="AA">
                                      <p:cBhvr>
                                        <p:cTn id="195" dur="1750" fill="hold"/>
                                        <p:tgtEl>
                                          <p:spTgt spid="4">
                                            <p:txEl>
                                              <p:pRg st="3" end="3"/>
                                            </p:txEl>
                                          </p:spTgt>
                                        </p:tgtEl>
                                        <p:attrNameLst>
                                          <p:attrName>ppt_x</p:attrName>
                                          <p:attrName>ppt_y</p:attrName>
                                        </p:attrNameLst>
                                      </p:cBhvr>
                                      <p:rCtr x="1771" y="11111"/>
                                    </p:animMotion>
                                  </p:childTnLst>
                                </p:cTn>
                              </p:par>
                              <p:par>
                                <p:cTn id="196" presetID="0" presetClass="path" presetSubtype="0" accel="50000" decel="50000" fill="hold" nodeType="withEffect">
                                  <p:stCondLst>
                                    <p:cond delay="0"/>
                                  </p:stCondLst>
                                  <p:childTnLst>
                                    <p:animMotion origin="layout" path="M 1.38889E-6 0.00093 L 0.04618 0.15046 " pathEditMode="relative" rAng="0" ptsTypes="AA">
                                      <p:cBhvr>
                                        <p:cTn id="197" dur="1750" fill="hold"/>
                                        <p:tgtEl>
                                          <p:spTgt spid="4">
                                            <p:txEl>
                                              <p:pRg st="4" end="4"/>
                                            </p:txEl>
                                          </p:spTgt>
                                        </p:tgtEl>
                                        <p:attrNameLst>
                                          <p:attrName>ppt_x</p:attrName>
                                          <p:attrName>ppt_y</p:attrName>
                                        </p:attrNameLst>
                                      </p:cBhvr>
                                      <p:rCtr x="2309" y="7477"/>
                                    </p:animMotion>
                                  </p:childTnLst>
                                </p:cTn>
                              </p:par>
                              <p:par>
                                <p:cTn id="198" presetID="0" presetClass="path" presetSubtype="0" accel="50000" decel="50000" fill="hold" nodeType="withEffect">
                                  <p:stCondLst>
                                    <p:cond delay="0"/>
                                  </p:stCondLst>
                                  <p:childTnLst>
                                    <p:animMotion origin="layout" path="M -5.55556E-7 0.00069 L 0.07778 0.07616 " pathEditMode="relative" rAng="0" ptsTypes="AA">
                                      <p:cBhvr>
                                        <p:cTn id="199" dur="1750" fill="hold"/>
                                        <p:tgtEl>
                                          <p:spTgt spid="4">
                                            <p:txEl>
                                              <p:pRg st="5" end="5"/>
                                            </p:txEl>
                                          </p:spTgt>
                                        </p:tgtEl>
                                        <p:attrNameLst>
                                          <p:attrName>ppt_x</p:attrName>
                                          <p:attrName>ppt_y</p:attrName>
                                        </p:attrNameLst>
                                      </p:cBhvr>
                                      <p:rCtr x="3889" y="3773"/>
                                    </p:animMotion>
                                  </p:childTnLst>
                                </p:cTn>
                              </p:par>
                              <p:par>
                                <p:cTn id="200" presetID="0" presetClass="path" presetSubtype="0" accel="50000" decel="50000" fill="hold" nodeType="withEffect">
                                  <p:stCondLst>
                                    <p:cond delay="0"/>
                                  </p:stCondLst>
                                  <p:childTnLst>
                                    <p:animMotion origin="layout" path="M -2.77778E-6 0.00046 L 0.08108 0.00231 " pathEditMode="relative" rAng="0" ptsTypes="AA">
                                      <p:cBhvr>
                                        <p:cTn id="201" dur="1750" fill="hold"/>
                                        <p:tgtEl>
                                          <p:spTgt spid="4">
                                            <p:txEl>
                                              <p:pRg st="6" end="6"/>
                                            </p:txEl>
                                          </p:spTgt>
                                        </p:tgtEl>
                                        <p:attrNameLst>
                                          <p:attrName>ppt_x</p:attrName>
                                          <p:attrName>ppt_y</p:attrName>
                                        </p:attrNameLst>
                                      </p:cBhvr>
                                      <p:rCtr x="4045" y="93"/>
                                    </p:animMotion>
                                  </p:childTnLst>
                                </p:cTn>
                              </p:par>
                              <p:par>
                                <p:cTn id="202" presetID="0" presetClass="path" presetSubtype="0" accel="50000" decel="50000" fill="hold" nodeType="withEffect">
                                  <p:stCondLst>
                                    <p:cond delay="0"/>
                                  </p:stCondLst>
                                  <p:childTnLst>
                                    <p:animMotion origin="layout" path="M -3.61111E-6 0.00069 L 0.04306 -0.07107 " pathEditMode="relative" rAng="0" ptsTypes="AA">
                                      <p:cBhvr>
                                        <p:cTn id="203" dur="1750" fill="hold"/>
                                        <p:tgtEl>
                                          <p:spTgt spid="4">
                                            <p:txEl>
                                              <p:pRg st="7" end="7"/>
                                            </p:txEl>
                                          </p:spTgt>
                                        </p:tgtEl>
                                        <p:attrNameLst>
                                          <p:attrName>ppt_x</p:attrName>
                                          <p:attrName>ppt_y</p:attrName>
                                        </p:attrNameLst>
                                      </p:cBhvr>
                                      <p:rCtr x="2153" y="-3588"/>
                                    </p:animMotion>
                                  </p:childTnLst>
                                </p:cTn>
                              </p:par>
                              <p:par>
                                <p:cTn id="204" presetID="0" presetClass="path" presetSubtype="0" accel="50000" decel="50000" fill="hold" nodeType="withEffect">
                                  <p:stCondLst>
                                    <p:cond delay="0"/>
                                  </p:stCondLst>
                                  <p:childTnLst>
                                    <p:animMotion origin="layout" path="M 4.72222E-6 0.00092 L 0.03576 -0.14514 " pathEditMode="relative" rAng="0" ptsTypes="AA">
                                      <p:cBhvr>
                                        <p:cTn id="205" dur="1750" fill="hold"/>
                                        <p:tgtEl>
                                          <p:spTgt spid="4">
                                            <p:txEl>
                                              <p:pRg st="8" end="8"/>
                                            </p:txEl>
                                          </p:spTgt>
                                        </p:tgtEl>
                                        <p:attrNameLst>
                                          <p:attrName>ppt_x</p:attrName>
                                          <p:attrName>ppt_y</p:attrName>
                                        </p:attrNameLst>
                                      </p:cBhvr>
                                      <p:rCtr x="1788" y="-7315"/>
                                    </p:animMotion>
                                  </p:childTnLst>
                                </p:cTn>
                              </p:par>
                              <p:par>
                                <p:cTn id="206" presetID="0" presetClass="path" presetSubtype="0" accel="50000" decel="50000" fill="hold" nodeType="withEffect">
                                  <p:stCondLst>
                                    <p:cond delay="0"/>
                                  </p:stCondLst>
                                  <p:childTnLst>
                                    <p:animMotion origin="layout" path="M -1.11111E-6 0.00046 L 0.11962 -0.2176 " pathEditMode="relative" rAng="0" ptsTypes="AA">
                                      <p:cBhvr>
                                        <p:cTn id="207" dur="1750" fill="hold"/>
                                        <p:tgtEl>
                                          <p:spTgt spid="4">
                                            <p:txEl>
                                              <p:pRg st="9" end="9"/>
                                            </p:txEl>
                                          </p:spTgt>
                                        </p:tgtEl>
                                        <p:attrNameLst>
                                          <p:attrName>ppt_x</p:attrName>
                                          <p:attrName>ppt_y</p:attrName>
                                        </p:attrNameLst>
                                      </p:cBhvr>
                                      <p:rCtr x="5972" y="-10903"/>
                                    </p:animMotion>
                                  </p:childTnLst>
                                </p:cTn>
                              </p:par>
                              <p:par>
                                <p:cTn id="208" presetID="0" presetClass="path" presetSubtype="0" accel="50000" decel="50000" fill="hold" nodeType="withEffect">
                                  <p:stCondLst>
                                    <p:cond delay="0"/>
                                  </p:stCondLst>
                                  <p:childTnLst>
                                    <p:animMotion origin="layout" path="M -1.94444E-6 0.00046 L 0.03108 -0.29098 " pathEditMode="relative" rAng="0" ptsTypes="AA">
                                      <p:cBhvr>
                                        <p:cTn id="209" dur="1750" fill="hold"/>
                                        <p:tgtEl>
                                          <p:spTgt spid="4">
                                            <p:txEl>
                                              <p:pRg st="10" end="10"/>
                                            </p:txEl>
                                          </p:spTgt>
                                        </p:tgtEl>
                                        <p:attrNameLst>
                                          <p:attrName>ppt_x</p:attrName>
                                          <p:attrName>ppt_y</p:attrName>
                                        </p:attrNameLst>
                                      </p:cBhvr>
                                      <p:rCtr x="1545" y="-14583"/>
                                    </p:animMotion>
                                  </p:childTnLst>
                                </p:cTn>
                              </p:par>
                              <p:par>
                                <p:cTn id="210" presetID="0" presetClass="path" presetSubtype="0" accel="50000" decel="50000" fill="hold" nodeType="withEffect">
                                  <p:stCondLst>
                                    <p:cond delay="0"/>
                                  </p:stCondLst>
                                  <p:childTnLst>
                                    <p:animMotion origin="layout" path="M -2.77778E-7 0.00092 L 0.06997 -0.36505 " pathEditMode="relative" rAng="0" ptsTypes="AA">
                                      <p:cBhvr>
                                        <p:cTn id="211" dur="1750" fill="hold"/>
                                        <p:tgtEl>
                                          <p:spTgt spid="4">
                                            <p:txEl>
                                              <p:pRg st="11" end="11"/>
                                            </p:txEl>
                                          </p:spTgt>
                                        </p:tgtEl>
                                        <p:attrNameLst>
                                          <p:attrName>ppt_x</p:attrName>
                                          <p:attrName>ppt_y</p:attrName>
                                        </p:attrNameLst>
                                      </p:cBhvr>
                                      <p:rCtr x="3490" y="-18310"/>
                                    </p:animMotion>
                                  </p:childTnLst>
                                </p:cTn>
                              </p:par>
                              <p:par>
                                <p:cTn id="212" presetID="0" presetClass="path" presetSubtype="0" accel="50000" decel="50000" fill="hold" nodeType="withEffect">
                                  <p:stCondLst>
                                    <p:cond delay="0"/>
                                  </p:stCondLst>
                                  <p:childTnLst>
                                    <p:animMotion origin="layout" path="M -2.5E-6 0.00092 L 0.21025 -0.43704 " pathEditMode="relative" rAng="0" ptsTypes="AA">
                                      <p:cBhvr>
                                        <p:cTn id="213" dur="1750" fill="hold"/>
                                        <p:tgtEl>
                                          <p:spTgt spid="4">
                                            <p:txEl>
                                              <p:pRg st="12" end="12"/>
                                            </p:txEl>
                                          </p:spTgt>
                                        </p:tgtEl>
                                        <p:attrNameLst>
                                          <p:attrName>ppt_x</p:attrName>
                                          <p:attrName>ppt_y</p:attrName>
                                        </p:attrNameLst>
                                      </p:cBhvr>
                                      <p:rCtr x="10503" y="-2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055363"/>
            <a:ext cx="8229600" cy="25516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 may be president of the    United States, but my private    life is nobody's damned business.”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pic>
        <p:nvPicPr>
          <p:cNvPr id="5" name="Picture 4">
            <a:extLst>
              <a:ext uri="{FF2B5EF4-FFF2-40B4-BE49-F238E27FC236}">
                <a16:creationId xmlns:a16="http://schemas.microsoft.com/office/drawing/2014/main" id="{FEE4B0BE-2A96-45CF-98BF-E415BD1CA0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67" r="9167"/>
          <a:stretch/>
        </p:blipFill>
        <p:spPr>
          <a:xfrm rot="20080078">
            <a:off x="2250494" y="2266805"/>
            <a:ext cx="3663968" cy="2438400"/>
          </a:xfrm>
          <a:prstGeom prst="rect">
            <a:avLst/>
          </a:prstGeom>
        </p:spPr>
      </p:pic>
      <p:sp>
        <p:nvSpPr>
          <p:cNvPr id="6" name="Rectangle 5">
            <a:extLst>
              <a:ext uri="{FF2B5EF4-FFF2-40B4-BE49-F238E27FC236}">
                <a16:creationId xmlns:a16="http://schemas.microsoft.com/office/drawing/2014/main" id="{A8F6A36D-9CC8-4533-8DA3-8A309F5939A8}"/>
              </a:ext>
            </a:extLst>
          </p:cNvPr>
          <p:cNvSpPr/>
          <p:nvPr/>
        </p:nvSpPr>
        <p:spPr>
          <a:xfrm rot="20080078">
            <a:off x="3497208" y="3304742"/>
            <a:ext cx="1159449" cy="487680"/>
          </a:xfrm>
          <a:prstGeom prst="rect">
            <a:avLst/>
          </a:prstGeom>
          <a:no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17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xit" presetSubtype="32" fill="hold" grpId="0" nodeType="with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set>
                                      <p:cBhvr>
                                        <p:cTn id="8" dur="1" fill="hold">
                                          <p:stCondLst>
                                            <p:cond delay="499"/>
                                          </p:stCondLst>
                                        </p:cTn>
                                        <p:tgtEl>
                                          <p:spTgt spid="6"/>
                                        </p:tgtEl>
                                        <p:attrNameLst>
                                          <p:attrName>style.visibility</p:attrName>
                                        </p:attrNameLst>
                                      </p:cBhvr>
                                      <p:to>
                                        <p:strVal val="hidden"/>
                                      </p:to>
                                    </p:set>
                                  </p:childTnLst>
                                </p:cTn>
                              </p:par>
                              <p:par>
                                <p:cTn id="9" presetID="23" presetClass="exit" presetSubtype="32" fill="hold" nodeType="withEffect">
                                  <p:stCondLst>
                                    <p:cond delay="0"/>
                                  </p:stCondLst>
                                  <p:childTnLst>
                                    <p:anim calcmode="lin" valueType="num">
                                      <p:cBhvr>
                                        <p:cTn id="10" dur="500"/>
                                        <p:tgtEl>
                                          <p:spTgt spid="5"/>
                                        </p:tgtEl>
                                        <p:attrNameLst>
                                          <p:attrName>ppt_w</p:attrName>
                                        </p:attrNameLst>
                                      </p:cBhvr>
                                      <p:tavLst>
                                        <p:tav tm="0">
                                          <p:val>
                                            <p:strVal val="ppt_w"/>
                                          </p:val>
                                        </p:tav>
                                        <p:tav tm="100000">
                                          <p:val>
                                            <p:fltVal val="0"/>
                                          </p:val>
                                        </p:tav>
                                      </p:tavLst>
                                    </p:anim>
                                    <p:anim calcmode="lin" valueType="num">
                                      <p:cBhvr>
                                        <p:cTn id="11" dur="500"/>
                                        <p:tgtEl>
                                          <p:spTgt spid="5"/>
                                        </p:tgtEl>
                                        <p:attrNameLst>
                                          <p:attrName>ppt_h</p:attrName>
                                        </p:attrNameLst>
                                      </p:cBhvr>
                                      <p:tavLst>
                                        <p:tav tm="0">
                                          <p:val>
                                            <p:strVal val="ppt_h"/>
                                          </p:val>
                                        </p:tav>
                                        <p:tav tm="100000">
                                          <p:val>
                                            <p:fltVal val="0"/>
                                          </p:val>
                                        </p:tav>
                                      </p:tavLst>
                                    </p:anim>
                                    <p:set>
                                      <p:cBhvr>
                                        <p:cTn id="12" dur="1" fill="hold">
                                          <p:stCondLst>
                                            <p:cond delay="499"/>
                                          </p:stCondLst>
                                        </p:cTn>
                                        <p:tgtEl>
                                          <p:spTgt spid="5"/>
                                        </p:tgtEl>
                                        <p:attrNameLst>
                                          <p:attrName>style.visibility</p:attrName>
                                        </p:attrNameLst>
                                      </p:cBhvr>
                                      <p:to>
                                        <p:strVal val="hidden"/>
                                      </p:to>
                                    </p:set>
                                  </p:childTnLst>
                                </p:cTn>
                              </p:par>
                              <p:par>
                                <p:cTn id="13" presetID="15" presetClass="entr" presetSubtype="0" fill="hold" grpId="0" nodeType="withEffect">
                                  <p:stCondLst>
                                    <p:cond delay="25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1000" fill="hold"/>
                                        <p:tgtEl>
                                          <p:spTgt spid="3074"/>
                                        </p:tgtEl>
                                        <p:attrNameLst>
                                          <p:attrName>ppt_w</p:attrName>
                                        </p:attrNameLst>
                                      </p:cBhvr>
                                      <p:tavLst>
                                        <p:tav tm="0">
                                          <p:val>
                                            <p:fltVal val="0"/>
                                          </p:val>
                                        </p:tav>
                                        <p:tav tm="100000">
                                          <p:val>
                                            <p:strVal val="#ppt_w"/>
                                          </p:val>
                                        </p:tav>
                                      </p:tavLst>
                                    </p:anim>
                                    <p:anim calcmode="lin" valueType="num">
                                      <p:cBhvr>
                                        <p:cTn id="16" dur="1000" fill="hold"/>
                                        <p:tgtEl>
                                          <p:spTgt spid="3074"/>
                                        </p:tgtEl>
                                        <p:attrNameLst>
                                          <p:attrName>ppt_h</p:attrName>
                                        </p:attrNameLst>
                                      </p:cBhvr>
                                      <p:tavLst>
                                        <p:tav tm="0">
                                          <p:val>
                                            <p:fltVal val="0"/>
                                          </p:val>
                                        </p:tav>
                                        <p:tav tm="100000">
                                          <p:val>
                                            <p:strVal val="#ppt_h"/>
                                          </p:val>
                                        </p:tav>
                                      </p:tavLst>
                                    </p:anim>
                                    <p:anim calcmode="lin" valueType="num">
                                      <p:cBhvr>
                                        <p:cTn id="17"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17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27363" y="3744211"/>
            <a:ext cx="7689273" cy="16372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“If it were not for the reporters, I would tell you the truth.”</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37004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FB8A3DA-117F-4A6B-A7CC-B69AB9B56F1E}"/>
              </a:ext>
            </a:extLst>
          </p:cNvPr>
          <p:cNvSpPr txBox="1">
            <a:spLocks/>
          </p:cNvSpPr>
          <p:nvPr/>
        </p:nvSpPr>
        <p:spPr>
          <a:xfrm>
            <a:off x="3547269" y="4264819"/>
            <a:ext cx="49530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Pride and arrogance</a:t>
            </a:r>
          </a:p>
        </p:txBody>
      </p:sp>
      <p:sp>
        <p:nvSpPr>
          <p:cNvPr id="4" name="Title 1">
            <a:extLst>
              <a:ext uri="{FF2B5EF4-FFF2-40B4-BE49-F238E27FC236}">
                <a16:creationId xmlns:a16="http://schemas.microsoft.com/office/drawing/2014/main" id="{0375E491-BA45-4E09-8FF8-CE05DF89B19F}"/>
              </a:ext>
            </a:extLst>
          </p:cNvPr>
          <p:cNvSpPr txBox="1">
            <a:spLocks/>
          </p:cNvSpPr>
          <p:nvPr/>
        </p:nvSpPr>
        <p:spPr>
          <a:xfrm>
            <a:off x="2265362" y="4931567"/>
            <a:ext cx="24003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evil way</a:t>
            </a:r>
          </a:p>
        </p:txBody>
      </p:sp>
      <p:sp>
        <p:nvSpPr>
          <p:cNvPr id="3074" name="Rectangle 2"/>
          <p:cNvSpPr>
            <a:spLocks noGrp="1" noChangeArrowheads="1"/>
          </p:cNvSpPr>
          <p:nvPr>
            <p:ph type="title"/>
          </p:nvPr>
        </p:nvSpPr>
        <p:spPr>
          <a:xfrm>
            <a:off x="457200" y="274638"/>
            <a:ext cx="8229600" cy="61954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For wisdom is better than rubies, And all the things one may desire cannot be compared with her.    "I, wisdom, dwell with prudence, And find out knowledge and discretion. The fear of the LORD is to hate evil; Pride and arrogance and the evil way And the perverse mouth I hate." </a:t>
            </a:r>
            <a:r>
              <a:rPr lang="en-US" altLang="en-US" sz="3200" b="1" i="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rPr>
              <a:t>— Proverbs 8:11-13 </a:t>
            </a:r>
            <a:endParaRPr lang="en-US" altLang="en-US" b="1" dirty="0">
              <a:ln w="17780" cmpd="sng">
                <a:solidFill>
                  <a:srgbClr val="FFFFFF"/>
                </a:solidFill>
                <a:prstDash val="solid"/>
                <a:miter lim="800000"/>
              </a:ln>
              <a:solidFill>
                <a:srgbClr val="FFC000"/>
              </a:solidFill>
              <a:effectLst>
                <a:glow rad="101600">
                  <a:schemeClr val="tx1"/>
                </a:glow>
                <a:outerShdw blurRad="50800" algn="tl" rotWithShape="0">
                  <a:srgbClr val="000000"/>
                </a:outerShdw>
              </a:effectLst>
              <a:latin typeface="Calibri" panose="020F0502020204030204" pitchFamily="34" charset="0"/>
            </a:endParaRPr>
          </a:p>
        </p:txBody>
      </p:sp>
      <p:sp>
        <p:nvSpPr>
          <p:cNvPr id="5" name="Rectangle 12">
            <a:extLst>
              <a:ext uri="{FF2B5EF4-FFF2-40B4-BE49-F238E27FC236}">
                <a16:creationId xmlns:a16="http://schemas.microsoft.com/office/drawing/2014/main" id="{A89C008F-3B67-4118-A5FA-169F89285377}"/>
              </a:ext>
            </a:extLst>
          </p:cNvPr>
          <p:cNvSpPr>
            <a:spLocks noChangeArrowheads="1"/>
          </p:cNvSpPr>
          <p:nvPr/>
        </p:nvSpPr>
        <p:spPr bwMode="auto">
          <a:xfrm>
            <a:off x="1971672" y="2896106"/>
            <a:ext cx="52578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blipFill>
                  <a:blip r:embed="rId3"/>
                  <a:tile tx="0" ty="0" sx="100000" sy="100000" flip="none" algn="tl"/>
                </a:blipFill>
                <a:effectLst>
                  <a:glow rad="50800">
                    <a:schemeClr val="tx1"/>
                  </a:glow>
                </a:effectLst>
                <a:latin typeface="Calibri" panose="020F0502020204030204" pitchFamily="34" charset="0"/>
              </a:rPr>
              <a:t>find out knowledge</a:t>
            </a:r>
            <a:endParaRPr lang="en-US" altLang="en-US" sz="4400" b="1" i="1" dirty="0">
              <a:blipFill>
                <a:blip r:embed="rId3"/>
                <a:tile tx="0" ty="0" sx="100000" sy="100000" flip="none" algn="tl"/>
              </a:blipFill>
              <a:effectLst>
                <a:glow rad="50800">
                  <a:schemeClr val="tx1"/>
                </a:glow>
              </a:effectLst>
              <a:latin typeface="Calibri" panose="020F0502020204030204" pitchFamily="34" charset="0"/>
            </a:endParaRPr>
          </a:p>
        </p:txBody>
      </p:sp>
    </p:spTree>
    <p:extLst>
      <p:ext uri="{BB962C8B-B14F-4D97-AF65-F5344CB8AC3E}">
        <p14:creationId xmlns:p14="http://schemas.microsoft.com/office/powerpoint/2010/main" val="1401333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25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par>
                                <p:cTn id="23" presetID="18" presetClass="emph" presetSubtype="0" fill="hold" grpId="1" nodeType="withEffect">
                                  <p:stCondLst>
                                    <p:cond delay="250"/>
                                  </p:stCondLst>
                                  <p:childTnLst>
                                    <p:set>
                                      <p:cBhvr override="childStyle">
                                        <p:cTn id="24" dur="500" fill="hold"/>
                                        <p:tgtEl>
                                          <p:spTgt spid="3"/>
                                        </p:tgtEl>
                                        <p:attrNameLst>
                                          <p:attrName>style.textDecorationUnderline</p:attrName>
                                        </p:attrNameLst>
                                      </p:cBhvr>
                                      <p:to>
                                        <p:strVal val="true"/>
                                      </p:to>
                                    </p:set>
                                  </p:childTnLst>
                                </p:cTn>
                              </p:par>
                              <p:par>
                                <p:cTn id="25" presetID="22" presetClass="exit" presetSubtype="1" fill="hold" grpId="1" nodeType="withEffect">
                                  <p:stCondLst>
                                    <p:cond delay="0"/>
                                  </p:stCondLst>
                                  <p:childTnLst>
                                    <p:animEffect transition="out" filter="wipe(up)">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par>
                                <p:cTn id="33" presetID="18" presetClass="emph" presetSubtype="0" fill="hold" grpId="1" nodeType="withEffect">
                                  <p:stCondLst>
                                    <p:cond delay="0"/>
                                  </p:stCondLst>
                                  <p:childTnLst>
                                    <p:set>
                                      <p:cBhvr override="childStyle">
                                        <p:cTn id="34"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222A7E-96B7-4027-AF32-E68D08DAFCA5}"/>
              </a:ext>
            </a:extLst>
          </p:cNvPr>
          <p:cNvSpPr txBox="1">
            <a:spLocks/>
          </p:cNvSpPr>
          <p:nvPr/>
        </p:nvSpPr>
        <p:spPr>
          <a:xfrm>
            <a:off x="1464604" y="3325517"/>
            <a:ext cx="520337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contagious diseases</a:t>
            </a:r>
          </a:p>
        </p:txBody>
      </p:sp>
      <p:sp>
        <p:nvSpPr>
          <p:cNvPr id="3074" name="Rectangle 2"/>
          <p:cNvSpPr>
            <a:spLocks noGrp="1" noChangeArrowheads="1"/>
          </p:cNvSpPr>
          <p:nvPr>
            <p:ph type="title"/>
          </p:nvPr>
        </p:nvSpPr>
        <p:spPr>
          <a:xfrm>
            <a:off x="457200" y="597567"/>
            <a:ext cx="8229600" cy="566286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“The health of the people                                    is of supreme importance.             All measures looking to their protection against the spread      of contagious diseases and to    the increase of our sanitary knowledge for such purposes deserve attention of Congress.”</a:t>
            </a:r>
            <a:endPar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36092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strVal val="#ppt_w*0.70"/>
                                          </p:val>
                                        </p:tav>
                                        <p:tav tm="100000">
                                          <p:val>
                                            <p:strVal val="#ppt_w"/>
                                          </p:val>
                                        </p:tav>
                                      </p:tavLst>
                                    </p:anim>
                                    <p:anim calcmode="lin" valueType="num">
                                      <p:cBhvr>
                                        <p:cTn id="8" dur="750" fill="hold"/>
                                        <p:tgtEl>
                                          <p:spTgt spid="3074"/>
                                        </p:tgtEl>
                                        <p:attrNameLst>
                                          <p:attrName>ppt_h</p:attrName>
                                        </p:attrNameLst>
                                      </p:cBhvr>
                                      <p:tavLst>
                                        <p:tav tm="0">
                                          <p:val>
                                            <p:strVal val="#ppt_h"/>
                                          </p:val>
                                        </p:tav>
                                        <p:tav tm="100000">
                                          <p:val>
                                            <p:strVal val="#ppt_h"/>
                                          </p:val>
                                        </p:tav>
                                      </p:tavLst>
                                    </p:anim>
                                    <p:animEffect transition="in" filter="fade">
                                      <p:cBhvr>
                                        <p:cTn id="9" dur="75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4348</TotalTime>
  <Words>1871</Words>
  <Application>Microsoft Office PowerPoint</Application>
  <PresentationFormat>On-screen Show (4:3)</PresentationFormat>
  <Paragraphs>156</Paragraphs>
  <Slides>61</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61</vt:i4>
      </vt:variant>
    </vt:vector>
  </HeadingPairs>
  <TitlesOfParts>
    <vt:vector size="65" baseType="lpstr">
      <vt:lpstr>Arial</vt:lpstr>
      <vt:lpstr>Calibri</vt:lpstr>
      <vt:lpstr>Franklin Gothic Demi</vt:lpstr>
      <vt:lpstr>Default Design</vt:lpstr>
      <vt:lpstr>PowerPoint Presentation</vt:lpstr>
      <vt:lpstr>PowerPoint Presentation</vt:lpstr>
      <vt:lpstr>21. Chester Arthur (1881-1885)</vt:lpstr>
      <vt:lpstr>PowerPoint Presentation</vt:lpstr>
      <vt:lpstr>PowerPoint Presentation</vt:lpstr>
      <vt:lpstr>“I may be president of the    United States, but my private    life is nobody's damned business.”</vt:lpstr>
      <vt:lpstr>“If it were not for the reporters, I would tell you the truth.”</vt:lpstr>
      <vt:lpstr>For wisdom is better than rubies, And all the things one may desire cannot be compared with her.    "I, wisdom, dwell with prudence, And find out knowledge and discretion. The fear of the LORD is to hate evil; Pride and arrogance and the evil way And the perverse mouth I hate." — Proverbs 8:11-13 </vt:lpstr>
      <vt:lpstr>“The health of the people                                    is of supreme importance.             All measures looking to their protection against the spread      of contagious diseases and to    the increase of our sanitary knowledge for such purposes deserve attention of Congress.”</vt:lpstr>
      <vt:lpstr>“Where you stand depends where you sit.”</vt:lpstr>
      <vt:lpstr>For if there should come into your assembly a man with gold rings, in fine apparel, and there should also come in a poor man in filthy clothes, and you pay attention to the one wearing the fine clothes and say to him, "You sit here in a good place," and say to the poor man, "You stand there," or, "Sit here at my footstool," have you not shown partiality among yourselves, and become judges with evil thoughts? — James 2:2-4</vt:lpstr>
      <vt:lpstr>PowerPoint Presentation</vt:lpstr>
      <vt:lpstr>PowerPoint Presentation</vt:lpstr>
      <vt:lpstr>PowerPoint Presentation</vt:lpstr>
      <vt:lpstr>PowerPoint Presentation</vt:lpstr>
      <vt:lpstr>X</vt:lpstr>
      <vt:lpstr>PowerPoint Presentation</vt:lpstr>
      <vt:lpstr>PowerPoint Presentation</vt:lpstr>
      <vt:lpstr>22. Grover Cleveland (1885-1889)</vt:lpstr>
      <vt:lpstr>PowerPoint Presentation</vt:lpstr>
      <vt:lpstr>“Though the people support the government; the government should not support the people.”</vt:lpstr>
      <vt:lpstr>“Once the coffers of the federal government are opened to the public, there will be no shutting them again.”</vt:lpstr>
      <vt:lpstr>“Sensible and responsible women do not want to vote. The relative positions to be assumed by man and woman in the working out    of our civilization were assigned long ago by a higher intelligence than ours.”</vt:lpstr>
      <vt:lpstr>And I do not permit a woman to teach or to have authority over a man, but to be in silence. — 1st Timothy 2:12 </vt:lpstr>
      <vt:lpstr>“All must admit that the reception of the teachings of Christ results in the purest patriotism, in the most scrupulous fidelity to public trust, and in the best type of citizenship.”</vt:lpstr>
      <vt:lpstr>For our citizenship is in heaven, from which we also eagerly wait for the Savior, the Lord Jesus Christ, who will transform our lowly body that it may be conformed to His glorious body, according to the working by which He is able even  to subdue all things to Himself.              — Philippians 3:20 </vt:lpstr>
      <vt:lpstr>“And let us not trust to human effort alone, but humbly acknowledging the power and goodness of Almighty God, who presides over the destiny of nations, and who has at all times been revealed in our country's history, let us invoke His aid and His blessings upon our labors.”</vt:lpstr>
      <vt:lpstr>“The appointing power of the Pope is treated as a public trust, and not as a personal perquisite.”</vt:lpstr>
      <vt:lpstr>Thus says the LORD: "Cursed is     the man who trusts in man And makes flesh his strength, Whose heart departs from the LORD.              — Jeremiah 17:5 </vt:lpstr>
      <vt:lpstr>PowerPoint Presentation</vt:lpstr>
      <vt:lpstr>PowerPoint Presentation</vt:lpstr>
      <vt:lpstr>PowerPoint Presentation</vt:lpstr>
      <vt:lpstr>PowerPoint Presentation</vt:lpstr>
      <vt:lpstr>PowerPoint Presentation</vt:lpstr>
      <vt:lpstr>PowerPoint Presentation</vt:lpstr>
      <vt:lpstr>23. Benjamin Harrison (1889-1893)</vt:lpstr>
      <vt:lpstr>PowerPoint Presentation</vt:lpstr>
      <vt:lpstr>“If you take out your statutes, your constitution, your family life, all that is taken from the sacred book, what would there be left to bind society together?”</vt:lpstr>
      <vt:lpstr>“God forbid that the day should ever come when, in the American mind, the thought of man as a consumer shall submerge the old American thought of man as a creature of God, endowed with unalienable rights.”</vt:lpstr>
      <vt:lpstr>"Nevertheless I have this against you, that you have left your first love. Remember therefore from where you have fallen; repent and do the first works, or else I will come to you quickly and remove your lampstand from its place        -- unless you repent."  — Revelation 2:4-5 </vt:lpstr>
      <vt:lpstr>“Have you not learned that not stocks or bonds or stately houses, or products of the mill or field   are our country? It is a spiritual thought that is in our minds.”</vt:lpstr>
      <vt:lpstr>“The evil works from a bad center both ways. It demoralizes those who practice it and destroys      the faith of those who suffer         by it in the efficiency of the        law as a safe protector.”</vt:lpstr>
      <vt:lpstr>"I will punish the world for its evil, And the wicked for their iniquity;  I will halt the arrogance of the proud, And will lay low the haughtiness of the terrible."           — Isaiah 13:11  </vt:lpstr>
      <vt:lpstr>“We Americans have no commission from God to police the world.”</vt:lpstr>
      <vt:lpstr>“Lincoln had faith in time,           and time has justified his faith.”</vt:lpstr>
      <vt:lpstr>“I'd rather have a bullet inside of me than to be living in constant dread of one.”</vt:lpstr>
      <vt:lpstr>So then, my beloved brethren, let every man be swift to hear, slow to speak, slow to wrath; for the wrath of man does not produce the righteousness of God.  — James 1:19-20 </vt:lpstr>
      <vt:lpstr>“Prayer steadies one when he is walking in slippery places - even if things asked for are not given.”</vt:lpstr>
      <vt:lpstr>Now this is the confidence that  we have in Him, that if we ask anything according to His will,    He hears us. — 1st John 5:14 </vt:lpstr>
      <vt:lpstr>“The bud of victory       is always in the truth.”</vt:lpstr>
      <vt:lpstr>“Great lives never go out, they go on.”</vt:lpstr>
      <vt:lpstr>For whatever is born of God overcomes the world. And this is the victory that has overcome the world -- our faith. — 1st John 5:4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386</cp:revision>
  <dcterms:created xsi:type="dcterms:W3CDTF">2014-04-12T23:55:49Z</dcterms:created>
  <dcterms:modified xsi:type="dcterms:W3CDTF">2019-03-08T05:23:39Z</dcterms:modified>
</cp:coreProperties>
</file>