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537" r:id="rId2"/>
    <p:sldId id="538" r:id="rId3"/>
    <p:sldId id="539" r:id="rId4"/>
    <p:sldId id="628" r:id="rId5"/>
    <p:sldId id="629" r:id="rId6"/>
    <p:sldId id="544" r:id="rId7"/>
    <p:sldId id="591" r:id="rId8"/>
    <p:sldId id="545" r:id="rId9"/>
    <p:sldId id="592" r:id="rId10"/>
    <p:sldId id="546" r:id="rId11"/>
    <p:sldId id="593" r:id="rId12"/>
    <p:sldId id="547" r:id="rId13"/>
    <p:sldId id="602" r:id="rId14"/>
    <p:sldId id="548" r:id="rId15"/>
    <p:sldId id="594" r:id="rId16"/>
    <p:sldId id="549" r:id="rId17"/>
    <p:sldId id="599" r:id="rId18"/>
    <p:sldId id="550" r:id="rId19"/>
    <p:sldId id="595" r:id="rId20"/>
    <p:sldId id="551" r:id="rId21"/>
    <p:sldId id="603" r:id="rId22"/>
    <p:sldId id="552" r:id="rId23"/>
    <p:sldId id="553" r:id="rId24"/>
    <p:sldId id="596" r:id="rId25"/>
    <p:sldId id="554" r:id="rId26"/>
    <p:sldId id="604" r:id="rId27"/>
    <p:sldId id="555" r:id="rId28"/>
    <p:sldId id="605" r:id="rId29"/>
    <p:sldId id="600" r:id="rId30"/>
    <p:sldId id="556" r:id="rId31"/>
    <p:sldId id="612" r:id="rId32"/>
    <p:sldId id="622" r:id="rId33"/>
    <p:sldId id="621" r:id="rId34"/>
    <p:sldId id="620" r:id="rId35"/>
    <p:sldId id="625" r:id="rId36"/>
    <p:sldId id="623" r:id="rId37"/>
    <p:sldId id="624" r:id="rId38"/>
    <p:sldId id="619" r:id="rId39"/>
    <p:sldId id="627" r:id="rId40"/>
    <p:sldId id="610" r:id="rId41"/>
    <p:sldId id="611" r:id="rId42"/>
    <p:sldId id="618" r:id="rId43"/>
    <p:sldId id="557" r:id="rId44"/>
    <p:sldId id="601" r:id="rId45"/>
    <p:sldId id="558" r:id="rId46"/>
    <p:sldId id="559" r:id="rId47"/>
    <p:sldId id="613" r:id="rId48"/>
    <p:sldId id="560" r:id="rId49"/>
    <p:sldId id="598" r:id="rId50"/>
    <p:sldId id="561" r:id="rId51"/>
    <p:sldId id="562" r:id="rId52"/>
    <p:sldId id="563" r:id="rId53"/>
    <p:sldId id="564" r:id="rId54"/>
    <p:sldId id="614" r:id="rId55"/>
    <p:sldId id="565" r:id="rId56"/>
    <p:sldId id="615" r:id="rId57"/>
    <p:sldId id="543" r:id="rId58"/>
    <p:sldId id="617" r:id="rId59"/>
    <p:sldId id="616" r:id="rId60"/>
    <p:sldId id="630" r:id="rId61"/>
    <p:sldId id="597" r:id="rId62"/>
    <p:sldId id="540" r:id="rId63"/>
    <p:sldId id="570" r:id="rId64"/>
    <p:sldId id="580" r:id="rId65"/>
    <p:sldId id="571" r:id="rId66"/>
    <p:sldId id="572" r:id="rId67"/>
    <p:sldId id="574" r:id="rId68"/>
    <p:sldId id="609" r:id="rId69"/>
    <p:sldId id="584" r:id="rId70"/>
    <p:sldId id="566" r:id="rId71"/>
    <p:sldId id="586" r:id="rId72"/>
    <p:sldId id="583" r:id="rId73"/>
    <p:sldId id="576" r:id="rId74"/>
    <p:sldId id="588" r:id="rId75"/>
    <p:sldId id="587" r:id="rId76"/>
    <p:sldId id="582" r:id="rId77"/>
    <p:sldId id="581" r:id="rId78"/>
    <p:sldId id="589" r:id="rId79"/>
    <p:sldId id="569" r:id="rId80"/>
    <p:sldId id="575" r:id="rId81"/>
    <p:sldId id="567" r:id="rId82"/>
    <p:sldId id="608" r:id="rId83"/>
    <p:sldId id="606" r:id="rId84"/>
    <p:sldId id="607" r:id="rId85"/>
    <p:sldId id="577" r:id="rId86"/>
    <p:sldId id="578" r:id="rId87"/>
    <p:sldId id="590" r:id="rId88"/>
    <p:sldId id="585" r:id="rId89"/>
    <p:sldId id="573" r:id="rId90"/>
    <p:sldId id="542" r:id="rId91"/>
    <p:sldId id="382"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ECFF"/>
    <a:srgbClr val="0066FF"/>
    <a:srgbClr val="FF00FF"/>
    <a:srgbClr val="E7E4B7"/>
    <a:srgbClr val="EFEFEF"/>
    <a:srgbClr val="0083E6"/>
    <a:srgbClr val="ECF3AB"/>
    <a:srgbClr val="010101"/>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3" autoAdjust="0"/>
    <p:restoredTop sz="80769" autoAdjust="0"/>
  </p:normalViewPr>
  <p:slideViewPr>
    <p:cSldViewPr snapToGrid="0">
      <p:cViewPr varScale="1">
        <p:scale>
          <a:sx n="73" d="100"/>
          <a:sy n="73" d="100"/>
        </p:scale>
        <p:origin x="1758"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41</a:t>
            </a:fld>
            <a:endParaRPr lang="en-US"/>
          </a:p>
        </p:txBody>
      </p:sp>
    </p:spTree>
    <p:extLst>
      <p:ext uri="{BB962C8B-B14F-4D97-AF65-F5344CB8AC3E}">
        <p14:creationId xmlns:p14="http://schemas.microsoft.com/office/powerpoint/2010/main" val="145906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was he the first president to be both righty and lefty, but it was said he could write a sentence in Latin with one hand and write it in Greek with the other hand. - </a:t>
            </a:r>
            <a:r>
              <a:rPr lang="en-US" sz="1200" b="1" kern="1200" dirty="0">
                <a:solidFill>
                  <a:schemeClr val="tx1"/>
                </a:solidFill>
                <a:effectLst/>
                <a:latin typeface="+mn-lt"/>
                <a:ea typeface="+mn-ea"/>
                <a:cs typeface="+mn-cs"/>
              </a:rPr>
              <a:t>Ambidextrous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20253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391177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substitute reparation</a:t>
            </a:r>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328895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135532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484680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7155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Envy Greed Jealousy</a:t>
            </a:r>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2628795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months in office shot at train station Baltimore Washington DC, 80 days on his deathbed – Pre-germs knowledge, doctors probe with fingers at train station for bullet.</a:t>
            </a:r>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3196470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Garfield Monument stands  180 feet tall and is constructed of Berea Sandstone. Around the exterior of the balcony are five, terra cotta panels by Casper </a:t>
            </a:r>
            <a:r>
              <a:rPr lang="en-US" dirty="0" err="1"/>
              <a:t>Bubel</a:t>
            </a:r>
            <a:r>
              <a:rPr lang="en-US" dirty="0"/>
              <a:t>, with over 110 figures all life size, depicting Garfield’s life and death.</a:t>
            </a:r>
          </a:p>
        </p:txBody>
      </p:sp>
      <p:sp>
        <p:nvSpPr>
          <p:cNvPr id="4" name="Slide Number Placeholder 3"/>
          <p:cNvSpPr>
            <a:spLocks noGrp="1"/>
          </p:cNvSpPr>
          <p:nvPr>
            <p:ph type="sldNum" sz="quarter" idx="10"/>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40238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543816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403833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t>
            </a:r>
            <a:r>
              <a:rPr lang="en-US" sz="1200" b="0" kern="1200" dirty="0">
                <a:solidFill>
                  <a:schemeClr val="tx1"/>
                </a:solidFill>
                <a:effectLst/>
                <a:latin typeface="+mn-lt"/>
                <a:ea typeface="+mn-ea"/>
                <a:cs typeface="+mn-cs"/>
              </a:rPr>
              <a:t>May 12, 2014 a</a:t>
            </a:r>
            <a:r>
              <a:rPr lang="en-US" dirty="0"/>
              <a:t> thief(s) stole 2 dozen spoons in a break-in (Broke window) – An empty whiskey bottle and two cigarette butts were found.</a:t>
            </a:r>
          </a:p>
        </p:txBody>
      </p:sp>
      <p:sp>
        <p:nvSpPr>
          <p:cNvPr id="4" name="Slide Number Placeholder 3"/>
          <p:cNvSpPr>
            <a:spLocks noGrp="1"/>
          </p:cNvSpPr>
          <p:nvPr>
            <p:ph type="sldNum" sz="quarter" idx="10"/>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2262841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Lakeside Cemetery, Cleveland Ohio</a:t>
            </a:r>
          </a:p>
        </p:txBody>
      </p:sp>
      <p:sp>
        <p:nvSpPr>
          <p:cNvPr id="4" name="Slide Number Placeholder 3"/>
          <p:cNvSpPr>
            <a:spLocks noGrp="1"/>
          </p:cNvSpPr>
          <p:nvPr>
            <p:ph type="sldNum" sz="quarter" idx="5"/>
          </p:nvPr>
        </p:nvSpPr>
        <p:spPr/>
        <p:txBody>
          <a:bodyPr/>
          <a:lstStyle/>
          <a:p>
            <a:fld id="{9C51D9B6-958F-4022-8446-FFC7E7C9F731}" type="slidenum">
              <a:rPr lang="en-US" smtClean="0"/>
              <a:t>70</a:t>
            </a:fld>
            <a:endParaRPr lang="en-US"/>
          </a:p>
        </p:txBody>
      </p:sp>
    </p:spTree>
    <p:extLst>
      <p:ext uri="{BB962C8B-B14F-4D97-AF65-F5344CB8AC3E}">
        <p14:creationId xmlns:p14="http://schemas.microsoft.com/office/powerpoint/2010/main" val="2123078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Cleveland, Ohio</a:t>
            </a:r>
          </a:p>
        </p:txBody>
      </p:sp>
      <p:sp>
        <p:nvSpPr>
          <p:cNvPr id="4" name="Slide Number Placeholder 3"/>
          <p:cNvSpPr>
            <a:spLocks noGrp="1"/>
          </p:cNvSpPr>
          <p:nvPr>
            <p:ph type="sldNum" sz="quarter" idx="10"/>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3578913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Memorial dedicated on Memorial Day1890</a:t>
            </a:r>
          </a:p>
        </p:txBody>
      </p:sp>
      <p:sp>
        <p:nvSpPr>
          <p:cNvPr id="4" name="Slide Number Placeholder 3"/>
          <p:cNvSpPr>
            <a:spLocks noGrp="1"/>
          </p:cNvSpPr>
          <p:nvPr>
            <p:ph type="sldNum" sz="quarter" idx="10"/>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3755461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34077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Erns include President</a:t>
            </a:r>
            <a:r>
              <a:rPr lang="en-US" baseline="0" dirty="0"/>
              <a:t> Garfield’s daughter and husband Joe Brown.</a:t>
            </a:r>
            <a:endParaRPr lang="en-US" dirty="0"/>
          </a:p>
          <a:p>
            <a:endParaRPr lang="en-US" dirty="0"/>
          </a:p>
          <a:p>
            <a:r>
              <a:rPr lang="en-US" dirty="0"/>
              <a:t>Joseph Stanley Brown served as private secretary to the twentieth President of the United States, James A. Garfield. He would completely devote himself to Garfield, as seen when Garfield asked "What can I do for you?" at their first meeting, prompting Brown to respond, " "It's not what you can do for me, but what I can do for you, sir. " Brown would serve as Garfield's secretary during his brief presidency, controlling the office-seekers that ran rampant due to the spoils system, which Garfield's vice president Chester Arthur would eventually reform.[1] He married President Garfield's daughter Mary "Mollie" Garfield in 1888.</a:t>
            </a:r>
          </a:p>
        </p:txBody>
      </p:sp>
      <p:sp>
        <p:nvSpPr>
          <p:cNvPr id="4" name="Slide Number Placeholder 3"/>
          <p:cNvSpPr>
            <a:spLocks noGrp="1"/>
          </p:cNvSpPr>
          <p:nvPr>
            <p:ph type="sldNum" sz="quarter" idx="10"/>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4125009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men never live as long as we would want.</a:t>
            </a:r>
          </a:p>
        </p:txBody>
      </p:sp>
      <p:sp>
        <p:nvSpPr>
          <p:cNvPr id="4" name="Slide Number Placeholder 3"/>
          <p:cNvSpPr>
            <a:spLocks noGrp="1"/>
          </p:cNvSpPr>
          <p:nvPr>
            <p:ph type="sldNum" sz="quarter" idx="10"/>
          </p:nvPr>
        </p:nvSpPr>
        <p:spPr/>
        <p:txBody>
          <a:bodyPr/>
          <a:lstStyle/>
          <a:p>
            <a:fld id="{934C9568-E3D6-45BA-A626-EF0F78B9350D}" type="slidenum">
              <a:rPr lang="en-US" smtClean="0"/>
              <a:t>90</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91</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432546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739163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044715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51807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62698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Garfield Children. James and Lucretia Garfield had seven children, five of whom survived into adulthood to make a lasting impact on their country. The passing of the Garfield's first and last children at ages three and one, respectively, brought tragedy to the family that affected both James and Lucretia deeply.</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65800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87583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truth will set you free, but first it will make you miserable.”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42851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01875"/>
            <a:ext cx="8229600" cy="22542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you shall know the truth, and the truth shall make you free."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8:32 </a:t>
            </a:r>
          </a:p>
        </p:txBody>
      </p:sp>
    </p:spTree>
    <p:extLst>
      <p:ext uri="{BB962C8B-B14F-4D97-AF65-F5344CB8AC3E}">
        <p14:creationId xmlns:p14="http://schemas.microsoft.com/office/powerpoint/2010/main" val="3691066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37506"/>
            <a:ext cx="8229600" cy="35829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“Next in importance to freedom and justice is popular education, without which neither freedom nor justice can be permanently maintained.”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5381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30275"/>
            <a:ext cx="8229600" cy="49974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My people are destroyed for lack of knowledge. Because you have rejected knowledge, I also will reject you from being priest for Me; Because you have forgotten the law of your God, I also will forget your children.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Hosea 4:6 </a:t>
            </a:r>
          </a:p>
        </p:txBody>
      </p:sp>
    </p:spTree>
    <p:extLst>
      <p:ext uri="{BB962C8B-B14F-4D97-AF65-F5344CB8AC3E}">
        <p14:creationId xmlns:p14="http://schemas.microsoft.com/office/powerpoint/2010/main" val="280889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73175"/>
            <a:ext cx="8229600" cy="43116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there is one thing upon this earth that mankind love and admire better than another, it is a brave man, - it is the man who dares to look the devil in the face and tell him he is a devil.”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82920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851694"/>
            <a:ext cx="8229600" cy="51546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Then David said to the Philistine, "You come to me with a sword, with a spear, and with a javelin. But I come to you in the name of the LORD of hosts, the God of the armies of Israel, whom you have defied.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Samuel 17:45 </a:t>
            </a:r>
          </a:p>
        </p:txBody>
      </p:sp>
    </p:spTree>
    <p:extLst>
      <p:ext uri="{BB962C8B-B14F-4D97-AF65-F5344CB8AC3E}">
        <p14:creationId xmlns:p14="http://schemas.microsoft.com/office/powerpoint/2010/main" val="2162473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believe in God, and I trust myself in His hands.”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9531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51794"/>
            <a:ext cx="8229600" cy="35544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Show Your marvelous lovingkindness by Your right hand, O You who save those who trust in You From those who rise up against them.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17:7 </a:t>
            </a:r>
          </a:p>
        </p:txBody>
      </p:sp>
    </p:spTree>
    <p:extLst>
      <p:ext uri="{BB962C8B-B14F-4D97-AF65-F5344CB8AC3E}">
        <p14:creationId xmlns:p14="http://schemas.microsoft.com/office/powerpoint/2010/main" val="249243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4344" y="289719"/>
            <a:ext cx="8215312"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“Men are tending to materialism. Houses, lands, and worldly goods attract their attention, and as a mirage lure them on to death. Christianity, on the other hand leads only the natural body to death, and for the spirit, it points out a house not built with hands, eternal in the heavens... Let me urge you to follow Him, not as the Nazarene, the Man of Galilee, the carpenter's son, but as the ever living spiritual person, full of love and compassion, who will stand by you in life and death and eternity.”</a:t>
            </a:r>
          </a:p>
        </p:txBody>
      </p:sp>
    </p:spTree>
    <p:extLst>
      <p:ext uri="{BB962C8B-B14F-4D97-AF65-F5344CB8AC3E}">
        <p14:creationId xmlns:p14="http://schemas.microsoft.com/office/powerpoint/2010/main" val="1913989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08794"/>
            <a:ext cx="8229600" cy="58404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 My Father's house are       many mansions; if it were not so,  I would have told you. I go to prepare a place for you. And if I go and prepare a place for you, I will come again and receive you to Myself; that where I am, there you may be also."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14:2-3 </a:t>
            </a:r>
          </a:p>
        </p:txBody>
      </p:sp>
    </p:spTree>
    <p:extLst>
      <p:ext uri="{BB962C8B-B14F-4D97-AF65-F5344CB8AC3E}">
        <p14:creationId xmlns:p14="http://schemas.microsoft.com/office/powerpoint/2010/main" val="98668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15</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December 30, 2018</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906 -0.11435 " pathEditMode="relative" rAng="0" ptsTypes="AA">
                                      <p:cBhvr>
                                        <p:cTn id="49" dur="1000" fill="hold"/>
                                        <p:tgtEl>
                                          <p:spTgt spid="6"/>
                                        </p:tgtEl>
                                        <p:attrNameLst>
                                          <p:attrName>ppt_x</p:attrName>
                                          <p:attrName>ppt_y</p:attrName>
                                        </p:attrNameLst>
                                      </p:cBhvr>
                                      <p:rCtr x="-9462" y="-5718"/>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87512"/>
            <a:ext cx="8229600" cy="34829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return to solid values is always hard... Distress, panic,   and hard times have marked     our pathway in returning              to solid values.”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2401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23206"/>
            <a:ext cx="8229600" cy="38115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He said to them, "Take heed and beware of covetousness, for one's life does not consist in the abundance of the things he possesses."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Luke 12:15 </a:t>
            </a:r>
          </a:p>
        </p:txBody>
      </p:sp>
    </p:spTree>
    <p:extLst>
      <p:ext uri="{BB962C8B-B14F-4D97-AF65-F5344CB8AC3E}">
        <p14:creationId xmlns:p14="http://schemas.microsoft.com/office/powerpoint/2010/main" val="795922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8612" y="481012"/>
            <a:ext cx="8486775" cy="5895975"/>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divorce between Church and State ought to be absolute. It ought to be so absolute that no Church property anywhere, in any state or in the nation, should be exempt from equal taxation; for if you exempt the property of any church organization, to that extent you impose a tax upon the whole community.”</a:t>
            </a:r>
          </a:p>
        </p:txBody>
      </p:sp>
    </p:spTree>
    <p:extLst>
      <p:ext uri="{BB962C8B-B14F-4D97-AF65-F5344CB8AC3E}">
        <p14:creationId xmlns:p14="http://schemas.microsoft.com/office/powerpoint/2010/main" val="200181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08981"/>
            <a:ext cx="8229600" cy="28400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sin of slavery is one of which it may be said that without the shedding of blood there is no remission.”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473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42887" y="137319"/>
            <a:ext cx="8658225" cy="65833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according to the law almost all things are purified with blood, and without shedding of blood there is no remission. Therefore it was necessary that the copies of the things in the heavens should be purified with these, but the heavenly things themselves with better sacrifices than these. For Christ has not entered the holy places made with hands, which are copies of the true, but into heaven itself, now to appear in the presence of God for us;                   </a:t>
            </a:r>
            <a:r>
              <a:rPr lang="en-US" altLang="en-US" sz="2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Hebrews 9:22-24 </a:t>
            </a:r>
            <a:r>
              <a:rPr lang="en-US" altLang="en-US" sz="36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839546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are times in the history of men and nations, when they stand so near the vale that separates mortals from the immortals, time from eternity, and men from their God, that they can almost hear the beatings, and feel the pulsations of the heart      of the Infinite.”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13233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37506"/>
            <a:ext cx="8229600" cy="35829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Draw near to God and He will draw near to you. Cleanse your hands, you sinners; and purify your hearts, you double-minded.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James 4:8</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CA8AE1A7-6B48-40E7-B66F-6103F7208A3C}"/>
              </a:ext>
            </a:extLst>
          </p:cNvPr>
          <p:cNvSpPr txBox="1">
            <a:spLocks noChangeArrowheads="1"/>
          </p:cNvSpPr>
          <p:nvPr/>
        </p:nvSpPr>
        <p:spPr bwMode="auto">
          <a:xfrm>
            <a:off x="179832" y="1914560"/>
            <a:ext cx="8784336" cy="302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what does it say? "The word is near you, in your mouth and in your heart" (that is, the word of faith which we preach):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10:8</a:t>
            </a:r>
          </a:p>
        </p:txBody>
      </p:sp>
    </p:spTree>
    <p:extLst>
      <p:ext uri="{BB962C8B-B14F-4D97-AF65-F5344CB8AC3E}">
        <p14:creationId xmlns:p14="http://schemas.microsoft.com/office/powerpoint/2010/main" val="165638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6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xit" presetSubtype="0" fill="hold" grpId="1" nodeType="withEffect">
                                  <p:stCondLst>
                                    <p:cond delay="0"/>
                                  </p:stCondLst>
                                  <p:childTnLst>
                                    <p:animEffect transition="out" filter="fade">
                                      <p:cBhvr>
                                        <p:cTn id="18" dur="1000"/>
                                        <p:tgtEl>
                                          <p:spTgt spid="3074"/>
                                        </p:tgtEl>
                                      </p:cBhvr>
                                    </p:animEffect>
                                    <p:anim calcmode="lin" valueType="num">
                                      <p:cBhvr>
                                        <p:cTn id="19" dur="1000"/>
                                        <p:tgtEl>
                                          <p:spTgt spid="3074"/>
                                        </p:tgtEl>
                                        <p:attrNameLst>
                                          <p:attrName>ppt_x</p:attrName>
                                        </p:attrNameLst>
                                      </p:cBhvr>
                                      <p:tavLst>
                                        <p:tav tm="0">
                                          <p:val>
                                            <p:strVal val="ppt_x"/>
                                          </p:val>
                                        </p:tav>
                                        <p:tav tm="100000">
                                          <p:val>
                                            <p:strVal val="ppt_x"/>
                                          </p:val>
                                        </p:tav>
                                      </p:tavLst>
                                    </p:anim>
                                    <p:anim calcmode="lin" valueType="num">
                                      <p:cBhvr>
                                        <p:cTn id="20" dur="1000"/>
                                        <p:tgtEl>
                                          <p:spTgt spid="3074"/>
                                        </p:tgtEl>
                                        <p:attrNameLst>
                                          <p:attrName>ppt_y</p:attrName>
                                        </p:attrNameLst>
                                      </p:cBhvr>
                                      <p:tavLst>
                                        <p:tav tm="0">
                                          <p:val>
                                            <p:strVal val="ppt_y"/>
                                          </p:val>
                                        </p:tav>
                                        <p:tav tm="100000">
                                          <p:val>
                                            <p:strVal val="ppt_y-.1"/>
                                          </p:val>
                                        </p:tav>
                                      </p:tavLst>
                                    </p:anim>
                                    <p:set>
                                      <p:cBhvr>
                                        <p:cTn id="21"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701800"/>
            <a:ext cx="8229600" cy="3454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“Most human organizations that fall short of their goals do so not because of stupidity or faulty doctrines, but because of internal decay and rigidification.”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3273777" y="3894667"/>
            <a:ext cx="3115733" cy="126153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bondage</a:t>
            </a:r>
          </a:p>
        </p:txBody>
      </p:sp>
      <p:sp>
        <p:nvSpPr>
          <p:cNvPr id="4" name="Title 1"/>
          <p:cNvSpPr txBox="1">
            <a:spLocks/>
          </p:cNvSpPr>
          <p:nvPr/>
        </p:nvSpPr>
        <p:spPr>
          <a:xfrm>
            <a:off x="4069643" y="4069645"/>
            <a:ext cx="3115733" cy="126153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shackles</a:t>
            </a:r>
          </a:p>
        </p:txBody>
      </p:sp>
    </p:spTree>
    <p:extLst>
      <p:ext uri="{BB962C8B-B14F-4D97-AF65-F5344CB8AC3E}">
        <p14:creationId xmlns:p14="http://schemas.microsoft.com/office/powerpoint/2010/main" val="2777087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stCondLst>
                                            <p:cond delay="0"/>
                                          </p:stCondLst>
                                        </p:cTn>
                                        <p:tgtEl>
                                          <p:spTgt spid="3"/>
                                        </p:tgtEl>
                                      </p:cBhvr>
                                    </p:animEffect>
                                    <p:anim to="" calcmode="lin" valueType="num">
                                      <p:cBhvr>
                                        <p:cTn id="1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5" presetID="0" presetClass="exit" presetSubtype="0" fill="hold" grpId="1" nodeType="withEffect">
                                  <p:stCondLst>
                                    <p:cond delay="0"/>
                                  </p:stCondLst>
                                  <p:childTnLst>
                                    <p:set>
                                      <p:cBhvr>
                                        <p:cTn id="26" dur="1" fill="hold">
                                          <p:stCondLst>
                                            <p:cond delay="999"/>
                                          </p:stCondLst>
                                        </p:cTn>
                                        <p:tgtEl>
                                          <p:spTgt spid="3"/>
                                        </p:tgtEl>
                                        <p:attrNameLst>
                                          <p:attrName>style.visibility</p:attrName>
                                        </p:attrNameLst>
                                      </p:cBhvr>
                                      <p:to>
                                        <p:strVal val="hidden"/>
                                      </p:to>
                                    </p:set>
                                    <p:animEffect transition="out" filter="dissolve">
                                      <p:cBhvr>
                                        <p:cTn id="27" dur="1000">
                                          <p:stCondLst>
                                            <p:cond delay="0"/>
                                          </p:stCondLst>
                                        </p:cTn>
                                        <p:tgtEl>
                                          <p:spTgt spid="3"/>
                                        </p:tgtEl>
                                      </p:cBhvr>
                                    </p:animEffect>
                                    <p:anim to="" calcmode="lin" valueType="num">
                                      <p:cBhvr>
                                        <p:cTn id="28"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29"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701800"/>
            <a:ext cx="8229600" cy="3454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are apt to be deluded into false security by political catch-words, devised to flatter        rather than instruct.”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49714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5750" y="289719"/>
            <a:ext cx="85725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know this, that in the last days perilous times will come: For men will be lovers of themselves, lovers of money, boasters, proud, blasphemers, disobedient to parents, unthankful, unholy, unloving, unforgiving, slanderers, without self-control, brutal, despisers of good, traitors, headstrong, haughty, lovers of pleasure rather than lovers of God, …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3:1-4</a:t>
            </a:r>
          </a:p>
        </p:txBody>
      </p:sp>
    </p:spTree>
    <p:extLst>
      <p:ext uri="{BB962C8B-B14F-4D97-AF65-F5344CB8AC3E}">
        <p14:creationId xmlns:p14="http://schemas.microsoft.com/office/powerpoint/2010/main" val="1814916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696A3-6546-47AD-BAA6-6339084D1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56" y="0"/>
            <a:ext cx="5118487" cy="6858000"/>
          </a:xfrm>
          <a:prstGeom prst="rect">
            <a:avLst/>
          </a:prstGeom>
        </p:spPr>
      </p:pic>
      <p:sp>
        <p:nvSpPr>
          <p:cNvPr id="3074" name="Rectangle 2"/>
          <p:cNvSpPr>
            <a:spLocks noGrp="1" noChangeArrowheads="1"/>
          </p:cNvSpPr>
          <p:nvPr>
            <p:ph type="title"/>
          </p:nvPr>
        </p:nvSpPr>
        <p:spPr>
          <a:xfrm>
            <a:off x="457200" y="5043488"/>
            <a:ext cx="8229600" cy="13525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20. James A. Garfield (1881)</a:t>
            </a:r>
          </a:p>
        </p:txBody>
      </p:sp>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ppt_x"/>
                                          </p:val>
                                        </p:tav>
                                        <p:tav tm="100000">
                                          <p:val>
                                            <p:strVal val="#ppt_x"/>
                                          </p:val>
                                        </p:tav>
                                      </p:tavLst>
                                    </p:anim>
                                    <p:anim calcmode="lin" valueType="num">
                                      <p:cBhvr additive="base">
                                        <p:cTn id="13"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50043" y="1923256"/>
            <a:ext cx="8443913" cy="30114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“Coercion is the basis of every law in the universe, -- human or divine. A law is not law without coercion behind it.”</a:t>
            </a:r>
          </a:p>
        </p:txBody>
      </p:sp>
      <p:sp>
        <p:nvSpPr>
          <p:cNvPr id="3" name="Title 1">
            <a:extLst>
              <a:ext uri="{FF2B5EF4-FFF2-40B4-BE49-F238E27FC236}">
                <a16:creationId xmlns:a16="http://schemas.microsoft.com/office/drawing/2014/main" id="{7BDFB0F5-1400-48D4-83EE-60FA2CBC4B4F}"/>
              </a:ext>
            </a:extLst>
          </p:cNvPr>
          <p:cNvSpPr txBox="1">
            <a:spLocks/>
          </p:cNvSpPr>
          <p:nvPr/>
        </p:nvSpPr>
        <p:spPr>
          <a:xfrm>
            <a:off x="711201" y="1715785"/>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force</a:t>
            </a:r>
          </a:p>
        </p:txBody>
      </p:sp>
    </p:spTree>
    <p:extLst>
      <p:ext uri="{BB962C8B-B14F-4D97-AF65-F5344CB8AC3E}">
        <p14:creationId xmlns:p14="http://schemas.microsoft.com/office/powerpoint/2010/main" val="1406605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43216"/>
          </a:xfrm>
          <a:prstGeom prst="rect">
            <a:avLst/>
          </a:prstGeom>
        </p:spPr>
      </p:pic>
      <p:sp>
        <p:nvSpPr>
          <p:cNvPr id="4" name="Rectangle 2"/>
          <p:cNvSpPr>
            <a:spLocks noGrp="1" noChangeArrowheads="1"/>
          </p:cNvSpPr>
          <p:nvPr>
            <p:ph type="title"/>
          </p:nvPr>
        </p:nvSpPr>
        <p:spPr>
          <a:xfrm>
            <a:off x="252499" y="2683785"/>
            <a:ext cx="8572500" cy="1771837"/>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 the beginning God created the heavens and the earth.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Genesis 1:1</a:t>
            </a:r>
          </a:p>
        </p:txBody>
      </p:sp>
      <p:sp>
        <p:nvSpPr>
          <p:cNvPr id="5" name="Rectangle 2"/>
          <p:cNvSpPr txBox="1">
            <a:spLocks noChangeArrowheads="1"/>
          </p:cNvSpPr>
          <p:nvPr/>
        </p:nvSpPr>
        <p:spPr bwMode="auto">
          <a:xfrm>
            <a:off x="2143680" y="1670755"/>
            <a:ext cx="1937254" cy="130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Time</a:t>
            </a:r>
            <a:endParaRPr lang="en-US" altLang="en-US" sz="8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979022" y="1670755"/>
            <a:ext cx="1937254" cy="130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Force</a:t>
            </a:r>
            <a:endParaRPr lang="en-US" altLang="en-US" sz="8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813778" y="1670755"/>
            <a:ext cx="1937254" cy="130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Action</a:t>
            </a:r>
            <a:endParaRPr lang="en-US" altLang="en-US" sz="8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080934" y="4171243"/>
            <a:ext cx="1937254" cy="145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Matter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892831" y="4171243"/>
            <a:ext cx="1937254" cy="145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Space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80817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1"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1"/>
      <p:bldP spid="7" grpId="1"/>
      <p:bldP spid="8" grpId="1"/>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987410"/>
            <a:ext cx="9144000" cy="4669449"/>
          </a:xfrm>
          <a:prstGeom prst="rect">
            <a:avLst/>
          </a:prstGeom>
        </p:spPr>
      </p:pic>
    </p:spTree>
    <p:extLst>
      <p:ext uri="{BB962C8B-B14F-4D97-AF65-F5344CB8AC3E}">
        <p14:creationId xmlns:p14="http://schemas.microsoft.com/office/powerpoint/2010/main" val="879402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665181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0806"/>
            <a:ext cx="9144001" cy="6777193"/>
          </a:xfrm>
          <a:prstGeom prst="rect">
            <a:avLst/>
          </a:prstGeom>
        </p:spPr>
      </p:pic>
    </p:spTree>
    <p:extLst>
      <p:ext uri="{BB962C8B-B14F-4D97-AF65-F5344CB8AC3E}">
        <p14:creationId xmlns:p14="http://schemas.microsoft.com/office/powerpoint/2010/main" val="210542947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0" y="0"/>
            <a:ext cx="10293955" cy="6858000"/>
          </a:xfrm>
          <a:prstGeom prst="rect">
            <a:avLst/>
          </a:prstGeom>
        </p:spPr>
      </p:pic>
    </p:spTree>
    <p:extLst>
      <p:ext uri="{BB962C8B-B14F-4D97-AF65-F5344CB8AC3E}">
        <p14:creationId xmlns:p14="http://schemas.microsoft.com/office/powerpoint/2010/main" val="19132701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405" r="19453"/>
          <a:stretch/>
        </p:blipFill>
        <p:spPr>
          <a:xfrm>
            <a:off x="0" y="6684"/>
            <a:ext cx="2422358" cy="6851316"/>
          </a:xfrm>
          <a:prstGeom prst="rect">
            <a:avLst/>
          </a:prstGeom>
        </p:spPr>
      </p:pic>
    </p:spTree>
    <p:extLst>
      <p:ext uri="{BB962C8B-B14F-4D97-AF65-F5344CB8AC3E}">
        <p14:creationId xmlns:p14="http://schemas.microsoft.com/office/powerpoint/2010/main" val="127944446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700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01285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7E4B7"/>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2632"/>
          <a:stretch/>
        </p:blipFill>
        <p:spPr>
          <a:xfrm>
            <a:off x="-224589" y="0"/>
            <a:ext cx="943275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462" y="862453"/>
            <a:ext cx="4201884" cy="5168231"/>
          </a:xfrm>
          <a:prstGeom prst="rect">
            <a:avLst/>
          </a:prstGeom>
        </p:spPr>
      </p:pic>
    </p:spTree>
    <p:extLst>
      <p:ext uri="{BB962C8B-B14F-4D97-AF65-F5344CB8AC3E}">
        <p14:creationId xmlns:p14="http://schemas.microsoft.com/office/powerpoint/2010/main" val="152483535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stCondLst>
                                            <p:cond delay="0"/>
                                          </p:stCondLst>
                                        </p:cTn>
                                        <p:tgtEl>
                                          <p:spTgt spid="6"/>
                                        </p:tgtEl>
                                      </p:cBhvr>
                                    </p:animEffect>
                                    <p:anim to="" calcmode="lin" valueType="num">
                                      <p:cBhvr>
                                        <p:cTn id="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4B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95" y="0"/>
            <a:ext cx="8460955" cy="6858000"/>
          </a:xfrm>
          <a:prstGeom prst="rect">
            <a:avLst/>
          </a:prstGeom>
        </p:spPr>
      </p:pic>
    </p:spTree>
    <p:extLst>
      <p:ext uri="{BB962C8B-B14F-4D97-AF65-F5344CB8AC3E}">
        <p14:creationId xmlns:p14="http://schemas.microsoft.com/office/powerpoint/2010/main" val="49033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8468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064176" y="3972952"/>
            <a:ext cx="3006966" cy="113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15½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January 6, </a:t>
            </a:r>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6460559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177 -0.12639 " pathEditMode="relative" rAng="0" ptsTypes="AA">
                                      <p:cBhvr>
                                        <p:cTn id="49" dur="1000" fill="hold"/>
                                        <p:tgtEl>
                                          <p:spTgt spid="6"/>
                                        </p:tgtEl>
                                        <p:attrNameLst>
                                          <p:attrName>ppt_x</p:attrName>
                                          <p:attrName>ppt_y</p:attrName>
                                        </p:attrNameLst>
                                      </p:cBhvr>
                                      <p:rCtr x="-9097" y="-6319"/>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043488"/>
            <a:ext cx="8229600" cy="13525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20. James A. Garfield (1881)</a:t>
            </a:r>
          </a:p>
        </p:txBody>
      </p:sp>
      <p:sp>
        <p:nvSpPr>
          <p:cNvPr id="4"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uLnTx/>
                <a:uFillTx/>
                <a:latin typeface="Calibri" panose="020F0502020204030204" pitchFamily="34" charset="0"/>
                <a:ea typeface="+mj-ea"/>
                <a:cs typeface="+mj-cs"/>
              </a:rPr>
              <a:t>Part  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23534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“The world's history is a divine poem, of which the history of every nation is a canto, and every man a word. Its strains have been pealing along down the centuries, and though there have been mingled the discords of warring cannon and dying men, yet to the Christian philosopher and historian - the humble listener - there has been a Divine melody running through the song which speaks of hope and halcyon days to come.”</a:t>
            </a:r>
            <a:endParaRPr lang="en-US" altLang="en-US" sz="24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E1187477-F5FB-44EC-94EA-D49315A43181}"/>
              </a:ext>
            </a:extLst>
          </p:cNvPr>
          <p:cNvSpPr txBox="1">
            <a:spLocks/>
          </p:cNvSpPr>
          <p:nvPr/>
        </p:nvSpPr>
        <p:spPr>
          <a:xfrm>
            <a:off x="2598056" y="5490519"/>
            <a:ext cx="2772229"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untroubled</a:t>
            </a:r>
          </a:p>
        </p:txBody>
      </p:sp>
      <p:sp>
        <p:nvSpPr>
          <p:cNvPr id="4" name="Rectangle 12"/>
          <p:cNvSpPr>
            <a:spLocks noChangeArrowheads="1"/>
          </p:cNvSpPr>
          <p:nvPr/>
        </p:nvSpPr>
        <p:spPr bwMode="auto">
          <a:xfrm>
            <a:off x="223283" y="4605669"/>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dirty="0">
                <a:solidFill>
                  <a:srgbClr val="66FF33"/>
                </a:solidFill>
                <a:effectLst>
                  <a:glow rad="127000">
                    <a:schemeClr val="tx1"/>
                  </a:glow>
                </a:effectLst>
                <a:latin typeface="Calibri" panose="020F0502020204030204" pitchFamily="34" charset="0"/>
              </a:rPr>
              <a:t>EAR</a:t>
            </a:r>
            <a:endParaRPr lang="en-US" altLang="en-US" sz="6000" b="1" i="1" dirty="0">
              <a:solidFill>
                <a:srgbClr val="66FF33"/>
              </a:solidFill>
              <a:effectLst>
                <a:glow rad="127000">
                  <a:schemeClr val="tx1"/>
                </a:glow>
              </a:effectLst>
              <a:latin typeface="Calibri" panose="020F0502020204030204" pitchFamily="34" charset="0"/>
            </a:endParaRPr>
          </a:p>
        </p:txBody>
      </p:sp>
      <p:sp>
        <p:nvSpPr>
          <p:cNvPr id="5" name="Title 1"/>
          <p:cNvSpPr txBox="1">
            <a:spLocks/>
          </p:cNvSpPr>
          <p:nvPr/>
        </p:nvSpPr>
        <p:spPr>
          <a:xfrm>
            <a:off x="2835349" y="5390708"/>
            <a:ext cx="2385238" cy="1231066"/>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glow rad="63500">
                    <a:srgbClr val="9966FF"/>
                  </a:glow>
                  <a:outerShdw blurRad="50800" algn="tl" rotWithShape="0">
                    <a:srgbClr val="000000"/>
                  </a:outerShdw>
                </a:effectLst>
                <a:latin typeface="Calibri" panose="020F0502020204030204" pitchFamily="34" charset="0"/>
              </a:rPr>
              <a:t>heaven</a:t>
            </a:r>
          </a:p>
        </p:txBody>
      </p:sp>
    </p:spTree>
    <p:extLst>
      <p:ext uri="{BB962C8B-B14F-4D97-AF65-F5344CB8AC3E}">
        <p14:creationId xmlns:p14="http://schemas.microsoft.com/office/powerpoint/2010/main" val="1111867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0" presetID="0" presetClass="exit" presetSubtype="0" fill="hold" grpId="1" nodeType="withEffect">
                                  <p:stCondLst>
                                    <p:cond delay="0"/>
                                  </p:stCondLst>
                                  <p:childTnLst>
                                    <p:set>
                                      <p:cBhvr>
                                        <p:cTn id="31" dur="1" fill="hold">
                                          <p:stCondLst>
                                            <p:cond delay="999"/>
                                          </p:stCondLst>
                                        </p:cTn>
                                        <p:tgtEl>
                                          <p:spTgt spid="3"/>
                                        </p:tgtEl>
                                        <p:attrNameLst>
                                          <p:attrName>style.visibility</p:attrName>
                                        </p:attrNameLst>
                                      </p:cBhvr>
                                      <p:to>
                                        <p:strVal val="hidden"/>
                                      </p:to>
                                    </p:set>
                                    <p:animEffect transition="out" filter="dissolve">
                                      <p:cBhvr>
                                        <p:cTn id="32" dur="1000">
                                          <p:stCondLst>
                                            <p:cond delay="0"/>
                                          </p:stCondLst>
                                        </p:cTn>
                                        <p:tgtEl>
                                          <p:spTgt spid="3"/>
                                        </p:tgtEl>
                                      </p:cBhvr>
                                    </p:animEffect>
                                    <p:anim to="" calcmode="lin" valueType="num">
                                      <p:cBhvr>
                                        <p:cTn id="33"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par>
                    <p:cTn id="35" fill="hold">
                      <p:stCondLst>
                        <p:cond delay="indefinite"/>
                      </p:stCondLst>
                      <p:childTnLst>
                        <p:par>
                          <p:cTn id="36" fill="hold">
                            <p:stCondLst>
                              <p:cond delay="0"/>
                            </p:stCondLst>
                            <p:childTnLst>
                              <p:par>
                                <p:cTn id="37" presetID="0" presetClass="exit" presetSubtype="0" fill="hold" grpId="1" nodeType="clickEffect">
                                  <p:stCondLst>
                                    <p:cond delay="0"/>
                                  </p:stCondLst>
                                  <p:childTnLst>
                                    <p:set>
                                      <p:cBhvr>
                                        <p:cTn id="38" dur="1" fill="hold">
                                          <p:stCondLst>
                                            <p:cond delay="999"/>
                                          </p:stCondLst>
                                        </p:cTn>
                                        <p:tgtEl>
                                          <p:spTgt spid="5"/>
                                        </p:tgtEl>
                                        <p:attrNameLst>
                                          <p:attrName>style.visibility</p:attrName>
                                        </p:attrNameLst>
                                      </p:cBhvr>
                                      <p:to>
                                        <p:strVal val="hidden"/>
                                      </p:to>
                                    </p:set>
                                    <p:animEffect transition="out" filter="dissolve">
                                      <p:cBhvr>
                                        <p:cTn id="39" dur="1000">
                                          <p:stCondLst>
                                            <p:cond delay="0"/>
                                          </p:stCondLst>
                                        </p:cTn>
                                        <p:tgtEl>
                                          <p:spTgt spid="5"/>
                                        </p:tgtEl>
                                      </p:cBhvr>
                                    </p:animEffect>
                                    <p:anim to="" calcmode="lin" valueType="num">
                                      <p:cBhvr>
                                        <p:cTn id="40"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42" presetID="23" presetClass="exit" presetSubtype="16" fill="hold" grpId="3" nodeType="withEffect">
                                  <p:stCondLst>
                                    <p:cond delay="0"/>
                                  </p:stCondLst>
                                  <p:childTnLst>
                                    <p:anim calcmode="lin" valueType="num">
                                      <p:cBhvr>
                                        <p:cTn id="43" dur="1000"/>
                                        <p:tgtEl>
                                          <p:spTgt spid="4"/>
                                        </p:tgtEl>
                                        <p:attrNameLst>
                                          <p:attrName>ppt_w</p:attrName>
                                        </p:attrNameLst>
                                      </p:cBhvr>
                                      <p:tavLst>
                                        <p:tav tm="0">
                                          <p:val>
                                            <p:strVal val="ppt_w"/>
                                          </p:val>
                                        </p:tav>
                                        <p:tav tm="100000">
                                          <p:val>
                                            <p:strVal val="4*ppt_w"/>
                                          </p:val>
                                        </p:tav>
                                      </p:tavLst>
                                    </p:anim>
                                    <p:anim calcmode="lin" valueType="num">
                                      <p:cBhvr>
                                        <p:cTn id="44" dur="1000"/>
                                        <p:tgtEl>
                                          <p:spTgt spid="4"/>
                                        </p:tgtEl>
                                        <p:attrNameLst>
                                          <p:attrName>ppt_h</p:attrName>
                                        </p:attrNameLst>
                                      </p:cBhvr>
                                      <p:tavLst>
                                        <p:tav tm="0">
                                          <p:val>
                                            <p:strVal val="ppt_h"/>
                                          </p:val>
                                        </p:tav>
                                        <p:tav tm="100000">
                                          <p:val>
                                            <p:strVal val="4*ppt_h"/>
                                          </p:val>
                                        </p:tav>
                                      </p:tavLst>
                                    </p:anim>
                                    <p:set>
                                      <p:cBhvr>
                                        <p:cTn id="45" dur="1" fill="hold">
                                          <p:stCondLst>
                                            <p:cond delay="9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par>
                                <p:cTn id="49" presetID="42" presetClass="path" presetSubtype="0" accel="50000" decel="50000" fill="hold" grpId="2" nodeType="withEffect">
                                  <p:stCondLst>
                                    <p:cond delay="0"/>
                                  </p:stCondLst>
                                  <p:childTnLst>
                                    <p:animMotion origin="layout" path="M 8.33333E-7 -2.22222E-6 L 0.35052 -0.23241 " pathEditMode="relative" rAng="0" ptsTypes="AA">
                                      <p:cBhvr>
                                        <p:cTn id="50" dur="1000" fill="hold"/>
                                        <p:tgtEl>
                                          <p:spTgt spid="4"/>
                                        </p:tgtEl>
                                        <p:attrNameLst>
                                          <p:attrName>ppt_x</p:attrName>
                                          <p:attrName>ppt_y</p:attrName>
                                        </p:attrNameLst>
                                      </p:cBhvr>
                                      <p:rCtr x="17517" y="-11620"/>
                                    </p:animMotion>
                                  </p:childTnLst>
                                </p:cTn>
                              </p:par>
                              <p:par>
                                <p:cTn id="51" presetID="42" presetClass="path" presetSubtype="0" accel="50000" decel="50000" fill="hold" grpId="2" nodeType="withEffect">
                                  <p:stCondLst>
                                    <p:cond delay="0"/>
                                  </p:stCondLst>
                                  <p:childTnLst>
                                    <p:animMotion origin="layout" path="M -1.38889E-6 -4.44444E-6 L 0.08976 -0.4493 " pathEditMode="relative" rAng="0" ptsTypes="AA">
                                      <p:cBhvr>
                                        <p:cTn id="52" dur="1000" fill="hold"/>
                                        <p:tgtEl>
                                          <p:spTgt spid="5"/>
                                        </p:tgtEl>
                                        <p:attrNameLst>
                                          <p:attrName>ppt_x</p:attrName>
                                          <p:attrName>ppt_y</p:attrName>
                                        </p:attrNameLst>
                                      </p:cBhvr>
                                      <p:rCtr x="4479" y="-2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4" grpId="0"/>
      <p:bldP spid="4" grpId="1"/>
      <p:bldP spid="4" grpId="2"/>
      <p:bldP spid="4" grpId="3"/>
      <p:bldP spid="5" grpId="0"/>
      <p:bldP spid="5" grpId="1"/>
      <p:bldP spid="5"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23269"/>
            <a:ext cx="8229600" cy="28114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will keep him in perfect peace, Whose mind is stayed on You, Because he trusts in You.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26:3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787668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4623" y="1841853"/>
            <a:ext cx="8229600" cy="3625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“It would be unjust to our people and dangerous to our institutions to apply any portion of revenues of the nation or of the States to the support of sectarian schools.”</a:t>
            </a:r>
            <a:endPar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9989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4623" y="1812131"/>
            <a:ext cx="8229600" cy="36401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“Science is the literature of God written on the stars - the trees -the rocks - and more important because of its marked utilitarian character.”</a:t>
            </a:r>
          </a:p>
        </p:txBody>
      </p:sp>
      <p:sp>
        <p:nvSpPr>
          <p:cNvPr id="3" name="Rectangle 12"/>
          <p:cNvSpPr>
            <a:spLocks noChangeArrowheads="1"/>
          </p:cNvSpPr>
          <p:nvPr/>
        </p:nvSpPr>
        <p:spPr bwMode="auto">
          <a:xfrm>
            <a:off x="4201297" y="4203356"/>
            <a:ext cx="401594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127000">
                    <a:schemeClr val="tx1"/>
                  </a:glow>
                </a:effectLst>
                <a:latin typeface="Calibri" panose="020F0502020204030204" pitchFamily="34" charset="0"/>
              </a:rPr>
              <a:t>Dependable</a:t>
            </a:r>
            <a:endParaRPr lang="en-US" altLang="en-US" sz="5400" b="1" i="1" dirty="0">
              <a:solidFill>
                <a:schemeClr val="bg1"/>
              </a:solidFill>
              <a:effectLst>
                <a:glow rad="127000">
                  <a:schemeClr val="tx1"/>
                </a:glow>
              </a:effectLst>
              <a:latin typeface="Calibri" panose="020F0502020204030204" pitchFamily="34" charset="0"/>
            </a:endParaRPr>
          </a:p>
        </p:txBody>
      </p:sp>
      <p:sp>
        <p:nvSpPr>
          <p:cNvPr id="4" name="Rectangle 3"/>
          <p:cNvSpPr>
            <a:spLocks noChangeArrowheads="1"/>
          </p:cNvSpPr>
          <p:nvPr/>
        </p:nvSpPr>
        <p:spPr bwMode="auto">
          <a:xfrm>
            <a:off x="7078039" y="1835239"/>
            <a:ext cx="135306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774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ppt_y</p:attrName>
                                        </p:attrNameLst>
                                      </p:cBhvr>
                                      <p:tavLst>
                                        <p:tav tm="0">
                                          <p:val>
                                            <p:strVal val="#ppt_y-#ppt_h*1.125000"/>
                                          </p:val>
                                        </p:tav>
                                        <p:tav tm="100000">
                                          <p:val>
                                            <p:strVal val="#ppt_y"/>
                                          </p:val>
                                        </p:tav>
                                      </p:tavLst>
                                    </p:anim>
                                    <p:animEffect transition="in" filter="wipe(down)">
                                      <p:cBhvr>
                                        <p:cTn id="8" dur="5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0" presetClass="entr" presetSubtype="0" fill="hold" grpId="0" nodeType="withEffect">
                                  <p:stCondLst>
                                    <p:cond delay="50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2" fill="hold">
                            <p:stCondLst>
                              <p:cond delay="11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P spid="4"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2045" y="869246"/>
            <a:ext cx="8229600" cy="50235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since the creation of the world His invisible attributes are clearly seen, being understood by the things that are made, even His eternal power and Godhead, so that they are without excuse, ...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1:20</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412077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501900"/>
            <a:ext cx="8229600" cy="1854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“God reigns, and the Government at Washington still lives!”</a:t>
            </a:r>
          </a:p>
        </p:txBody>
      </p:sp>
      <p:sp>
        <p:nvSpPr>
          <p:cNvPr id="3" name="Rectangle 2"/>
          <p:cNvSpPr txBox="1">
            <a:spLocks noChangeArrowheads="1"/>
          </p:cNvSpPr>
          <p:nvPr/>
        </p:nvSpPr>
        <p:spPr bwMode="auto">
          <a:xfrm>
            <a:off x="592933" y="2625893"/>
            <a:ext cx="3090531" cy="92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God reigns</a:t>
            </a:r>
          </a:p>
        </p:txBody>
      </p:sp>
      <p:sp>
        <p:nvSpPr>
          <p:cNvPr id="4" name="Rectangle 2" hidden="1"/>
          <p:cNvSpPr txBox="1">
            <a:spLocks noChangeArrowheads="1"/>
          </p:cNvSpPr>
          <p:nvPr/>
        </p:nvSpPr>
        <p:spPr bwMode="auto">
          <a:xfrm>
            <a:off x="945357" y="2625893"/>
            <a:ext cx="3090531" cy="92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 reigns</a:t>
            </a:r>
          </a:p>
        </p:txBody>
      </p:sp>
    </p:spTree>
    <p:extLst>
      <p:ext uri="{BB962C8B-B14F-4D97-AF65-F5344CB8AC3E}">
        <p14:creationId xmlns:p14="http://schemas.microsoft.com/office/powerpoint/2010/main" val="299167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accel="50000" decel="50000" fill="hold" grpId="1" nodeType="withEffect">
                                  <p:stCondLst>
                                    <p:cond delay="0"/>
                                  </p:stCondLst>
                                  <p:childTnLst>
                                    <p:animMotion origin="layout" path="M -4.16667E-6 -2.96296E-6 L 0.03855 0.00023 " pathEditMode="relative" rAng="0" ptsTypes="AA">
                                      <p:cBhvr>
                                        <p:cTn id="17" dur="1500" fill="hold"/>
                                        <p:tgtEl>
                                          <p:spTgt spid="3"/>
                                        </p:tgtEl>
                                        <p:attrNameLst>
                                          <p:attrName>ppt_x</p:attrName>
                                          <p:attrName>ppt_y</p:attrName>
                                        </p:attrNameLst>
                                      </p:cBhvr>
                                      <p:rCtr x="1927" y="0"/>
                                    </p:animMotion>
                                  </p:childTnLst>
                                </p:cTn>
                              </p:par>
                              <p:par>
                                <p:cTn id="18" presetID="10" presetClass="exit" presetSubtype="0" fill="hold" grpId="1" nodeType="withEffect">
                                  <p:stCondLst>
                                    <p:cond delay="0"/>
                                  </p:stCondLst>
                                  <p:childTnLst>
                                    <p:animEffect transition="out" filter="fade">
                                      <p:cBhvr>
                                        <p:cTn id="19" dur="1000"/>
                                        <p:tgtEl>
                                          <p:spTgt spid="3074"/>
                                        </p:tgtEl>
                                      </p:cBhvr>
                                    </p:animEffect>
                                    <p:set>
                                      <p:cBhvr>
                                        <p:cTn id="20" dur="1" fill="hold">
                                          <p:stCondLst>
                                            <p:cond delay="999"/>
                                          </p:stCondLst>
                                        </p:cTn>
                                        <p:tgtEl>
                                          <p:spTgt spid="3074"/>
                                        </p:tgtEl>
                                        <p:attrNameLst>
                                          <p:attrName>style.visibility</p:attrName>
                                        </p:attrNameLst>
                                      </p:cBhvr>
                                      <p:to>
                                        <p:strVal val="hidden"/>
                                      </p:to>
                                    </p:set>
                                  </p:childTnLst>
                                </p:cTn>
                              </p:par>
                              <p:par>
                                <p:cTn id="21" presetID="3" presetClass="emph" presetSubtype="2" fill="hold" nodeType="withEffect">
                                  <p:stCondLst>
                                    <p:cond delay="0"/>
                                  </p:stCondLst>
                                  <p:childTnLst>
                                    <p:animClr clrSpc="rgb" dir="cw">
                                      <p:cBhvr override="childStyle">
                                        <p:cTn id="22" dur="1000" fill="hold"/>
                                        <p:tgtEl>
                                          <p:spTgt spid="4">
                                            <p:txEl>
                                              <p:pRg st="0" end="0"/>
                                            </p:txEl>
                                          </p:spTgt>
                                        </p:tgtEl>
                                        <p:attrNameLst>
                                          <p:attrName>style.color</p:attrName>
                                        </p:attrNameLst>
                                      </p:cBhvr>
                                      <p:to>
                                        <a:srgbClr val="FF9900"/>
                                      </p:to>
                                    </p:animClr>
                                  </p:childTnLst>
                                </p:cTn>
                              </p:par>
                              <p:par>
                                <p:cTn id="23" presetID="10" presetClass="exit" presetSubtype="0" fill="hold" grpId="0" nodeType="withEffect">
                                  <p:stCondLst>
                                    <p:cond delay="1750"/>
                                  </p:stCondLst>
                                  <p:childTnLst>
                                    <p:animEffect transition="out" filter="fade">
                                      <p:cBhvr>
                                        <p:cTn id="24" dur="250"/>
                                        <p:tgtEl>
                                          <p:spTgt spid="4">
                                            <p:txEl>
                                              <p:pRg st="0" end="0"/>
                                            </p:txEl>
                                          </p:spTgt>
                                        </p:tgtEl>
                                      </p:cBhvr>
                                    </p:animEffect>
                                    <p:set>
                                      <p:cBhvr>
                                        <p:cTn id="25" dur="1" fill="hold">
                                          <p:stCondLst>
                                            <p:cond delay="24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4"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3657" y="2825750"/>
            <a:ext cx="8229600" cy="18113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 reigns over the nations;     God sits on His holy throne.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Psalms 47:8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945357" y="2625893"/>
            <a:ext cx="3090531" cy="92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reigns</a:t>
            </a:r>
          </a:p>
        </p:txBody>
      </p:sp>
    </p:spTree>
    <p:extLst>
      <p:ext uri="{BB962C8B-B14F-4D97-AF65-F5344CB8AC3E}">
        <p14:creationId xmlns:p14="http://schemas.microsoft.com/office/powerpoint/2010/main" val="364933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3">
                                            <p:txEl>
                                              <p:pRg st="0" end="0"/>
                                            </p:txEl>
                                          </p:spTgt>
                                        </p:tgtEl>
                                        <p:attrNameLst>
                                          <p:attrName>style.color</p:attrName>
                                        </p:attrNameLst>
                                      </p:cBhvr>
                                      <p:to>
                                        <a:srgbClr val="FF9900"/>
                                      </p:to>
                                    </p:animClr>
                                  </p:childTnLst>
                                </p:cTn>
                              </p:par>
                              <p:par>
                                <p:cTn id="7" presetID="10" presetClass="exit" presetSubtype="0" fill="hold" grpId="2" nodeType="withEffect">
                                  <p:stCondLst>
                                    <p:cond delay="1750"/>
                                  </p:stCondLst>
                                  <p:childTnLst>
                                    <p:animEffect transition="out" filter="fade">
                                      <p:cBhvr>
                                        <p:cTn id="8" dur="250"/>
                                        <p:tgtEl>
                                          <p:spTgt spid="3">
                                            <p:txEl>
                                              <p:pRg st="0" end="0"/>
                                            </p:txEl>
                                          </p:spTgt>
                                        </p:tgtEl>
                                      </p:cBhvr>
                                    </p:animEffect>
                                    <p:set>
                                      <p:cBhvr>
                                        <p:cTn id="9" dur="1" fill="hold">
                                          <p:stCondLst>
                                            <p:cond delay="249"/>
                                          </p:stCondLst>
                                        </p:cTn>
                                        <p:tgtEl>
                                          <p:spTgt spid="3">
                                            <p:txEl>
                                              <p:pRg st="0" end="0"/>
                                            </p:txEl>
                                          </p:spTgt>
                                        </p:tgtEl>
                                        <p:attrNameLst>
                                          <p:attrName>style.visibility</p:attrName>
                                        </p:attrNameLst>
                                      </p:cBhvr>
                                      <p:to>
                                        <p:strVal val="hidden"/>
                                      </p:to>
                                    </p:set>
                                  </p:childTnLst>
                                </p:cTn>
                              </p:par>
                              <p:par>
                                <p:cTn id="10" presetID="42" presetClass="entr" presetSubtype="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2"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074"/>
            <a:ext cx="9144000" cy="4912386"/>
          </a:xfrm>
          <a:prstGeom prst="rect">
            <a:avLst/>
          </a:prstGeom>
        </p:spPr>
      </p:pic>
      <p:sp>
        <p:nvSpPr>
          <p:cNvPr id="6" name="TextBox 5"/>
          <p:cNvSpPr txBox="1"/>
          <p:nvPr/>
        </p:nvSpPr>
        <p:spPr>
          <a:xfrm>
            <a:off x="2021305" y="5919538"/>
            <a:ext cx="4844715" cy="461665"/>
          </a:xfrm>
          <a:prstGeom prst="rect">
            <a:avLst/>
          </a:prstGeom>
          <a:noFill/>
        </p:spPr>
        <p:txBody>
          <a:bodyPr wrap="square" rtlCol="0">
            <a:spAutoFit/>
          </a:bodyPr>
          <a:lstStyle/>
          <a:p>
            <a:pPr algn="ctr"/>
            <a:r>
              <a:rPr lang="en-US" sz="2400" b="1" dirty="0">
                <a:solidFill>
                  <a:srgbClr val="000000"/>
                </a:solidFill>
              </a:rPr>
              <a:t>1880 Election Results</a:t>
            </a:r>
          </a:p>
        </p:txBody>
      </p:sp>
    </p:spTree>
    <p:extLst>
      <p:ext uri="{BB962C8B-B14F-4D97-AF65-F5344CB8AC3E}">
        <p14:creationId xmlns:p14="http://schemas.microsoft.com/office/powerpoint/2010/main" val="312576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148467" y="5336241"/>
            <a:ext cx="44642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complete success</a:t>
            </a:r>
          </a:p>
        </p:txBody>
      </p:sp>
      <p:sp>
        <p:nvSpPr>
          <p:cNvPr id="3074" name="Rectangle 2"/>
          <p:cNvSpPr>
            <a:spLocks noGrp="1" noChangeArrowheads="1"/>
          </p:cNvSpPr>
          <p:nvPr>
            <p:ph type="title"/>
          </p:nvPr>
        </p:nvSpPr>
        <p:spPr>
          <a:xfrm>
            <a:off x="457200" y="623094"/>
            <a:ext cx="8229600" cy="56118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“A nation is not worthy to be saved if, in the hour of its fate, it will not gather up all its jewels of manhood and life, and go down into the conflict however bloody and doubtful, resolved on measureless ruin or               complete success.”</a:t>
            </a:r>
          </a:p>
        </p:txBody>
      </p:sp>
      <p:sp>
        <p:nvSpPr>
          <p:cNvPr id="4" name="Title 1"/>
          <p:cNvSpPr txBox="1">
            <a:spLocks/>
          </p:cNvSpPr>
          <p:nvPr/>
        </p:nvSpPr>
        <p:spPr>
          <a:xfrm>
            <a:off x="3244260" y="4461046"/>
            <a:ext cx="253932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a:gsLst>
                    <a:gs pos="0">
                      <a:schemeClr val="accent6">
                        <a:lumMod val="0"/>
                        <a:lumOff val="100000"/>
                      </a:schemeClr>
                    </a:gs>
                    <a:gs pos="35000">
                      <a:schemeClr val="accent6">
                        <a:lumMod val="0"/>
                        <a:lumOff val="100000"/>
                      </a:schemeClr>
                    </a:gs>
                    <a:gs pos="100000">
                      <a:srgbClr val="FFC000"/>
                    </a:gs>
                  </a:gsLst>
                  <a:path path="circle">
                    <a:fillToRect l="50000" t="-80000" r="50000" b="180000"/>
                  </a:path>
                </a:gradFill>
                <a:effectLst>
                  <a:glow rad="63500">
                    <a:srgbClr val="9966FF"/>
                  </a:glow>
                  <a:outerShdw blurRad="50800" algn="tl" rotWithShape="0">
                    <a:srgbClr val="000000"/>
                  </a:outerShdw>
                </a:effectLst>
                <a:latin typeface="Calibri" panose="020F0502020204030204" pitchFamily="34" charset="0"/>
              </a:rPr>
              <a:t>FAITH</a:t>
            </a:r>
          </a:p>
        </p:txBody>
      </p:sp>
    </p:spTree>
    <p:extLst>
      <p:ext uri="{BB962C8B-B14F-4D97-AF65-F5344CB8AC3E}">
        <p14:creationId xmlns:p14="http://schemas.microsoft.com/office/powerpoint/2010/main" val="546967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“Whatever I may believe in theology, I do not believe in the doctrine of vicarious atonement  in politics.”</a:t>
            </a:r>
          </a:p>
        </p:txBody>
      </p:sp>
      <p:sp>
        <p:nvSpPr>
          <p:cNvPr id="5" name="Rectangle 12"/>
          <p:cNvSpPr>
            <a:spLocks noChangeArrowheads="1"/>
          </p:cNvSpPr>
          <p:nvPr/>
        </p:nvSpPr>
        <p:spPr bwMode="auto">
          <a:xfrm>
            <a:off x="3144253" y="3278143"/>
            <a:ext cx="554254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127000">
                    <a:schemeClr val="tx1"/>
                  </a:glow>
                </a:effectLst>
                <a:latin typeface="Calibri" panose="020F0502020204030204" pitchFamily="34" charset="0"/>
              </a:rPr>
              <a:t>substitute reparation</a:t>
            </a:r>
          </a:p>
        </p:txBody>
      </p:sp>
      <p:sp>
        <p:nvSpPr>
          <p:cNvPr id="6" name="Rectangle 12"/>
          <p:cNvSpPr>
            <a:spLocks noChangeArrowheads="1"/>
          </p:cNvSpPr>
          <p:nvPr/>
        </p:nvSpPr>
        <p:spPr bwMode="auto">
          <a:xfrm>
            <a:off x="3817620" y="3230880"/>
            <a:ext cx="418338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600" b="1" dirty="0">
                <a:solidFill>
                  <a:srgbClr val="FFC000"/>
                </a:solidFill>
                <a:effectLst>
                  <a:glow rad="127000">
                    <a:schemeClr val="tx1"/>
                  </a:glow>
                </a:effectLst>
                <a:latin typeface="Calibri" panose="020F0502020204030204" pitchFamily="34" charset="0"/>
              </a:rPr>
              <a:t>hypocrites</a:t>
            </a:r>
            <a:endParaRPr lang="en-US" altLang="en-US" sz="6600" b="1" i="1" dirty="0">
              <a:solidFill>
                <a:srgbClr val="FFC000"/>
              </a:solidFill>
              <a:effectLst>
                <a:glow rad="127000">
                  <a:schemeClr val="tx1"/>
                </a:glow>
              </a:effectLst>
              <a:latin typeface="Calibri" panose="020F0502020204030204" pitchFamily="34" charset="0"/>
            </a:endParaRPr>
          </a:p>
        </p:txBody>
      </p:sp>
      <p:sp>
        <p:nvSpPr>
          <p:cNvPr id="4" name="Title 1">
            <a:extLst>
              <a:ext uri="{FF2B5EF4-FFF2-40B4-BE49-F238E27FC236}">
                <a16:creationId xmlns:a16="http://schemas.microsoft.com/office/drawing/2014/main" id="{ABEAD9CF-D3C3-46AF-B94E-076F5B6D06B3}"/>
              </a:ext>
            </a:extLst>
          </p:cNvPr>
          <p:cNvSpPr txBox="1">
            <a:spLocks/>
          </p:cNvSpPr>
          <p:nvPr/>
        </p:nvSpPr>
        <p:spPr>
          <a:xfrm>
            <a:off x="2931885" y="3197262"/>
            <a:ext cx="5646058"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secondhand substitution</a:t>
            </a:r>
          </a:p>
        </p:txBody>
      </p:sp>
      <p:sp>
        <p:nvSpPr>
          <p:cNvPr id="7" name="Title 1">
            <a:extLst>
              <a:ext uri="{FF2B5EF4-FFF2-40B4-BE49-F238E27FC236}">
                <a16:creationId xmlns:a16="http://schemas.microsoft.com/office/drawing/2014/main" id="{ABEAD9CF-D3C3-46AF-B94E-076F5B6D06B3}"/>
              </a:ext>
            </a:extLst>
          </p:cNvPr>
          <p:cNvSpPr txBox="1">
            <a:spLocks/>
          </p:cNvSpPr>
          <p:nvPr/>
        </p:nvSpPr>
        <p:spPr>
          <a:xfrm rot="20257289">
            <a:off x="3359603" y="3180445"/>
            <a:ext cx="4066178" cy="10928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50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Tw Cen MT Condensed Extra Bold" panose="020B0803020202020204" pitchFamily="34" charset="0"/>
              </a:rPr>
              <a:t>FAKES</a:t>
            </a:r>
          </a:p>
        </p:txBody>
      </p:sp>
      <p:sp>
        <p:nvSpPr>
          <p:cNvPr id="8" name="Rectangle 12"/>
          <p:cNvSpPr>
            <a:spLocks noChangeArrowheads="1"/>
          </p:cNvSpPr>
          <p:nvPr/>
        </p:nvSpPr>
        <p:spPr bwMode="auto">
          <a:xfrm>
            <a:off x="3672115" y="3285400"/>
            <a:ext cx="422365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127000">
                    <a:schemeClr val="tx1"/>
                  </a:glow>
                </a:effectLst>
                <a:latin typeface="Calibri" panose="020F0502020204030204" pitchFamily="34" charset="0"/>
              </a:rPr>
              <a:t>proxy apology</a:t>
            </a:r>
          </a:p>
        </p:txBody>
      </p:sp>
      <p:sp>
        <p:nvSpPr>
          <p:cNvPr id="9" name="Rectangle 12"/>
          <p:cNvSpPr>
            <a:spLocks noChangeArrowheads="1"/>
          </p:cNvSpPr>
          <p:nvPr/>
        </p:nvSpPr>
        <p:spPr bwMode="auto">
          <a:xfrm>
            <a:off x="3599543" y="3249113"/>
            <a:ext cx="338908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CCECFF"/>
                </a:solidFill>
                <a:effectLst>
                  <a:glow rad="127000">
                    <a:schemeClr val="tx1"/>
                  </a:glow>
                </a:effectLst>
                <a:latin typeface="Calibri" panose="020F0502020204030204" pitchFamily="34" charset="0"/>
              </a:rPr>
              <a:t>half-hearted</a:t>
            </a:r>
          </a:p>
        </p:txBody>
      </p:sp>
    </p:spTree>
    <p:extLst>
      <p:ext uri="{BB962C8B-B14F-4D97-AF65-F5344CB8AC3E}">
        <p14:creationId xmlns:p14="http://schemas.microsoft.com/office/powerpoint/2010/main" val="59444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0" presetClass="exit" presetSubtype="0" accel="100000" fill="hold" grpId="1" nodeType="withEffect">
                                  <p:stCondLst>
                                    <p:cond delay="0"/>
                                  </p:stCondLst>
                                  <p:childTnLst>
                                    <p:anim calcmode="lin" valueType="num">
                                      <p:cBhvr>
                                        <p:cTn id="29" dur="1000"/>
                                        <p:tgtEl>
                                          <p:spTgt spid="5"/>
                                        </p:tgtEl>
                                        <p:attrNameLst>
                                          <p:attrName>ppt_w</p:attrName>
                                        </p:attrNameLst>
                                      </p:cBhvr>
                                      <p:tavLst>
                                        <p:tav tm="0">
                                          <p:val>
                                            <p:strVal val="ppt_w"/>
                                          </p:val>
                                        </p:tav>
                                        <p:tav tm="100000">
                                          <p:val>
                                            <p:strVal val="ppt_w+.3"/>
                                          </p:val>
                                        </p:tav>
                                      </p:tavLst>
                                    </p:anim>
                                    <p:anim calcmode="lin" valueType="num">
                                      <p:cBhvr>
                                        <p:cTn id="30" dur="1000"/>
                                        <p:tgtEl>
                                          <p:spTgt spid="5"/>
                                        </p:tgtEl>
                                        <p:attrNameLst>
                                          <p:attrName>ppt_h</p:attrName>
                                        </p:attrNameLst>
                                      </p:cBhvr>
                                      <p:tavLst>
                                        <p:tav tm="0">
                                          <p:val>
                                            <p:strVal val="ppt_h"/>
                                          </p:val>
                                        </p:tav>
                                        <p:tav tm="100000">
                                          <p:val>
                                            <p:strVal val="ppt_h"/>
                                          </p:val>
                                        </p:tav>
                                      </p:tavLst>
                                    </p:anim>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stCondLst>
                                            <p:cond delay="0"/>
                                          </p:stCondLst>
                                        </p:cTn>
                                        <p:tgtEl>
                                          <p:spTgt spid="4"/>
                                        </p:tgtEl>
                                      </p:cBhvr>
                                    </p:animEffect>
                                    <p:anim to="" calcmode="lin" valueType="num">
                                      <p:cBhvr>
                                        <p:cTn id="3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40" presetID="50" presetClass="exit" presetSubtype="0" accel="100000" fill="hold" grpId="1" nodeType="withEffect">
                                  <p:stCondLst>
                                    <p:cond delay="0"/>
                                  </p:stCondLst>
                                  <p:childTnLst>
                                    <p:anim calcmode="lin" valueType="num">
                                      <p:cBhvr>
                                        <p:cTn id="41" dur="1000"/>
                                        <p:tgtEl>
                                          <p:spTgt spid="8"/>
                                        </p:tgtEl>
                                        <p:attrNameLst>
                                          <p:attrName>ppt_w</p:attrName>
                                        </p:attrNameLst>
                                      </p:cBhvr>
                                      <p:tavLst>
                                        <p:tav tm="0">
                                          <p:val>
                                            <p:strVal val="ppt_w"/>
                                          </p:val>
                                        </p:tav>
                                        <p:tav tm="100000">
                                          <p:val>
                                            <p:strVal val="ppt_w+.3"/>
                                          </p:val>
                                        </p:tav>
                                      </p:tavLst>
                                    </p:anim>
                                    <p:anim calcmode="lin" valueType="num">
                                      <p:cBhvr>
                                        <p:cTn id="42" dur="1000"/>
                                        <p:tgtEl>
                                          <p:spTgt spid="8"/>
                                        </p:tgtEl>
                                        <p:attrNameLst>
                                          <p:attrName>ppt_h</p:attrName>
                                        </p:attrNameLst>
                                      </p:cBhvr>
                                      <p:tavLst>
                                        <p:tav tm="0">
                                          <p:val>
                                            <p:strVal val="ppt_h"/>
                                          </p:val>
                                        </p:tav>
                                        <p:tav tm="100000">
                                          <p:val>
                                            <p:strVal val="ppt_h"/>
                                          </p:val>
                                        </p:tav>
                                      </p:tavLst>
                                    </p:anim>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dissolve">
                                      <p:cBhvr>
                                        <p:cTn id="49" dur="500">
                                          <p:stCondLst>
                                            <p:cond delay="0"/>
                                          </p:stCondLst>
                                        </p:cTn>
                                        <p:tgtEl>
                                          <p:spTgt spid="7"/>
                                        </p:tgtEl>
                                      </p:cBhvr>
                                    </p:animEffect>
                                    <p:anim to="" calcmode="lin" valueType="num">
                                      <p:cBhvr>
                                        <p:cTn id="5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52" fill="hold">
                            <p:stCondLst>
                              <p:cond delay="500"/>
                            </p:stCondLst>
                            <p:childTnLst>
                              <p:par>
                                <p:cTn id="53" presetID="50" presetClass="entr" presetSubtype="0" decel="10000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strVal val="#ppt_w+.3"/>
                                          </p:val>
                                        </p:tav>
                                        <p:tav tm="100000">
                                          <p:val>
                                            <p:strVal val="#ppt_w"/>
                                          </p:val>
                                        </p:tav>
                                      </p:tavLst>
                                    </p:anim>
                                    <p:anim calcmode="lin" valueType="num">
                                      <p:cBhvr>
                                        <p:cTn id="56" dur="1000" fill="hold"/>
                                        <p:tgtEl>
                                          <p:spTgt spid="9"/>
                                        </p:tgtEl>
                                        <p:attrNameLst>
                                          <p:attrName>ppt_h</p:attrName>
                                        </p:attrNameLst>
                                      </p:cBhvr>
                                      <p:tavLst>
                                        <p:tav tm="0">
                                          <p:val>
                                            <p:strVal val="#ppt_h"/>
                                          </p:val>
                                        </p:tav>
                                        <p:tav tm="100000">
                                          <p:val>
                                            <p:strVal val="#ppt_h"/>
                                          </p:val>
                                        </p:tav>
                                      </p:tavLst>
                                    </p:anim>
                                    <p:animEffect transition="in" filter="fade">
                                      <p:cBhvr>
                                        <p:cTn id="57" dur="1000"/>
                                        <p:tgtEl>
                                          <p:spTgt spid="9"/>
                                        </p:tgtEl>
                                      </p:cBhvr>
                                    </p:animEffect>
                                  </p:childTnLst>
                                </p:cTn>
                              </p:par>
                            </p:childTnLst>
                          </p:cTn>
                        </p:par>
                        <p:par>
                          <p:cTn id="58" fill="hold">
                            <p:stCondLst>
                              <p:cond delay="1500"/>
                            </p:stCondLst>
                            <p:childTnLst>
                              <p:par>
                                <p:cTn id="59" presetID="50" presetClass="exit" presetSubtype="0" accel="100000" fill="hold" grpId="1" nodeType="afterEffect">
                                  <p:stCondLst>
                                    <p:cond delay="0"/>
                                  </p:stCondLst>
                                  <p:childTnLst>
                                    <p:anim calcmode="lin" valueType="num">
                                      <p:cBhvr>
                                        <p:cTn id="60" dur="1000"/>
                                        <p:tgtEl>
                                          <p:spTgt spid="9"/>
                                        </p:tgtEl>
                                        <p:attrNameLst>
                                          <p:attrName>ppt_w</p:attrName>
                                        </p:attrNameLst>
                                      </p:cBhvr>
                                      <p:tavLst>
                                        <p:tav tm="0">
                                          <p:val>
                                            <p:strVal val="ppt_w"/>
                                          </p:val>
                                        </p:tav>
                                        <p:tav tm="100000">
                                          <p:val>
                                            <p:strVal val="ppt_w+.3"/>
                                          </p:val>
                                        </p:tav>
                                      </p:tavLst>
                                    </p:anim>
                                    <p:anim calcmode="lin" valueType="num">
                                      <p:cBhvr>
                                        <p:cTn id="61" dur="1000"/>
                                        <p:tgtEl>
                                          <p:spTgt spid="9"/>
                                        </p:tgtEl>
                                        <p:attrNameLst>
                                          <p:attrName>ppt_h</p:attrName>
                                        </p:attrNameLst>
                                      </p:cBhvr>
                                      <p:tavLst>
                                        <p:tav tm="0">
                                          <p:val>
                                            <p:strVal val="ppt_h"/>
                                          </p:val>
                                        </p:tav>
                                        <p:tav tm="100000">
                                          <p:val>
                                            <p:strVal val="ppt_h"/>
                                          </p:val>
                                        </p:tav>
                                      </p:tavLst>
                                    </p:anim>
                                    <p:animEffect transition="out" filter="fade">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9" presetClass="entr" presetSubtype="0" accel="10000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6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7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71" dur="1000" fill="hold"/>
                                        <p:tgtEl>
                                          <p:spTgt spid="6"/>
                                        </p:tgtEl>
                                        <p:attrNameLst>
                                          <p:attrName>ppt_y</p:attrName>
                                        </p:attrNameLst>
                                      </p:cBhvr>
                                      <p:tavLst>
                                        <p:tav tm="0">
                                          <p:val>
                                            <p:strVal val="#ppt_y"/>
                                          </p:val>
                                        </p:tav>
                                        <p:tav tm="100000">
                                          <p:val>
                                            <p:strVal val="#ppt_y"/>
                                          </p:val>
                                        </p:tav>
                                      </p:tavLst>
                                    </p:anim>
                                  </p:childTnLst>
                                </p:cTn>
                              </p:par>
                              <p:par>
                                <p:cTn id="72" presetID="55" presetClass="exit" presetSubtype="0" fill="hold" grpId="1" nodeType="withEffect">
                                  <p:stCondLst>
                                    <p:cond delay="0"/>
                                  </p:stCondLst>
                                  <p:childTnLst>
                                    <p:anim calcmode="lin" valueType="num">
                                      <p:cBhvr>
                                        <p:cTn id="73" dur="1000"/>
                                        <p:tgtEl>
                                          <p:spTgt spid="4"/>
                                        </p:tgtEl>
                                        <p:attrNameLst>
                                          <p:attrName>ppt_w</p:attrName>
                                        </p:attrNameLst>
                                      </p:cBhvr>
                                      <p:tavLst>
                                        <p:tav tm="0">
                                          <p:val>
                                            <p:strVal val="ppt_w"/>
                                          </p:val>
                                        </p:tav>
                                        <p:tav tm="100000">
                                          <p:val>
                                            <p:strVal val="ppt_w*0.70"/>
                                          </p:val>
                                        </p:tav>
                                      </p:tavLst>
                                    </p:anim>
                                    <p:anim calcmode="lin" valueType="num">
                                      <p:cBhvr>
                                        <p:cTn id="74" dur="1000"/>
                                        <p:tgtEl>
                                          <p:spTgt spid="4"/>
                                        </p:tgtEl>
                                        <p:attrNameLst>
                                          <p:attrName>ppt_h</p:attrName>
                                        </p:attrNameLst>
                                      </p:cBhvr>
                                      <p:tavLst>
                                        <p:tav tm="0">
                                          <p:val>
                                            <p:strVal val="ppt_h"/>
                                          </p:val>
                                        </p:tav>
                                        <p:tav tm="100000">
                                          <p:val>
                                            <p:strVal val="ppt_h"/>
                                          </p:val>
                                        </p:tav>
                                      </p:tavLst>
                                    </p:anim>
                                    <p:animEffect transition="out" filter="fade">
                                      <p:cBhvr>
                                        <p:cTn id="75" dur="1000"/>
                                        <p:tgtEl>
                                          <p:spTgt spid="4"/>
                                        </p:tgtEl>
                                      </p:cBhvr>
                                    </p:animEffect>
                                    <p:set>
                                      <p:cBhvr>
                                        <p:cTn id="76" dur="1" fill="hold">
                                          <p:stCondLst>
                                            <p:cond delay="999"/>
                                          </p:stCondLst>
                                        </p:cTn>
                                        <p:tgtEl>
                                          <p:spTgt spid="4"/>
                                        </p:tgtEl>
                                        <p:attrNameLst>
                                          <p:attrName>style.visibility</p:attrName>
                                        </p:attrNameLst>
                                      </p:cBhvr>
                                      <p:to>
                                        <p:strVal val="hidden"/>
                                      </p:to>
                                    </p:set>
                                  </p:childTnLst>
                                </p:cTn>
                              </p:par>
                              <p:par>
                                <p:cTn id="77" presetID="23" presetClass="exit" presetSubtype="32" fill="hold" grpId="1" nodeType="withEffect">
                                  <p:stCondLst>
                                    <p:cond delay="500"/>
                                  </p:stCondLst>
                                  <p:childTnLst>
                                    <p:anim calcmode="lin" valueType="num">
                                      <p:cBhvr>
                                        <p:cTn id="78" dur="500"/>
                                        <p:tgtEl>
                                          <p:spTgt spid="7"/>
                                        </p:tgtEl>
                                        <p:attrNameLst>
                                          <p:attrName>ppt_w</p:attrName>
                                        </p:attrNameLst>
                                      </p:cBhvr>
                                      <p:tavLst>
                                        <p:tav tm="0">
                                          <p:val>
                                            <p:strVal val="ppt_w"/>
                                          </p:val>
                                        </p:tav>
                                        <p:tav tm="100000">
                                          <p:val>
                                            <p:fltVal val="0"/>
                                          </p:val>
                                        </p:tav>
                                      </p:tavLst>
                                    </p:anim>
                                    <p:anim calcmode="lin" valueType="num">
                                      <p:cBhvr>
                                        <p:cTn id="79" dur="500"/>
                                        <p:tgtEl>
                                          <p:spTgt spid="7"/>
                                        </p:tgtEl>
                                        <p:attrNameLst>
                                          <p:attrName>ppt_h</p:attrName>
                                        </p:attrNameLst>
                                      </p:cBhvr>
                                      <p:tavLst>
                                        <p:tav tm="0">
                                          <p:val>
                                            <p:strVal val="ppt_h"/>
                                          </p:val>
                                        </p:tav>
                                        <p:tav tm="100000">
                                          <p:val>
                                            <p:fltVal val="0"/>
                                          </p:val>
                                        </p:tav>
                                      </p:tavLst>
                                    </p:anim>
                                    <p:set>
                                      <p:cBhvr>
                                        <p:cTn id="8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P spid="5" grpId="1"/>
      <p:bldP spid="6" grpId="0"/>
      <p:bldP spid="4" grpId="0"/>
      <p:bldP spid="4" grpId="1"/>
      <p:bldP spid="7" grpId="0"/>
      <p:bldP spid="7" grpId="1"/>
      <p:bldP spid="8" grpId="0"/>
      <p:bldP spid="8" grpId="1"/>
      <p:bldP spid="9" grpId="0"/>
      <p:bldP spid="9"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35868" y="2487612"/>
            <a:ext cx="6672263" cy="18827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“History is but the unrolled scroll of prophecy.”</a:t>
            </a:r>
          </a:p>
        </p:txBody>
      </p:sp>
    </p:spTree>
    <p:extLst>
      <p:ext uri="{BB962C8B-B14F-4D97-AF65-F5344CB8AC3E}">
        <p14:creationId xmlns:p14="http://schemas.microsoft.com/office/powerpoint/2010/main" val="316639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462275" y="3980190"/>
            <a:ext cx="11075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it</a:t>
            </a:r>
          </a:p>
        </p:txBody>
      </p:sp>
      <p:sp>
        <p:nvSpPr>
          <p:cNvPr id="6" name="Title 1"/>
          <p:cNvSpPr txBox="1">
            <a:spLocks/>
          </p:cNvSpPr>
          <p:nvPr/>
        </p:nvSpPr>
        <p:spPr>
          <a:xfrm>
            <a:off x="421709" y="2647102"/>
            <a:ext cx="45636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 from wrong</a:t>
            </a:r>
          </a:p>
        </p:txBody>
      </p:sp>
      <p:sp>
        <p:nvSpPr>
          <p:cNvPr id="3074" name="Rectangle 2"/>
          <p:cNvSpPr>
            <a:spLocks noGrp="1" noChangeArrowheads="1"/>
          </p:cNvSpPr>
          <p:nvPr>
            <p:ph type="title"/>
          </p:nvPr>
        </p:nvSpPr>
        <p:spPr>
          <a:xfrm>
            <a:off x="457200" y="1758950"/>
            <a:ext cx="8229600" cy="33401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“But for we could not know     right from wrong. All things most desirable for man's welfare ... are to be found portrayed in it.”</a:t>
            </a:r>
          </a:p>
        </p:txBody>
      </p:sp>
      <p:sp>
        <p:nvSpPr>
          <p:cNvPr id="3" name="Title 1">
            <a:extLst>
              <a:ext uri="{FF2B5EF4-FFF2-40B4-BE49-F238E27FC236}">
                <a16:creationId xmlns:a16="http://schemas.microsoft.com/office/drawing/2014/main" id="{7DBD1F20-52F2-443F-9B21-855FEC0EC99B}"/>
              </a:ext>
            </a:extLst>
          </p:cNvPr>
          <p:cNvSpPr txBox="1">
            <a:spLocks/>
          </p:cNvSpPr>
          <p:nvPr/>
        </p:nvSpPr>
        <p:spPr>
          <a:xfrm>
            <a:off x="4785395" y="3129248"/>
            <a:ext cx="343860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glow rad="63500">
                    <a:srgbClr val="9966FF"/>
                  </a:glow>
                  <a:outerShdw blurRad="50800" algn="tl" rotWithShape="0">
                    <a:srgbClr val="000000"/>
                  </a:outerShdw>
                </a:effectLst>
                <a:latin typeface="Calibri" panose="020F0502020204030204" pitchFamily="34" charset="0"/>
              </a:rPr>
              <a:t>God’s Word</a:t>
            </a:r>
          </a:p>
        </p:txBody>
      </p:sp>
      <p:sp>
        <p:nvSpPr>
          <p:cNvPr id="5" name="Rectangle 4"/>
          <p:cNvSpPr>
            <a:spLocks noChangeArrowheads="1"/>
          </p:cNvSpPr>
          <p:nvPr/>
        </p:nvSpPr>
        <p:spPr bwMode="auto">
          <a:xfrm>
            <a:off x="6386076" y="39479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67341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par>
                          <p:cTn id="17" fill="hold">
                            <p:stCondLst>
                              <p:cond delay="500"/>
                            </p:stCondLst>
                            <p:childTnLst>
                              <p:par>
                                <p:cTn id="18" presetID="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stCondLst>
                                            <p:cond delay="0"/>
                                          </p:stCondLst>
                                        </p:cTn>
                                        <p:tgtEl>
                                          <p:spTgt spid="5"/>
                                        </p:tgtEl>
                                      </p:cBhvr>
                                    </p:animEffect>
                                    <p:anim to="" calcmode="lin" valueType="num">
                                      <p:cBhvr>
                                        <p:cTn id="2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stCondLst>
                                            <p:cond delay="0"/>
                                          </p:stCondLst>
                                        </p:cTn>
                                        <p:tgtEl>
                                          <p:spTgt spid="3"/>
                                        </p:tgtEl>
                                      </p:cBhvr>
                                    </p:animEffect>
                                    <p:anim to="" calcmode="lin" valueType="num">
                                      <p:cBhvr>
                                        <p:cTn id="2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0"/>
                                  </p:stCondLst>
                                  <p:childTnLst>
                                    <p:set>
                                      <p:cBhvr override="childStyle">
                                        <p:cTn id="3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20890"/>
            <a:ext cx="8229600" cy="54638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What shall we say then?                 Is the law sin? Certainly not!         On the contrary, I would not have known sin except through the law. For I would not have known covetousness unless the law had said, "You shall not covet."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7:7</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987837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23144"/>
            <a:ext cx="8229600" cy="48117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 am receiving what I suppose        to be the usual number of threatening letters on the subject. Assassination can be no more guarded against than death by lightning; it is best not to worry about either.”</a:t>
            </a:r>
          </a:p>
        </p:txBody>
      </p:sp>
    </p:spTree>
    <p:extLst>
      <p:ext uri="{BB962C8B-B14F-4D97-AF65-F5344CB8AC3E}">
        <p14:creationId xmlns:p14="http://schemas.microsoft.com/office/powerpoint/2010/main" val="3596918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47800"/>
            <a:ext cx="8229600" cy="37930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do not worry about tomorrow, for tomorrow will worry about its own things. Sufficient for the day is its         own trouble."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6:34</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472440" y="1440180"/>
            <a:ext cx="8229600" cy="379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do not fear those who kill the body but cannot kill the soul. But rather fear Him who is able   to destroy both soul and body     in hell."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10:28</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1905475" y="419957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47258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1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xit" presetSubtype="8" fill="hold" grpId="1" nodeType="withEffect">
                                  <p:stCondLst>
                                    <p:cond delay="0"/>
                                  </p:stCondLst>
                                  <p:childTnLst>
                                    <p:anim calcmode="lin" valueType="num">
                                      <p:cBhvr additive="base">
                                        <p:cTn id="17" dur="500"/>
                                        <p:tgtEl>
                                          <p:spTgt spid="3074"/>
                                        </p:tgtEl>
                                        <p:attrNameLst>
                                          <p:attrName>ppt_x</p:attrName>
                                        </p:attrNameLst>
                                      </p:cBhvr>
                                      <p:tavLst>
                                        <p:tav tm="0">
                                          <p:val>
                                            <p:strVal val="ppt_x"/>
                                          </p:val>
                                        </p:tav>
                                        <p:tav tm="100000">
                                          <p:val>
                                            <p:strVal val="0-ppt_w/2"/>
                                          </p:val>
                                        </p:tav>
                                      </p:tavLst>
                                    </p:anim>
                                    <p:anim calcmode="lin" valueType="num">
                                      <p:cBhvr additive="base">
                                        <p:cTn id="18" dur="500"/>
                                        <p:tgtEl>
                                          <p:spTgt spid="3074"/>
                                        </p:tgtEl>
                                        <p:attrNameLst>
                                          <p:attrName>ppt_y</p:attrName>
                                        </p:attrNameLst>
                                      </p:cBhvr>
                                      <p:tavLst>
                                        <p:tav tm="0">
                                          <p:val>
                                            <p:strVal val="ppt_y"/>
                                          </p:val>
                                        </p:tav>
                                        <p:tav tm="100000">
                                          <p:val>
                                            <p:strVal val="ppt_y"/>
                                          </p:val>
                                        </p:tav>
                                      </p:tavLst>
                                    </p:anim>
                                    <p:set>
                                      <p:cBhvr>
                                        <p:cTn id="19" dur="1" fill="hold">
                                          <p:stCondLst>
                                            <p:cond delay="499"/>
                                          </p:stCondLst>
                                        </p:cTn>
                                        <p:tgtEl>
                                          <p:spTgt spid="307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stCondLst>
                                            <p:cond delay="0"/>
                                          </p:stCondLst>
                                        </p:cTn>
                                        <p:tgtEl>
                                          <p:spTgt spid="4"/>
                                        </p:tgtEl>
                                      </p:cBhvr>
                                    </p:animEffect>
                                    <p:anim to="" calcmode="lin" valueType="num">
                                      <p:cBhvr>
                                        <p:cTn id="2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“If wrinkles must be written         on our brows, let them not be written upon the heart. The spirit should never grow old.”</a:t>
            </a:r>
          </a:p>
        </p:txBody>
      </p:sp>
      <p:sp>
        <p:nvSpPr>
          <p:cNvPr id="3" name="Heart 2"/>
          <p:cNvSpPr/>
          <p:nvPr/>
        </p:nvSpPr>
        <p:spPr bwMode="auto">
          <a:xfrm>
            <a:off x="4953000" y="344062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717150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515211" y="4586695"/>
            <a:ext cx="32134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taking heed</a:t>
            </a:r>
          </a:p>
        </p:txBody>
      </p:sp>
      <p:sp>
        <p:nvSpPr>
          <p:cNvPr id="3074" name="Rectangle 2"/>
          <p:cNvSpPr>
            <a:spLocks noGrp="1" noChangeArrowheads="1"/>
          </p:cNvSpPr>
          <p:nvPr>
            <p:ph type="title"/>
          </p:nvPr>
        </p:nvSpPr>
        <p:spPr>
          <a:xfrm>
            <a:off x="619298" y="504825"/>
            <a:ext cx="7905404" cy="247544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My son, give me your heart, And let your eyes observe my ways.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23:26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57200" y="3926898"/>
            <a:ext cx="8229600" cy="22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How can a young man cleanse his way? By taking heed according to Your word.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Psalms 119:9</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Heart 3"/>
          <p:cNvSpPr/>
          <p:nvPr/>
        </p:nvSpPr>
        <p:spPr bwMode="auto">
          <a:xfrm>
            <a:off x="4953000" y="344062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6" name="Rectangle 12"/>
          <p:cNvSpPr>
            <a:spLocks noChangeArrowheads="1"/>
          </p:cNvSpPr>
          <p:nvPr/>
        </p:nvSpPr>
        <p:spPr bwMode="auto">
          <a:xfrm>
            <a:off x="1969477" y="920262"/>
            <a:ext cx="490024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i="1" dirty="0">
                <a:gradFill flip="none" rotWithShape="1">
                  <a:gsLst>
                    <a:gs pos="0">
                      <a:schemeClr val="accent6">
                        <a:lumMod val="0"/>
                        <a:lumOff val="100000"/>
                      </a:schemeClr>
                    </a:gs>
                    <a:gs pos="35000">
                      <a:schemeClr val="accent6">
                        <a:lumMod val="0"/>
                        <a:lumOff val="100000"/>
                      </a:schemeClr>
                    </a:gs>
                    <a:gs pos="100000">
                      <a:srgbClr val="00B0F0"/>
                    </a:gs>
                  </a:gsLst>
                  <a:path path="circle">
                    <a:fillToRect l="50000" t="-80000" r="50000" b="180000"/>
                  </a:path>
                  <a:tileRect/>
                </a:gradFill>
                <a:effectLst>
                  <a:glow rad="88900">
                    <a:schemeClr val="tx1"/>
                  </a:glow>
                </a:effectLst>
                <a:latin typeface="Calibri" panose="020F0502020204030204" pitchFamily="34" charset="0"/>
              </a:rPr>
              <a:t>Commitment</a:t>
            </a:r>
          </a:p>
        </p:txBody>
      </p:sp>
    </p:spTree>
    <p:extLst>
      <p:ext uri="{BB962C8B-B14F-4D97-AF65-F5344CB8AC3E}">
        <p14:creationId xmlns:p14="http://schemas.microsoft.com/office/powerpoint/2010/main" val="255759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4"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par>
                                <p:cTn id="27" presetID="23" presetClass="exit" presetSubtype="16" fill="hold" grpId="1" nodeType="withEffect">
                                  <p:stCondLst>
                                    <p:cond delay="400"/>
                                  </p:stCondLst>
                                  <p:childTnLst>
                                    <p:anim calcmode="lin" valueType="num">
                                      <p:cBhvr>
                                        <p:cTn id="28" dur="500"/>
                                        <p:tgtEl>
                                          <p:spTgt spid="4"/>
                                        </p:tgtEl>
                                        <p:attrNameLst>
                                          <p:attrName>ppt_w</p:attrName>
                                        </p:attrNameLst>
                                      </p:cBhvr>
                                      <p:tavLst>
                                        <p:tav tm="0">
                                          <p:val>
                                            <p:strVal val="ppt_w"/>
                                          </p:val>
                                        </p:tav>
                                        <p:tav tm="100000">
                                          <p:val>
                                            <p:strVal val="4*ppt_w"/>
                                          </p:val>
                                        </p:tav>
                                      </p:tavLst>
                                    </p:anim>
                                    <p:anim calcmode="lin" valueType="num">
                                      <p:cBhvr>
                                        <p:cTn id="29" dur="500"/>
                                        <p:tgtEl>
                                          <p:spTgt spid="4"/>
                                        </p:tgtEl>
                                        <p:attrNameLst>
                                          <p:attrName>ppt_h</p:attrName>
                                        </p:attrNameLst>
                                      </p:cBhvr>
                                      <p:tavLst>
                                        <p:tav tm="0">
                                          <p:val>
                                            <p:strVal val="ppt_h"/>
                                          </p:val>
                                        </p:tav>
                                        <p:tav tm="100000">
                                          <p:val>
                                            <p:strVal val="4*ppt_h"/>
                                          </p:val>
                                        </p:tav>
                                      </p:tavLst>
                                    </p:anim>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2" nodeType="withEffect">
                                  <p:stCondLst>
                                    <p:cond delay="60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42" presetClass="path" presetSubtype="0" accel="50000" decel="50000" fill="hold" grpId="5" nodeType="withEffect">
                                  <p:stCondLst>
                                    <p:cond delay="400"/>
                                  </p:stCondLst>
                                  <p:childTnLst>
                                    <p:animMotion origin="layout" path="M 0 -3.7037E-7 L 0.15833 -0.44051 " pathEditMode="relative" rAng="0" ptsTypes="AA">
                                      <p:cBhvr>
                                        <p:cTn id="35" dur="750" fill="hold"/>
                                        <p:tgtEl>
                                          <p:spTgt spid="4"/>
                                        </p:tgtEl>
                                        <p:attrNameLst>
                                          <p:attrName>ppt_x</p:attrName>
                                          <p:attrName>ppt_y</p:attrName>
                                        </p:attrNameLst>
                                      </p:cBhvr>
                                      <p:rCtr x="7917" y="-22037"/>
                                    </p:animMotion>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4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 grpId="0"/>
      <p:bldP spid="4" grpId="1" animBg="1"/>
      <p:bldP spid="4" grpId="2" animBg="1"/>
      <p:bldP spid="4" grpId="3" animBg="1"/>
      <p:bldP spid="4" grpId="4" animBg="1"/>
      <p:bldP spid="4" grpId="5"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134464" y="3148780"/>
            <a:ext cx="3429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avoid foolish</a:t>
            </a:r>
          </a:p>
        </p:txBody>
      </p:sp>
      <p:sp>
        <p:nvSpPr>
          <p:cNvPr id="4" name="Title 1"/>
          <p:cNvSpPr txBox="1">
            <a:spLocks/>
          </p:cNvSpPr>
          <p:nvPr/>
        </p:nvSpPr>
        <p:spPr>
          <a:xfrm>
            <a:off x="322007" y="3792794"/>
            <a:ext cx="42110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ignorant disputes</a:t>
            </a:r>
          </a:p>
        </p:txBody>
      </p:sp>
      <p:sp>
        <p:nvSpPr>
          <p:cNvPr id="3074" name="Rectangle 2"/>
          <p:cNvSpPr>
            <a:spLocks noGrp="1" noChangeArrowheads="1"/>
          </p:cNvSpPr>
          <p:nvPr>
            <p:ph type="title"/>
          </p:nvPr>
        </p:nvSpPr>
        <p:spPr>
          <a:xfrm>
            <a:off x="332508" y="1047923"/>
            <a:ext cx="8487295" cy="4471728"/>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Flee also youthful lusts; but pursue righteousness, faith, love, peace with those who call on the Lord out of a pure heart. But avoid foolish and ignorant disputes, knowing that they generate strife.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2:22-23</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2" name="TextBox 1"/>
          <p:cNvSpPr txBox="1"/>
          <p:nvPr/>
        </p:nvSpPr>
        <p:spPr>
          <a:xfrm>
            <a:off x="2720340" y="4735328"/>
            <a:ext cx="674370" cy="738664"/>
          </a:xfrm>
          <a:prstGeom prst="rect">
            <a:avLst/>
          </a:prstGeom>
          <a:noFill/>
        </p:spPr>
        <p:txBody>
          <a:bodyPr wrap="square" rtlCol="0">
            <a:spAutoFit/>
          </a:bodyPr>
          <a:lstStyle/>
          <a:p>
            <a:r>
              <a:rPr lang="en-US" altLang="en-US" sz="4200" b="1" kern="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a:t>
            </a:r>
            <a:endParaRPr lang="en-US" dirty="0">
              <a:solidFill>
                <a:srgbClr val="FFC000"/>
              </a:solidFill>
            </a:endParaRPr>
          </a:p>
        </p:txBody>
      </p:sp>
      <p:sp>
        <p:nvSpPr>
          <p:cNvPr id="6" name="Rectangle 2"/>
          <p:cNvSpPr txBox="1">
            <a:spLocks noChangeArrowheads="1"/>
          </p:cNvSpPr>
          <p:nvPr/>
        </p:nvSpPr>
        <p:spPr bwMode="auto">
          <a:xfrm>
            <a:off x="893427" y="914399"/>
            <a:ext cx="7553149" cy="461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pursue:</a:t>
            </a:r>
          </a:p>
          <a:p>
            <a:pPr algn="l" eaLnBrk="1" hangingPunct="1"/>
            <a:endParaRPr lang="en-US" altLang="en-US" sz="1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righteousness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faith</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love</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a:t>
            </a:r>
          </a:p>
          <a:p>
            <a:pPr algn="l" eaLnBrk="1" hangingPunct="1"/>
            <a:endParaRPr lang="en-US" altLang="en-US" sz="2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with a pure heart call</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736982" y="1304467"/>
            <a:ext cx="1907956" cy="76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pursue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41147" y="1852104"/>
            <a:ext cx="3687055" cy="9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512050" y="1847342"/>
            <a:ext cx="1577878" cy="9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4832044" y="1893811"/>
            <a:ext cx="1427565" cy="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6127609" y="1926627"/>
            <a:ext cx="1615456" cy="79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7503089" y="1926006"/>
            <a:ext cx="1402513" cy="79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with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7929596" y="2489172"/>
            <a:ext cx="738634" cy="9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786498" y="3130380"/>
            <a:ext cx="2622341" cy="9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pure heart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2978191" y="2589885"/>
            <a:ext cx="1151993" cy="74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call</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2623976" y="2725699"/>
            <a:ext cx="1907956" cy="9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FF"/>
                </a:solidFill>
                <a:effectLst>
                  <a:outerShdw blurRad="50800" algn="tl" rotWithShape="0">
                    <a:srgbClr val="000000"/>
                  </a:outerShdw>
                </a:effectLst>
                <a:latin typeface="Calibri" panose="020F0502020204030204" pitchFamily="34" charset="0"/>
              </a:rPr>
              <a:t>peace</a:t>
            </a:r>
            <a:endParaRPr lang="en-US" altLang="en-US" sz="4000" b="1" i="1" kern="0" dirty="0">
              <a:ln w="17780" cmpd="sng">
                <a:noFill/>
                <a:prstDash val="solid"/>
                <a:miter lim="800000"/>
              </a:ln>
              <a:solidFill>
                <a:srgbClr val="FF00FF"/>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1447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42" presetClass="path" presetSubtype="0" accel="50000" decel="50000" fill="hold" grpId="1" nodeType="withEffect">
                                  <p:stCondLst>
                                    <p:cond delay="0"/>
                                  </p:stCondLst>
                                  <p:childTnLst>
                                    <p:animMotion origin="layout" path="M 4.16667E-6 -1.85185E-6 L -0.65035 -0.04954 " pathEditMode="relative" rAng="0" ptsTypes="AA">
                                      <p:cBhvr>
                                        <p:cTn id="52" dur="2000" fill="hold"/>
                                        <p:tgtEl>
                                          <p:spTgt spid="8"/>
                                        </p:tgtEl>
                                        <p:attrNameLst>
                                          <p:attrName>ppt_x</p:attrName>
                                          <p:attrName>ppt_y</p:attrName>
                                        </p:attrNameLst>
                                      </p:cBhvr>
                                      <p:rCtr x="-32517" y="-2477"/>
                                    </p:animMotion>
                                  </p:childTnLst>
                                </p:cTn>
                              </p:par>
                              <p:par>
                                <p:cTn id="53" presetID="42" presetClass="path" presetSubtype="0" accel="50000" decel="50000" fill="hold" grpId="1" nodeType="withEffect">
                                  <p:stCondLst>
                                    <p:cond delay="0"/>
                                  </p:stCondLst>
                                  <p:childTnLst>
                                    <p:animMotion origin="layout" path="M -3.88889E-6 1.11111E-6 L 0.1875 -0.01366 " pathEditMode="relative" rAng="0" ptsTypes="AA">
                                      <p:cBhvr>
                                        <p:cTn id="54" dur="2000" fill="hold"/>
                                        <p:tgtEl>
                                          <p:spTgt spid="9"/>
                                        </p:tgtEl>
                                        <p:attrNameLst>
                                          <p:attrName>ppt_x</p:attrName>
                                          <p:attrName>ppt_y</p:attrName>
                                        </p:attrNameLst>
                                      </p:cBhvr>
                                      <p:rCtr x="9375" y="-694"/>
                                    </p:animMotion>
                                  </p:childTnLst>
                                </p:cTn>
                              </p:par>
                              <p:par>
                                <p:cTn id="55" presetID="42" presetClass="path" presetSubtype="0" accel="50000" decel="50000" fill="hold" grpId="1" nodeType="withEffect">
                                  <p:stCondLst>
                                    <p:cond delay="0"/>
                                  </p:stCondLst>
                                  <p:childTnLst>
                                    <p:animMotion origin="layout" path="M -2.5E-6 -4.44444E-6 L -0.17743 0.08056 " pathEditMode="relative" rAng="0" ptsTypes="AA">
                                      <p:cBhvr>
                                        <p:cTn id="56" dur="2000" fill="hold"/>
                                        <p:tgtEl>
                                          <p:spTgt spid="10"/>
                                        </p:tgtEl>
                                        <p:attrNameLst>
                                          <p:attrName>ppt_x</p:attrName>
                                          <p:attrName>ppt_y</p:attrName>
                                        </p:attrNameLst>
                                      </p:cBhvr>
                                      <p:rCtr x="-8872" y="4028"/>
                                    </p:animMotion>
                                  </p:childTnLst>
                                </p:cTn>
                              </p:par>
                              <p:par>
                                <p:cTn id="57" presetID="42" presetClass="path" presetSubtype="0" accel="50000" decel="50000" fill="hold" grpId="1" nodeType="withEffect">
                                  <p:stCondLst>
                                    <p:cond delay="0"/>
                                  </p:stCondLst>
                                  <p:childTnLst>
                                    <p:animMotion origin="layout" path="M -3.61111E-6 -4.44444E-6 L -0.3184 0.17408 " pathEditMode="relative" rAng="0" ptsTypes="AA">
                                      <p:cBhvr>
                                        <p:cTn id="58" dur="2000" fill="hold"/>
                                        <p:tgtEl>
                                          <p:spTgt spid="11"/>
                                        </p:tgtEl>
                                        <p:attrNameLst>
                                          <p:attrName>ppt_x</p:attrName>
                                          <p:attrName>ppt_y</p:attrName>
                                        </p:attrNameLst>
                                      </p:cBhvr>
                                      <p:rCtr x="-15920" y="8704"/>
                                    </p:animMotion>
                                  </p:childTnLst>
                                </p:cTn>
                              </p:par>
                              <p:par>
                                <p:cTn id="59" presetID="42" presetClass="path" presetSubtype="0" accel="50000" decel="50000" fill="hold" grpId="1" nodeType="withEffect">
                                  <p:stCondLst>
                                    <p:cond delay="0"/>
                                  </p:stCondLst>
                                  <p:childTnLst>
                                    <p:animMotion origin="layout" path="M 3.05556E-6 2.59259E-6 L -0.45018 0.2669 " pathEditMode="relative" rAng="0" ptsTypes="AA">
                                      <p:cBhvr>
                                        <p:cTn id="60" dur="2000" fill="hold"/>
                                        <p:tgtEl>
                                          <p:spTgt spid="12"/>
                                        </p:tgtEl>
                                        <p:attrNameLst>
                                          <p:attrName>ppt_x</p:attrName>
                                          <p:attrName>ppt_y</p:attrName>
                                        </p:attrNameLst>
                                      </p:cBhvr>
                                      <p:rCtr x="-22517" y="13333"/>
                                    </p:animMotion>
                                  </p:childTnLst>
                                </p:cTn>
                              </p:par>
                              <p:par>
                                <p:cTn id="61" presetID="42" presetClass="path" presetSubtype="0" accel="50000" decel="50000" fill="hold" grpId="1" nodeType="withEffect">
                                  <p:stCondLst>
                                    <p:cond delay="0"/>
                                  </p:stCondLst>
                                  <p:childTnLst>
                                    <p:animMotion origin="layout" path="M -2.22222E-6 4.07407E-6 L -0.46892 0.40463 " pathEditMode="relative" rAng="0" ptsTypes="AA">
                                      <p:cBhvr>
                                        <p:cTn id="62" dur="2000" fill="hold"/>
                                        <p:tgtEl>
                                          <p:spTgt spid="13"/>
                                        </p:tgtEl>
                                        <p:attrNameLst>
                                          <p:attrName>ppt_x</p:attrName>
                                          <p:attrName>ppt_y</p:attrName>
                                        </p:attrNameLst>
                                      </p:cBhvr>
                                      <p:rCtr x="-23455" y="20231"/>
                                    </p:animMotion>
                                  </p:childTnLst>
                                </p:cTn>
                              </p:par>
                              <p:par>
                                <p:cTn id="63" presetID="42" presetClass="path" presetSubtype="0" accel="50000" decel="50000" fill="hold" grpId="1" nodeType="withEffect">
                                  <p:stCondLst>
                                    <p:cond delay="0"/>
                                  </p:stCondLst>
                                  <p:childTnLst>
                                    <p:animMotion origin="layout" path="M 4.72222E-6 -2.96296E-6 L -0.39705 0.31135 " pathEditMode="relative" rAng="0" ptsTypes="AA">
                                      <p:cBhvr>
                                        <p:cTn id="64" dur="2000" fill="hold"/>
                                        <p:tgtEl>
                                          <p:spTgt spid="14"/>
                                        </p:tgtEl>
                                        <p:attrNameLst>
                                          <p:attrName>ppt_x</p:attrName>
                                          <p:attrName>ppt_y</p:attrName>
                                        </p:attrNameLst>
                                      </p:cBhvr>
                                      <p:rCtr x="-19861" y="15556"/>
                                    </p:animMotion>
                                  </p:childTnLst>
                                </p:cTn>
                              </p:par>
                              <p:par>
                                <p:cTn id="65" presetID="42" presetClass="path" presetSubtype="0" accel="50000" decel="50000" fill="hold" grpId="1" nodeType="withEffect">
                                  <p:stCondLst>
                                    <p:cond delay="0"/>
                                  </p:stCondLst>
                                  <p:childTnLst>
                                    <p:animMotion origin="layout" path="M -2.77778E-7 -1.48148E-6 L 0.43715 0.21783 " pathEditMode="relative" rAng="0" ptsTypes="AA">
                                      <p:cBhvr>
                                        <p:cTn id="66" dur="2000" fill="hold"/>
                                        <p:tgtEl>
                                          <p:spTgt spid="15"/>
                                        </p:tgtEl>
                                        <p:attrNameLst>
                                          <p:attrName>ppt_x</p:attrName>
                                          <p:attrName>ppt_y</p:attrName>
                                        </p:attrNameLst>
                                      </p:cBhvr>
                                      <p:rCtr x="21858" y="10880"/>
                                    </p:animMotion>
                                  </p:childTnLst>
                                </p:cTn>
                              </p:par>
                              <p:par>
                                <p:cTn id="67" presetID="42" presetClass="path" presetSubtype="0" accel="50000" decel="50000" fill="hold" grpId="1" nodeType="withEffect">
                                  <p:stCondLst>
                                    <p:cond delay="0"/>
                                  </p:stCondLst>
                                  <p:childTnLst>
                                    <p:animMotion origin="layout" path="M 4.72222E-6 -1.48148E-6 L 0.45937 0.31181 " pathEditMode="relative" rAng="0" ptsTypes="AA">
                                      <p:cBhvr>
                                        <p:cTn id="68" dur="2000" fill="hold"/>
                                        <p:tgtEl>
                                          <p:spTgt spid="16"/>
                                        </p:tgtEl>
                                        <p:attrNameLst>
                                          <p:attrName>ppt_x</p:attrName>
                                          <p:attrName>ppt_y</p:attrName>
                                        </p:attrNameLst>
                                      </p:cBhvr>
                                      <p:rCtr x="22969" y="15579"/>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250"/>
                                        <p:tgtEl>
                                          <p:spTgt spid="3"/>
                                        </p:tgtEl>
                                      </p:cBhvr>
                                    </p:animEffect>
                                    <p:set>
                                      <p:cBhvr>
                                        <p:cTn id="74" dur="1" fill="hold">
                                          <p:stCondLst>
                                            <p:cond delay="249"/>
                                          </p:stCondLst>
                                        </p:cTn>
                                        <p:tgtEl>
                                          <p:spTgt spid="3"/>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250"/>
                                        <p:tgtEl>
                                          <p:spTgt spid="4"/>
                                        </p:tgtEl>
                                      </p:cBhvr>
                                    </p:animEffect>
                                    <p:set>
                                      <p:cBhvr>
                                        <p:cTn id="77" dur="1" fill="hold">
                                          <p:stCondLst>
                                            <p:cond delay="249"/>
                                          </p:stCondLst>
                                        </p:cTn>
                                        <p:tgtEl>
                                          <p:spTgt spid="4"/>
                                        </p:tgtEl>
                                        <p:attrNameLst>
                                          <p:attrName>style.visibility</p:attrName>
                                        </p:attrNameLst>
                                      </p:cBhvr>
                                      <p:to>
                                        <p:strVal val="hidden"/>
                                      </p:to>
                                    </p:set>
                                  </p:childTnLst>
                                </p:cTn>
                              </p:par>
                            </p:childTnLst>
                          </p:cTn>
                        </p:par>
                        <p:par>
                          <p:cTn id="78" fill="hold">
                            <p:stCondLst>
                              <p:cond delay="2000"/>
                            </p:stCondLst>
                            <p:childTnLst>
                              <p:par>
                                <p:cTn id="79" presetID="12" presetClass="entr" presetSubtype="8"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p:tgtEl>
                                          <p:spTgt spid="2"/>
                                        </p:tgtEl>
                                        <p:attrNameLst>
                                          <p:attrName>ppt_x</p:attrName>
                                        </p:attrNameLst>
                                      </p:cBhvr>
                                      <p:tavLst>
                                        <p:tav tm="0">
                                          <p:val>
                                            <p:strVal val="#ppt_x-#ppt_w*1.125000"/>
                                          </p:val>
                                        </p:tav>
                                        <p:tav tm="100000">
                                          <p:val>
                                            <p:strVal val="#ppt_x"/>
                                          </p:val>
                                        </p:tav>
                                      </p:tavLst>
                                    </p:anim>
                                    <p:animEffect transition="in" filter="wipe(right)">
                                      <p:cBhvr>
                                        <p:cTn id="82" dur="500"/>
                                        <p:tgtEl>
                                          <p:spTgt spid="2"/>
                                        </p:tgtEl>
                                      </p:cBhvr>
                                    </p:animEffect>
                                  </p:childTnLst>
                                </p:cTn>
                              </p:par>
                            </p:childTnLst>
                          </p:cTn>
                        </p:par>
                        <p:par>
                          <p:cTn id="83" fill="hold">
                            <p:stCondLst>
                              <p:cond delay="2500"/>
                            </p:stCondLst>
                            <p:childTnLst>
                              <p:par>
                                <p:cTn id="84" presetID="10" presetClass="entr" presetSubtype="0" fill="hold" grpId="0" nodeType="after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250"/>
                                        <p:tgtEl>
                                          <p:spTgt spid="6"/>
                                        </p:tgtEl>
                                      </p:cBhvr>
                                    </p:animEffect>
                                  </p:childTnLst>
                                </p:cTn>
                              </p:par>
                              <p:par>
                                <p:cTn id="87" presetID="10" presetClass="exit" presetSubtype="0" fill="hold" grpId="1" nodeType="withEffect">
                                  <p:stCondLst>
                                    <p:cond delay="0"/>
                                  </p:stCondLst>
                                  <p:childTnLst>
                                    <p:animEffect transition="out" filter="fade">
                                      <p:cBhvr>
                                        <p:cTn id="88" dur="250"/>
                                        <p:tgtEl>
                                          <p:spTgt spid="2"/>
                                        </p:tgtEl>
                                      </p:cBhvr>
                                    </p:animEffect>
                                    <p:set>
                                      <p:cBhvr>
                                        <p:cTn id="89" dur="1" fill="hold">
                                          <p:stCondLst>
                                            <p:cond delay="249"/>
                                          </p:stCondLst>
                                        </p:cTn>
                                        <p:tgtEl>
                                          <p:spTgt spid="2"/>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3" presetClass="exit" presetSubtype="32" fill="hold" grpId="1" nodeType="clickEffect">
                                  <p:stCondLst>
                                    <p:cond delay="0"/>
                                  </p:stCondLst>
                                  <p:childTnLst>
                                    <p:anim calcmode="lin" valueType="num">
                                      <p:cBhvr>
                                        <p:cTn id="117" dur="1250"/>
                                        <p:tgtEl>
                                          <p:spTgt spid="6"/>
                                        </p:tgtEl>
                                        <p:attrNameLst>
                                          <p:attrName>ppt_w</p:attrName>
                                        </p:attrNameLst>
                                      </p:cBhvr>
                                      <p:tavLst>
                                        <p:tav tm="0">
                                          <p:val>
                                            <p:strVal val="ppt_w"/>
                                          </p:val>
                                        </p:tav>
                                        <p:tav tm="100000">
                                          <p:val>
                                            <p:fltVal val="0"/>
                                          </p:val>
                                        </p:tav>
                                      </p:tavLst>
                                    </p:anim>
                                    <p:anim calcmode="lin" valueType="num">
                                      <p:cBhvr>
                                        <p:cTn id="118" dur="1250"/>
                                        <p:tgtEl>
                                          <p:spTgt spid="6"/>
                                        </p:tgtEl>
                                        <p:attrNameLst>
                                          <p:attrName>ppt_h</p:attrName>
                                        </p:attrNameLst>
                                      </p:cBhvr>
                                      <p:tavLst>
                                        <p:tav tm="0">
                                          <p:val>
                                            <p:strVal val="ppt_h"/>
                                          </p:val>
                                        </p:tav>
                                        <p:tav tm="100000">
                                          <p:val>
                                            <p:fltVal val="0"/>
                                          </p:val>
                                        </p:tav>
                                      </p:tavLst>
                                    </p:anim>
                                    <p:set>
                                      <p:cBhvr>
                                        <p:cTn id="119" dur="1" fill="hold">
                                          <p:stCondLst>
                                            <p:cond delay="1249"/>
                                          </p:stCondLst>
                                        </p:cTn>
                                        <p:tgtEl>
                                          <p:spTgt spid="6"/>
                                        </p:tgtEl>
                                        <p:attrNameLst>
                                          <p:attrName>style.visibility</p:attrName>
                                        </p:attrNameLst>
                                      </p:cBhvr>
                                      <p:to>
                                        <p:strVal val="hidden"/>
                                      </p:to>
                                    </p:set>
                                  </p:childTnLst>
                                </p:cTn>
                              </p:par>
                              <p:par>
                                <p:cTn id="120" presetID="42" presetClass="path" presetSubtype="0" accel="50000" decel="50000" fill="hold" grpId="2" nodeType="withEffect">
                                  <p:stCondLst>
                                    <p:cond delay="0"/>
                                  </p:stCondLst>
                                  <p:childTnLst>
                                    <p:animMotion origin="layout" path="M -3.88889E-6 2.59259E-6 L -0.19809 0.01134 " pathEditMode="relative" rAng="0" ptsTypes="AA">
                                      <p:cBhvr>
                                        <p:cTn id="121" dur="1250" fill="hold"/>
                                        <p:tgtEl>
                                          <p:spTgt spid="6"/>
                                        </p:tgtEl>
                                        <p:attrNameLst>
                                          <p:attrName>ppt_x</p:attrName>
                                          <p:attrName>ppt_y</p:attrName>
                                        </p:attrNameLst>
                                      </p:cBhvr>
                                      <p:rCtr x="-9913" y="556"/>
                                    </p:animMotion>
                                  </p:childTnLst>
                                </p:cTn>
                              </p:par>
                              <p:par>
                                <p:cTn id="122" presetID="42" presetClass="path" presetSubtype="0" accel="50000" decel="50000" fill="hold" grpId="3" nodeType="withEffect">
                                  <p:stCondLst>
                                    <p:cond delay="0"/>
                                  </p:stCondLst>
                                  <p:childTnLst>
                                    <p:animMotion origin="layout" path="M -0.45018 0.2669 L -0.36736 0.12754 " pathEditMode="relative" rAng="0" ptsTypes="AA">
                                      <p:cBhvr>
                                        <p:cTn id="123" dur="1250" fill="hold"/>
                                        <p:tgtEl>
                                          <p:spTgt spid="12"/>
                                        </p:tgtEl>
                                        <p:attrNameLst>
                                          <p:attrName>ppt_x</p:attrName>
                                          <p:attrName>ppt_y</p:attrName>
                                        </p:attrNameLst>
                                      </p:cBhvr>
                                      <p:rCtr x="4132"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2" grpId="0"/>
      <p:bldP spid="2" grpId="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3"/>
      <p:bldP spid="13" grpId="0"/>
      <p:bldP spid="13" grpId="1"/>
      <p:bldP spid="13" grpId="2"/>
      <p:bldP spid="14" grpId="0"/>
      <p:bldP spid="14" grpId="1"/>
      <p:bldP spid="14" grpId="2"/>
      <p:bldP spid="15" grpId="0"/>
      <p:bldP spid="15" grpId="1"/>
      <p:bldP spid="15" grpId="2"/>
      <p:bldP spid="16" grpId="0"/>
      <p:bldP spid="16" grpId="1"/>
      <p:bldP spid="16"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B748D1-5239-4117-8C1A-22D3FB3A23DF}"/>
              </a:ext>
            </a:extLst>
          </p:cNvPr>
          <p:cNvSpPr txBox="1">
            <a:spLocks/>
          </p:cNvSpPr>
          <p:nvPr/>
        </p:nvSpPr>
        <p:spPr>
          <a:xfrm>
            <a:off x="5489924" y="5356193"/>
            <a:ext cx="2621280" cy="5561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aid in</a:t>
            </a:r>
          </a:p>
        </p:txBody>
      </p:sp>
      <p:sp>
        <p:nvSpPr>
          <p:cNvPr id="3074" name="Rectangle 2"/>
          <p:cNvSpPr>
            <a:spLocks noGrp="1" noChangeArrowheads="1"/>
          </p:cNvSpPr>
          <p:nvPr>
            <p:ph type="title"/>
          </p:nvPr>
        </p:nvSpPr>
        <p:spPr>
          <a:xfrm>
            <a:off x="335756" y="289719"/>
            <a:ext cx="8472487"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more than ever the people are responsible for the character of their Congress. If that body be ignorant, reckless, and corrupt, it is because the people tolerate ignorance, recklessness, and corruption. If it be intelligent, brave, and pure, it is because the people demand these high qualities to represent them in the national legislature. . . . If the next centennial does not find us a great nation . . . it will be because those who represent the enterprise, the culture, and the morality of the nation do not aid in controlling the political forces.”</a:t>
            </a:r>
            <a:endParaRPr lang="en-US" altLang="en-US" sz="2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F70A1FFC-CBBE-4D63-BBBB-8E70BC57C93B}"/>
              </a:ext>
            </a:extLst>
          </p:cNvPr>
          <p:cNvSpPr>
            <a:spLocks noChangeArrowheads="1"/>
          </p:cNvSpPr>
          <p:nvPr/>
        </p:nvSpPr>
        <p:spPr bwMode="auto">
          <a:xfrm>
            <a:off x="7430547" y="5273633"/>
            <a:ext cx="551688" cy="70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292529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8994" y="2685379"/>
            <a:ext cx="8487295" cy="2304877"/>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Pursue peace with all people,         and holiness, without which no one will see the Lord: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Hebrews 12:14</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623976" y="2725699"/>
            <a:ext cx="1907956" cy="94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20069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0025"/>
            <a:ext cx="8229600" cy="6457950"/>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that time the disciples came to Jesus, saying, "Who then is greatest in the kingdom of heaven?" Then Jesus called a little child to Him, set him in the midst of them, and said, "Assuredly, I say to you, unless you are converted and become as little children, you will by no means enter the kingdom of heaven."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18:1-3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Title 1"/>
          <p:cNvSpPr txBox="1">
            <a:spLocks/>
          </p:cNvSpPr>
          <p:nvPr/>
        </p:nvSpPr>
        <p:spPr>
          <a:xfrm>
            <a:off x="1514006" y="4414604"/>
            <a:ext cx="647575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loving pure hearts</a:t>
            </a:r>
          </a:p>
        </p:txBody>
      </p:sp>
      <p:sp>
        <p:nvSpPr>
          <p:cNvPr id="5" name="Rectangle 12"/>
          <p:cNvSpPr>
            <a:spLocks noChangeArrowheads="1"/>
          </p:cNvSpPr>
          <p:nvPr/>
        </p:nvSpPr>
        <p:spPr bwMode="auto">
          <a:xfrm>
            <a:off x="2928551" y="1089455"/>
            <a:ext cx="312626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gradFill flip="none" rotWithShape="1">
                  <a:gsLst>
                    <a:gs pos="0">
                      <a:schemeClr val="accent6">
                        <a:lumMod val="0"/>
                        <a:lumOff val="100000"/>
                      </a:schemeClr>
                    </a:gs>
                    <a:gs pos="35000">
                      <a:schemeClr val="accent6">
                        <a:lumMod val="0"/>
                        <a:lumOff val="100000"/>
                      </a:schemeClr>
                    </a:gs>
                    <a:gs pos="100000">
                      <a:srgbClr val="0066FF"/>
                    </a:gs>
                  </a:gsLst>
                  <a:path path="circle">
                    <a:fillToRect l="50000" t="-80000" r="50000" b="180000"/>
                  </a:path>
                  <a:tileRect/>
                </a:gradFill>
                <a:effectLst>
                  <a:glow rad="127000">
                    <a:schemeClr val="tx1"/>
                  </a:glow>
                </a:effectLst>
                <a:latin typeface="Calibri" panose="020F0502020204030204" pitchFamily="34" charset="0"/>
              </a:rPr>
              <a:t>COMPARE</a:t>
            </a:r>
            <a:endParaRPr lang="en-US" altLang="en-US" sz="5400" b="1" i="1" dirty="0">
              <a:gradFill flip="none" rotWithShape="1">
                <a:gsLst>
                  <a:gs pos="0">
                    <a:schemeClr val="accent6">
                      <a:lumMod val="0"/>
                      <a:lumOff val="100000"/>
                    </a:schemeClr>
                  </a:gs>
                  <a:gs pos="35000">
                    <a:schemeClr val="accent6">
                      <a:lumMod val="0"/>
                      <a:lumOff val="100000"/>
                    </a:schemeClr>
                  </a:gs>
                  <a:gs pos="100000">
                    <a:srgbClr val="0066FF"/>
                  </a:gs>
                </a:gsLst>
                <a:path path="circle">
                  <a:fillToRect l="50000" t="-80000" r="50000" b="180000"/>
                </a:path>
                <a:tileRect/>
              </a:gradFill>
              <a:effectLst>
                <a:glow rad="127000">
                  <a:schemeClr val="tx1"/>
                </a:glow>
              </a:effectLst>
              <a:latin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894" y="849094"/>
            <a:ext cx="1452785" cy="1452785"/>
          </a:xfrm>
          <a:prstGeom prst="rect">
            <a:avLst/>
          </a:prstGeom>
        </p:spPr>
      </p:pic>
      <p:sp>
        <p:nvSpPr>
          <p:cNvPr id="6" name="Rectangle 2"/>
          <p:cNvSpPr txBox="1">
            <a:spLocks noChangeArrowheads="1"/>
          </p:cNvSpPr>
          <p:nvPr/>
        </p:nvSpPr>
        <p:spPr bwMode="auto">
          <a:xfrm>
            <a:off x="3294741" y="1045028"/>
            <a:ext cx="2498861" cy="9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Envy</a:t>
            </a:r>
            <a:endParaRPr lang="en-US" altLang="en-US" sz="5400" b="1" i="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156855" y="1079014"/>
            <a:ext cx="2823031" cy="9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Jealousy</a:t>
            </a:r>
            <a:endParaRPr lang="en-US" altLang="en-US" sz="5400" b="1" i="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439886" y="1108043"/>
            <a:ext cx="2157773" cy="9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rPr>
              <a:t>Greed</a:t>
            </a:r>
            <a:endParaRPr lang="en-US" altLang="en-US" sz="5400" b="1" i="1" kern="0" dirty="0">
              <a:ln w="17780" cmpd="sng">
                <a:solidFill>
                  <a:srgbClr val="FFFFFF"/>
                </a:solidFill>
                <a:prstDash val="solid"/>
                <a:miter lim="800000"/>
              </a:ln>
              <a:solidFill>
                <a:srgbClr val="66FF33"/>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6402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stCondLst>
                                            <p:cond delay="0"/>
                                          </p:stCondLst>
                                        </p:cTn>
                                        <p:tgtEl>
                                          <p:spTgt spid="2"/>
                                        </p:tgtEl>
                                      </p:cBhvr>
                                    </p:animEffect>
                                    <p:anim to="" calcmode="lin" valueType="num">
                                      <p:cBhvr>
                                        <p:cTn id="23"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500" fill="hold"/>
                                        <p:tgtEl>
                                          <p:spTgt spid="6"/>
                                        </p:tgtEl>
                                        <p:attrNameLst>
                                          <p:attrName>ppt_w</p:attrName>
                                        </p:attrNameLst>
                                      </p:cBhvr>
                                      <p:tavLst>
                                        <p:tav tm="0">
                                          <p:val>
                                            <p:fltVal val="0"/>
                                          </p:val>
                                        </p:tav>
                                        <p:tav tm="100000">
                                          <p:val>
                                            <p:strVal val="#ppt_w"/>
                                          </p:val>
                                        </p:tav>
                                      </p:tavLst>
                                    </p:anim>
                                    <p:anim calcmode="lin" valueType="num">
                                      <p:cBhvr>
                                        <p:cTn id="30" dur="1500" fill="hold"/>
                                        <p:tgtEl>
                                          <p:spTgt spid="6"/>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500" fill="hold"/>
                                        <p:tgtEl>
                                          <p:spTgt spid="8"/>
                                        </p:tgtEl>
                                        <p:attrNameLst>
                                          <p:attrName>ppt_w</p:attrName>
                                        </p:attrNameLst>
                                      </p:cBhvr>
                                      <p:tavLst>
                                        <p:tav tm="0">
                                          <p:val>
                                            <p:fltVal val="0"/>
                                          </p:val>
                                        </p:tav>
                                        <p:tav tm="100000">
                                          <p:val>
                                            <p:strVal val="#ppt_w"/>
                                          </p:val>
                                        </p:tav>
                                      </p:tavLst>
                                    </p:anim>
                                    <p:anim calcmode="lin" valueType="num">
                                      <p:cBhvr>
                                        <p:cTn id="34" dur="1500" fill="hold"/>
                                        <p:tgtEl>
                                          <p:spTgt spid="8"/>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500" fill="hold"/>
                                        <p:tgtEl>
                                          <p:spTgt spid="9"/>
                                        </p:tgtEl>
                                        <p:attrNameLst>
                                          <p:attrName>ppt_w</p:attrName>
                                        </p:attrNameLst>
                                      </p:cBhvr>
                                      <p:tavLst>
                                        <p:tav tm="0">
                                          <p:val>
                                            <p:fltVal val="0"/>
                                          </p:val>
                                        </p:tav>
                                        <p:tav tm="100000">
                                          <p:val>
                                            <p:strVal val="#ppt_w"/>
                                          </p:val>
                                        </p:tav>
                                      </p:tavLst>
                                    </p:anim>
                                    <p:anim calcmode="lin" valueType="num">
                                      <p:cBhvr>
                                        <p:cTn id="38" dur="1500" fill="hold"/>
                                        <p:tgtEl>
                                          <p:spTgt spid="9"/>
                                        </p:tgtEl>
                                        <p:attrNameLst>
                                          <p:attrName>ppt_h</p:attrName>
                                        </p:attrNameLst>
                                      </p:cBhvr>
                                      <p:tavLst>
                                        <p:tav tm="0">
                                          <p:val>
                                            <p:fltVal val="0"/>
                                          </p:val>
                                        </p:tav>
                                        <p:tav tm="100000">
                                          <p:val>
                                            <p:strVal val="#ppt_h"/>
                                          </p:val>
                                        </p:tav>
                                      </p:tavLst>
                                    </p:anim>
                                  </p:childTnLst>
                                </p:cTn>
                              </p:par>
                              <p:par>
                                <p:cTn id="39" presetID="42" presetClass="path" presetSubtype="0" accel="50000" decel="50000" fill="hold" grpId="1" nodeType="withEffect">
                                  <p:stCondLst>
                                    <p:cond delay="0"/>
                                  </p:stCondLst>
                                  <p:childTnLst>
                                    <p:animMotion origin="layout" path="M 5E-6 -3.7037E-6 L -0.17622 0.18611 " pathEditMode="relative" rAng="0" ptsTypes="AA">
                                      <p:cBhvr>
                                        <p:cTn id="40" dur="1500" fill="hold"/>
                                        <p:tgtEl>
                                          <p:spTgt spid="6"/>
                                        </p:tgtEl>
                                        <p:attrNameLst>
                                          <p:attrName>ppt_x</p:attrName>
                                          <p:attrName>ppt_y</p:attrName>
                                        </p:attrNameLst>
                                      </p:cBhvr>
                                      <p:rCtr x="-8819" y="9306"/>
                                    </p:animMotion>
                                  </p:childTnLst>
                                </p:cTn>
                              </p:par>
                              <p:par>
                                <p:cTn id="41" presetID="42" presetClass="path" presetSubtype="0" accel="50000" decel="50000" fill="hold" grpId="1" nodeType="withEffect">
                                  <p:stCondLst>
                                    <p:cond delay="0"/>
                                  </p:stCondLst>
                                  <p:childTnLst>
                                    <p:animMotion origin="layout" path="M -2.77778E-6 3.7037E-6 L 0.00191 0.28889 " pathEditMode="relative" rAng="0" ptsTypes="AA">
                                      <p:cBhvr>
                                        <p:cTn id="42" dur="1500" fill="hold"/>
                                        <p:tgtEl>
                                          <p:spTgt spid="8"/>
                                        </p:tgtEl>
                                        <p:attrNameLst>
                                          <p:attrName>ppt_x</p:attrName>
                                          <p:attrName>ppt_y</p:attrName>
                                        </p:attrNameLst>
                                      </p:cBhvr>
                                      <p:rCtr x="87" y="14444"/>
                                    </p:animMotion>
                                  </p:childTnLst>
                                </p:cTn>
                              </p:par>
                              <p:par>
                                <p:cTn id="43" presetID="42" presetClass="path" presetSubtype="0" accel="50000" decel="50000" fill="hold" grpId="1" nodeType="withEffect">
                                  <p:stCondLst>
                                    <p:cond delay="0"/>
                                  </p:stCondLst>
                                  <p:childTnLst>
                                    <p:animMotion origin="layout" path="M 2.77778E-6 -2.96296E-6 L 0.18837 0.17454 " pathEditMode="relative" rAng="0" ptsTypes="AA">
                                      <p:cBhvr>
                                        <p:cTn id="44" dur="1500" fill="hold"/>
                                        <p:tgtEl>
                                          <p:spTgt spid="9"/>
                                        </p:tgtEl>
                                        <p:attrNameLst>
                                          <p:attrName>ppt_x</p:attrName>
                                          <p:attrName>ppt_y</p:attrName>
                                        </p:attrNameLst>
                                      </p:cBhvr>
                                      <p:rCtr x="9410" y="8727"/>
                                    </p:animMotion>
                                  </p:childTnLst>
                                </p:cTn>
                              </p:par>
                            </p:childTnLst>
                          </p:cTn>
                        </p:par>
                      </p:childTnLst>
                    </p:cTn>
                  </p:par>
                  <p:par>
                    <p:cTn id="45" fill="hold">
                      <p:stCondLst>
                        <p:cond delay="indefinite"/>
                      </p:stCondLst>
                      <p:childTnLst>
                        <p:par>
                          <p:cTn id="46" fill="hold">
                            <p:stCondLst>
                              <p:cond delay="0"/>
                            </p:stCondLst>
                            <p:childTnLst>
                              <p:par>
                                <p:cTn id="47" presetID="23" presetClass="exit" presetSubtype="16" fill="hold" grpId="2" nodeType="clickEffect">
                                  <p:stCondLst>
                                    <p:cond delay="0"/>
                                  </p:stCondLst>
                                  <p:childTnLst>
                                    <p:anim calcmode="lin" valueType="num">
                                      <p:cBhvr>
                                        <p:cTn id="48" dur="1250"/>
                                        <p:tgtEl>
                                          <p:spTgt spid="9"/>
                                        </p:tgtEl>
                                        <p:attrNameLst>
                                          <p:attrName>ppt_w</p:attrName>
                                        </p:attrNameLst>
                                      </p:cBhvr>
                                      <p:tavLst>
                                        <p:tav tm="0">
                                          <p:val>
                                            <p:strVal val="ppt_w"/>
                                          </p:val>
                                        </p:tav>
                                        <p:tav tm="100000">
                                          <p:val>
                                            <p:strVal val="4*ppt_w"/>
                                          </p:val>
                                        </p:tav>
                                      </p:tavLst>
                                    </p:anim>
                                    <p:anim calcmode="lin" valueType="num">
                                      <p:cBhvr>
                                        <p:cTn id="49" dur="1250"/>
                                        <p:tgtEl>
                                          <p:spTgt spid="9"/>
                                        </p:tgtEl>
                                        <p:attrNameLst>
                                          <p:attrName>ppt_h</p:attrName>
                                        </p:attrNameLst>
                                      </p:cBhvr>
                                      <p:tavLst>
                                        <p:tav tm="0">
                                          <p:val>
                                            <p:strVal val="ppt_h"/>
                                          </p:val>
                                        </p:tav>
                                        <p:tav tm="100000">
                                          <p:val>
                                            <p:strVal val="4*ppt_h"/>
                                          </p:val>
                                        </p:tav>
                                      </p:tavLst>
                                    </p:anim>
                                    <p:set>
                                      <p:cBhvr>
                                        <p:cTn id="50" dur="1" fill="hold">
                                          <p:stCondLst>
                                            <p:cond delay="1249"/>
                                          </p:stCondLst>
                                        </p:cTn>
                                        <p:tgtEl>
                                          <p:spTgt spid="9"/>
                                        </p:tgtEl>
                                        <p:attrNameLst>
                                          <p:attrName>style.visibility</p:attrName>
                                        </p:attrNameLst>
                                      </p:cBhvr>
                                      <p:to>
                                        <p:strVal val="hidden"/>
                                      </p:to>
                                    </p:set>
                                  </p:childTnLst>
                                </p:cTn>
                              </p:par>
                              <p:par>
                                <p:cTn id="51" presetID="23" presetClass="exit" presetSubtype="16" fill="hold" grpId="2" nodeType="withEffect">
                                  <p:stCondLst>
                                    <p:cond delay="0"/>
                                  </p:stCondLst>
                                  <p:childTnLst>
                                    <p:anim calcmode="lin" valueType="num">
                                      <p:cBhvr>
                                        <p:cTn id="52" dur="1250"/>
                                        <p:tgtEl>
                                          <p:spTgt spid="8"/>
                                        </p:tgtEl>
                                        <p:attrNameLst>
                                          <p:attrName>ppt_w</p:attrName>
                                        </p:attrNameLst>
                                      </p:cBhvr>
                                      <p:tavLst>
                                        <p:tav tm="0">
                                          <p:val>
                                            <p:strVal val="ppt_w"/>
                                          </p:val>
                                        </p:tav>
                                        <p:tav tm="100000">
                                          <p:val>
                                            <p:strVal val="4*ppt_w"/>
                                          </p:val>
                                        </p:tav>
                                      </p:tavLst>
                                    </p:anim>
                                    <p:anim calcmode="lin" valueType="num">
                                      <p:cBhvr>
                                        <p:cTn id="53" dur="1250"/>
                                        <p:tgtEl>
                                          <p:spTgt spid="8"/>
                                        </p:tgtEl>
                                        <p:attrNameLst>
                                          <p:attrName>ppt_h</p:attrName>
                                        </p:attrNameLst>
                                      </p:cBhvr>
                                      <p:tavLst>
                                        <p:tav tm="0">
                                          <p:val>
                                            <p:strVal val="ppt_h"/>
                                          </p:val>
                                        </p:tav>
                                        <p:tav tm="100000">
                                          <p:val>
                                            <p:strVal val="4*ppt_h"/>
                                          </p:val>
                                        </p:tav>
                                      </p:tavLst>
                                    </p:anim>
                                    <p:set>
                                      <p:cBhvr>
                                        <p:cTn id="54" dur="1" fill="hold">
                                          <p:stCondLst>
                                            <p:cond delay="1249"/>
                                          </p:stCondLst>
                                        </p:cTn>
                                        <p:tgtEl>
                                          <p:spTgt spid="8"/>
                                        </p:tgtEl>
                                        <p:attrNameLst>
                                          <p:attrName>style.visibility</p:attrName>
                                        </p:attrNameLst>
                                      </p:cBhvr>
                                      <p:to>
                                        <p:strVal val="hidden"/>
                                      </p:to>
                                    </p:set>
                                  </p:childTnLst>
                                </p:cTn>
                              </p:par>
                              <p:par>
                                <p:cTn id="55" presetID="23" presetClass="exit" presetSubtype="16" fill="hold" grpId="2" nodeType="withEffect">
                                  <p:stCondLst>
                                    <p:cond delay="0"/>
                                  </p:stCondLst>
                                  <p:childTnLst>
                                    <p:anim calcmode="lin" valueType="num">
                                      <p:cBhvr>
                                        <p:cTn id="56" dur="1250"/>
                                        <p:tgtEl>
                                          <p:spTgt spid="6"/>
                                        </p:tgtEl>
                                        <p:attrNameLst>
                                          <p:attrName>ppt_w</p:attrName>
                                        </p:attrNameLst>
                                      </p:cBhvr>
                                      <p:tavLst>
                                        <p:tav tm="0">
                                          <p:val>
                                            <p:strVal val="ppt_w"/>
                                          </p:val>
                                        </p:tav>
                                        <p:tav tm="100000">
                                          <p:val>
                                            <p:strVal val="4*ppt_w"/>
                                          </p:val>
                                        </p:tav>
                                      </p:tavLst>
                                    </p:anim>
                                    <p:anim calcmode="lin" valueType="num">
                                      <p:cBhvr>
                                        <p:cTn id="57" dur="1250"/>
                                        <p:tgtEl>
                                          <p:spTgt spid="6"/>
                                        </p:tgtEl>
                                        <p:attrNameLst>
                                          <p:attrName>ppt_h</p:attrName>
                                        </p:attrNameLst>
                                      </p:cBhvr>
                                      <p:tavLst>
                                        <p:tav tm="0">
                                          <p:val>
                                            <p:strVal val="ppt_h"/>
                                          </p:val>
                                        </p:tav>
                                        <p:tav tm="100000">
                                          <p:val>
                                            <p:strVal val="4*ppt_h"/>
                                          </p:val>
                                        </p:tav>
                                      </p:tavLst>
                                    </p:anim>
                                    <p:set>
                                      <p:cBhvr>
                                        <p:cTn id="58" dur="1" fill="hold">
                                          <p:stCondLst>
                                            <p:cond delay="1249"/>
                                          </p:stCondLst>
                                        </p:cTn>
                                        <p:tgtEl>
                                          <p:spTgt spid="6"/>
                                        </p:tgtEl>
                                        <p:attrNameLst>
                                          <p:attrName>style.visibility</p:attrName>
                                        </p:attrNameLst>
                                      </p:cBhvr>
                                      <p:to>
                                        <p:strVal val="hidden"/>
                                      </p:to>
                                    </p:set>
                                  </p:childTnLst>
                                </p:cTn>
                              </p:par>
                              <p:par>
                                <p:cTn id="59" presetID="42" presetClass="path" presetSubtype="0" accel="50000" decel="50000" fill="hold" grpId="3" nodeType="withEffect">
                                  <p:stCondLst>
                                    <p:cond delay="0"/>
                                  </p:stCondLst>
                                  <p:childTnLst>
                                    <p:animMotion origin="layout" path="M -0.17622 0.18611 L -0.85938 0.71922 " pathEditMode="relative" rAng="0" ptsTypes="AA">
                                      <p:cBhvr>
                                        <p:cTn id="60" dur="1250" fill="hold"/>
                                        <p:tgtEl>
                                          <p:spTgt spid="6"/>
                                        </p:tgtEl>
                                        <p:attrNameLst>
                                          <p:attrName>ppt_x</p:attrName>
                                          <p:attrName>ppt_y</p:attrName>
                                        </p:attrNameLst>
                                      </p:cBhvr>
                                      <p:rCtr x="-34149" y="26644"/>
                                    </p:animMotion>
                                  </p:childTnLst>
                                </p:cTn>
                              </p:par>
                              <p:par>
                                <p:cTn id="61" presetID="42" presetClass="path" presetSubtype="0" accel="34000" decel="66000" fill="hold" grpId="3" nodeType="withEffect">
                                  <p:stCondLst>
                                    <p:cond delay="0"/>
                                  </p:stCondLst>
                                  <p:childTnLst>
                                    <p:animMotion origin="layout" path="M 0.00191 0.28889 L -0.00173 0.98078 " pathEditMode="relative" rAng="0" ptsTypes="AA">
                                      <p:cBhvr>
                                        <p:cTn id="62" dur="1250" fill="hold"/>
                                        <p:tgtEl>
                                          <p:spTgt spid="8"/>
                                        </p:tgtEl>
                                        <p:attrNameLst>
                                          <p:attrName>ppt_x</p:attrName>
                                          <p:attrName>ppt_y</p:attrName>
                                        </p:attrNameLst>
                                      </p:cBhvr>
                                      <p:rCtr x="-191" y="34583"/>
                                    </p:animMotion>
                                  </p:childTnLst>
                                </p:cTn>
                              </p:par>
                              <p:par>
                                <p:cTn id="63" presetID="42" presetClass="path" presetSubtype="0" accel="50000" decel="50000" fill="hold" grpId="3" nodeType="withEffect">
                                  <p:stCondLst>
                                    <p:cond delay="0"/>
                                  </p:stCondLst>
                                  <p:childTnLst>
                                    <p:animMotion origin="layout" path="M 0.18837 0.17454 L 0.8809 0.7044 " pathEditMode="relative" rAng="0" ptsTypes="AA">
                                      <p:cBhvr>
                                        <p:cTn id="64" dur="1250" fill="hold"/>
                                        <p:tgtEl>
                                          <p:spTgt spid="9"/>
                                        </p:tgtEl>
                                        <p:attrNameLst>
                                          <p:attrName>ppt_x</p:attrName>
                                          <p:attrName>ppt_y</p:attrName>
                                        </p:attrNameLst>
                                      </p:cBhvr>
                                      <p:rCtr x="34618" y="26481"/>
                                    </p:animMotion>
                                  </p:childTnLst>
                                </p:cTn>
                              </p:par>
                              <p:par>
                                <p:cTn id="65" presetID="0" presetClass="entr" presetSubtype="0" fill="hold" grpId="0" nodeType="withEffect">
                                  <p:stCondLst>
                                    <p:cond delay="100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500">
                                          <p:stCondLst>
                                            <p:cond delay="0"/>
                                          </p:stCondLst>
                                        </p:cTn>
                                        <p:tgtEl>
                                          <p:spTgt spid="3"/>
                                        </p:tgtEl>
                                      </p:cBhvr>
                                    </p:animEffect>
                                    <p:anim to="" calcmode="lin" valueType="num">
                                      <p:cBhvr>
                                        <p:cTn id="6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70" presetID="42" presetClass="path" presetSubtype="0" accel="50000" decel="50000" fill="hold" nodeType="withEffect">
                                  <p:stCondLst>
                                    <p:cond delay="500"/>
                                  </p:stCondLst>
                                  <p:childTnLst>
                                    <p:animMotion origin="layout" path="M -2.22222E-6 3.7037E-7 L -2.22222E-6 0.25 " pathEditMode="relative" rAng="0" ptsTypes="AA">
                                      <p:cBhvr>
                                        <p:cTn id="71" dur="1000" fill="hold"/>
                                        <p:tgtEl>
                                          <p:spTgt spid="2"/>
                                        </p:tgtEl>
                                        <p:attrNameLst>
                                          <p:attrName>ppt_x</p:attrName>
                                          <p:attrName>ppt_y</p:attrName>
                                        </p:attrNameLst>
                                      </p:cBhvr>
                                      <p:rCtr x="0" y="12500"/>
                                    </p:animMotion>
                                  </p:childTnLst>
                                </p:cTn>
                              </p:par>
                              <p:par>
                                <p:cTn id="72" presetID="0" presetClass="exit" presetSubtype="0" fill="hold" nodeType="withEffect">
                                  <p:stCondLst>
                                    <p:cond delay="500"/>
                                  </p:stCondLst>
                                  <p:childTnLst>
                                    <p:set>
                                      <p:cBhvr>
                                        <p:cTn id="73" dur="1" fill="hold">
                                          <p:stCondLst>
                                            <p:cond delay="999"/>
                                          </p:stCondLst>
                                        </p:cTn>
                                        <p:tgtEl>
                                          <p:spTgt spid="2"/>
                                        </p:tgtEl>
                                        <p:attrNameLst>
                                          <p:attrName>style.visibility</p:attrName>
                                        </p:attrNameLst>
                                      </p:cBhvr>
                                      <p:to>
                                        <p:strVal val="hidden"/>
                                      </p:to>
                                    </p:set>
                                    <p:animEffect transition="out" filter="dissolve">
                                      <p:cBhvr>
                                        <p:cTn id="74" dur="1000">
                                          <p:stCondLst>
                                            <p:cond delay="0"/>
                                          </p:stCondLst>
                                        </p:cTn>
                                        <p:tgtEl>
                                          <p:spTgt spid="2"/>
                                        </p:tgtEl>
                                      </p:cBhvr>
                                    </p:animEffect>
                                    <p:anim to="" calcmode="lin" valueType="num">
                                      <p:cBhvr>
                                        <p:cTn id="75" dur="1000" fill="hold">
                                          <p:stCondLst>
                                            <p:cond delay="0"/>
                                          </p:stCondLst>
                                        </p:cTn>
                                        <p:tgtEl>
                                          <p:spTgt spid="2"/>
                                        </p:tgtEl>
                                        <p:attrNameLst>
                                          <p:attrName>ppt_w</p:attrName>
                                        </p:attrNameLst>
                                      </p:cBhvr>
                                      <p:tavLst>
                                        <p:tav tm="0">
                                          <p:val>
                                            <p:strVal val="#ppt_w"/>
                                          </p:val>
                                        </p:tav>
                                        <p:tav tm="100000">
                                          <p:val>
                                            <p:strVal val="#ppt_w*4"/>
                                          </p:val>
                                        </p:tav>
                                      </p:tavLst>
                                    </p:anim>
                                    <p:anim to="" calcmode="lin" valueType="num">
                                      <p:cBhvr>
                                        <p:cTn id="76" dur="1000" fill="hold">
                                          <p:stCondLst>
                                            <p:cond delay="0"/>
                                          </p:stCondLst>
                                        </p:cTn>
                                        <p:tgtEl>
                                          <p:spTgt spid="2"/>
                                        </p:tgtEl>
                                        <p:attrNameLst>
                                          <p:attrName>ppt_h</p:attrName>
                                        </p:attrNameLst>
                                      </p:cBhvr>
                                      <p:tavLst>
                                        <p:tav tm="0">
                                          <p:val>
                                            <p:strVal val="#ppt_h"/>
                                          </p:val>
                                        </p:tav>
                                        <p:tav tm="100000">
                                          <p:val>
                                            <p:strVal val="#ppt_h*4"/>
                                          </p:val>
                                        </p:tav>
                                      </p:tavLst>
                                    </p:anim>
                                  </p:childTnLst>
                                </p:cTn>
                              </p:par>
                              <p:par>
                                <p:cTn id="77" presetID="12" presetClass="exit" presetSubtype="4" fill="hold" grpId="1" nodeType="withEffect">
                                  <p:stCondLst>
                                    <p:cond delay="500"/>
                                  </p:stCondLst>
                                  <p:childTnLst>
                                    <p:anim calcmode="lin" valueType="num">
                                      <p:cBhvr additive="base">
                                        <p:cTn id="78" dur="1000"/>
                                        <p:tgtEl>
                                          <p:spTgt spid="5"/>
                                        </p:tgtEl>
                                        <p:attrNameLst>
                                          <p:attrName>ppt_y</p:attrName>
                                        </p:attrNameLst>
                                      </p:cBhvr>
                                      <p:tavLst>
                                        <p:tav tm="0">
                                          <p:val>
                                            <p:strVal val="#ppt_y"/>
                                          </p:val>
                                        </p:tav>
                                        <p:tav tm="100000">
                                          <p:val>
                                            <p:strVal val="#ppt_y+#ppt_h*1.125000"/>
                                          </p:val>
                                        </p:tav>
                                      </p:tavLst>
                                    </p:anim>
                                    <p:animEffect transition="out" filter="wipe(down)">
                                      <p:cBhvr>
                                        <p:cTn id="79" dur="1000"/>
                                        <p:tgtEl>
                                          <p:spTgt spid="5"/>
                                        </p:tgtEl>
                                      </p:cBhvr>
                                    </p:animEffect>
                                    <p:set>
                                      <p:cBhvr>
                                        <p:cTn id="80" dur="1" fill="hold">
                                          <p:stCondLst>
                                            <p:cond delay="999"/>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0" presetClass="exit" presetSubtype="0" fill="hold" grpId="1" nodeType="clickEffect">
                                  <p:stCondLst>
                                    <p:cond delay="0"/>
                                  </p:stCondLst>
                                  <p:childTnLst>
                                    <p:set>
                                      <p:cBhvr>
                                        <p:cTn id="84" dur="1" fill="hold">
                                          <p:stCondLst>
                                            <p:cond delay="999"/>
                                          </p:stCondLst>
                                        </p:cTn>
                                        <p:tgtEl>
                                          <p:spTgt spid="3"/>
                                        </p:tgtEl>
                                        <p:attrNameLst>
                                          <p:attrName>style.visibility</p:attrName>
                                        </p:attrNameLst>
                                      </p:cBhvr>
                                      <p:to>
                                        <p:strVal val="hidden"/>
                                      </p:to>
                                    </p:set>
                                    <p:animEffect transition="out" filter="dissolve">
                                      <p:cBhvr>
                                        <p:cTn id="85" dur="1000">
                                          <p:stCondLst>
                                            <p:cond delay="0"/>
                                          </p:stCondLst>
                                        </p:cTn>
                                        <p:tgtEl>
                                          <p:spTgt spid="3"/>
                                        </p:tgtEl>
                                      </p:cBhvr>
                                    </p:animEffect>
                                    <p:anim to="" calcmode="lin" valueType="num">
                                      <p:cBhvr>
                                        <p:cTn id="86"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87"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5" grpId="0"/>
      <p:bldP spid="5" grpId="1"/>
      <p:bldP spid="6" grpId="0"/>
      <p:bldP spid="6" grpId="1"/>
      <p:bldP spid="6" grpId="2"/>
      <p:bldP spid="6" grpId="3"/>
      <p:bldP spid="8" grpId="0"/>
      <p:bldP spid="8" grpId="1"/>
      <p:bldP spid="8" grpId="2"/>
      <p:bldP spid="8" grpId="3"/>
      <p:bldP spid="9" grpId="0"/>
      <p:bldP spid="9" grpId="1"/>
      <p:bldP spid="9" grpId="2"/>
      <p:bldP spid="9" grpId="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E6C37-DB8F-46B1-9673-AEB5663ABDFA}"/>
              </a:ext>
            </a:extLst>
          </p:cNvPr>
          <p:cNvPicPr>
            <a:picLocks noChangeAspect="1"/>
          </p:cNvPicPr>
          <p:nvPr/>
        </p:nvPicPr>
        <p:blipFill rotWithShape="1">
          <a:blip r:embed="rId3">
            <a:extLst>
              <a:ext uri="{28A0092B-C50C-407E-A947-70E740481C1C}">
                <a14:useLocalDpi xmlns:a14="http://schemas.microsoft.com/office/drawing/2010/main" val="0"/>
              </a:ext>
            </a:extLst>
          </a:blip>
          <a:srcRect l="23665"/>
          <a:stretch/>
        </p:blipFill>
        <p:spPr>
          <a:xfrm>
            <a:off x="-1" y="-8182"/>
            <a:ext cx="9294407" cy="68661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303657" cy="6977743"/>
          </a:xfrm>
          <a:prstGeom prst="rect">
            <a:avLst/>
          </a:prstGeom>
        </p:spPr>
      </p:pic>
      <p:sp>
        <p:nvSpPr>
          <p:cNvPr id="2" name="TextBox 1"/>
          <p:cNvSpPr txBox="1"/>
          <p:nvPr/>
        </p:nvSpPr>
        <p:spPr>
          <a:xfrm>
            <a:off x="0" y="4139515"/>
            <a:ext cx="9205783" cy="1261884"/>
          </a:xfrm>
          <a:prstGeom prst="rect">
            <a:avLst/>
          </a:prstGeom>
          <a:noFill/>
        </p:spPr>
        <p:txBody>
          <a:bodyPr wrap="square" rtlCol="0">
            <a:spAutoFit/>
          </a:bodyPr>
          <a:lstStyle/>
          <a:p>
            <a:pPr algn="ctr"/>
            <a:r>
              <a:rPr lang="en-US" sz="3700" b="1" dirty="0">
                <a:solidFill>
                  <a:srgbClr val="CCECFF"/>
                </a:solidFill>
                <a:effectLst>
                  <a:glow rad="127000">
                    <a:schemeClr val="tx1"/>
                  </a:glow>
                </a:effectLst>
              </a:rPr>
              <a:t>Shot July 2</a:t>
            </a:r>
            <a:r>
              <a:rPr lang="en-US" sz="3700" b="1" baseline="30000" dirty="0">
                <a:solidFill>
                  <a:srgbClr val="CCECFF"/>
                </a:solidFill>
                <a:effectLst>
                  <a:glow rad="127000">
                    <a:schemeClr val="tx1"/>
                  </a:glow>
                </a:effectLst>
              </a:rPr>
              <a:t>nd</a:t>
            </a:r>
            <a:r>
              <a:rPr lang="en-US" sz="3700" b="1" dirty="0">
                <a:solidFill>
                  <a:srgbClr val="CCECFF"/>
                </a:solidFill>
                <a:effectLst>
                  <a:glow rad="127000">
                    <a:schemeClr val="tx1"/>
                  </a:glow>
                </a:effectLst>
              </a:rPr>
              <a:t> 1881 </a:t>
            </a:r>
          </a:p>
          <a:p>
            <a:pPr algn="ctr"/>
            <a:r>
              <a:rPr lang="en-US" sz="3700" b="1" dirty="0">
                <a:solidFill>
                  <a:srgbClr val="CCECFF"/>
                </a:solidFill>
                <a:effectLst>
                  <a:glow rad="127000">
                    <a:schemeClr val="tx1"/>
                  </a:glow>
                </a:effectLst>
              </a:rPr>
              <a:t>Baltimore Washington DC train station </a:t>
            </a:r>
          </a:p>
        </p:txBody>
      </p:sp>
      <p:pic>
        <p:nvPicPr>
          <p:cNvPr id="19" name="Picture 18">
            <a:extLst>
              <a:ext uri="{FF2B5EF4-FFF2-40B4-BE49-F238E27FC236}">
                <a16:creationId xmlns:a16="http://schemas.microsoft.com/office/drawing/2014/main" id="{C54ECEC9-42B0-471F-8A53-3D47634AF4EF}"/>
              </a:ext>
            </a:extLst>
          </p:cNvPr>
          <p:cNvPicPr>
            <a:picLocks noChangeAspect="1"/>
          </p:cNvPicPr>
          <p:nvPr/>
        </p:nvPicPr>
        <p:blipFill rotWithShape="1">
          <a:blip r:embed="rId5">
            <a:extLst>
              <a:ext uri="{28A0092B-C50C-407E-A947-70E740481C1C}">
                <a14:useLocalDpi xmlns:a14="http://schemas.microsoft.com/office/drawing/2010/main" val="0"/>
              </a:ext>
            </a:extLst>
          </a:blip>
          <a:srcRect l="11448"/>
          <a:stretch/>
        </p:blipFill>
        <p:spPr>
          <a:xfrm>
            <a:off x="-14514" y="-8182"/>
            <a:ext cx="9158514" cy="6858000"/>
          </a:xfrm>
          <a:prstGeom prst="rect">
            <a:avLst/>
          </a:prstGeom>
        </p:spPr>
      </p:pic>
      <p:sp>
        <p:nvSpPr>
          <p:cNvPr id="7" name="TextBox 6"/>
          <p:cNvSpPr txBox="1"/>
          <p:nvPr/>
        </p:nvSpPr>
        <p:spPr>
          <a:xfrm>
            <a:off x="150437" y="3276503"/>
            <a:ext cx="7658247" cy="830997"/>
          </a:xfrm>
          <a:prstGeom prst="rect">
            <a:avLst/>
          </a:prstGeom>
          <a:noFill/>
        </p:spPr>
        <p:txBody>
          <a:bodyPr wrap="square" rtlCol="0">
            <a:spAutoFit/>
          </a:bodyPr>
          <a:lstStyle/>
          <a:p>
            <a:pPr algn="ctr"/>
            <a:r>
              <a:rPr lang="en-US" sz="4800" b="1" dirty="0">
                <a:solidFill>
                  <a:srgbClr val="FFC000"/>
                </a:solidFill>
                <a:effectLst>
                  <a:glow rad="127000">
                    <a:schemeClr val="tx1"/>
                  </a:glow>
                </a:effectLst>
              </a:rPr>
              <a:t>80 days on his deathbed</a:t>
            </a:r>
          </a:p>
        </p:txBody>
      </p:sp>
      <p:pic>
        <p:nvPicPr>
          <p:cNvPr id="17" name="Picture 16">
            <a:extLst>
              <a:ext uri="{FF2B5EF4-FFF2-40B4-BE49-F238E27FC236}">
                <a16:creationId xmlns:a16="http://schemas.microsoft.com/office/drawing/2014/main" id="{07D4A686-1076-4DDF-87C6-33C07F9BE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E34526B6-B4EE-4E0E-B5DC-7240ADFF13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182"/>
            <a:ext cx="9144001" cy="6858000"/>
          </a:xfrm>
          <a:prstGeom prst="rect">
            <a:avLst/>
          </a:prstGeom>
        </p:spPr>
      </p:pic>
    </p:spTree>
    <p:extLst>
      <p:ext uri="{BB962C8B-B14F-4D97-AF65-F5344CB8AC3E}">
        <p14:creationId xmlns:p14="http://schemas.microsoft.com/office/powerpoint/2010/main" val="407876525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1000"/>
                                        <p:tgtEl>
                                          <p:spTgt spid="19"/>
                                        </p:tgtEl>
                                      </p:cBhvr>
                                    </p:animEffect>
                                  </p:childTnLst>
                                </p:cTn>
                              </p:par>
                              <p:par>
                                <p:cTn id="20" presetID="12" presetClass="entr" presetSubtype="8" fill="hold" grpId="0" nodeType="withEffect">
                                  <p:stCondLst>
                                    <p:cond delay="12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par>
                          <p:cTn id="24" fill="hold">
                            <p:stCondLst>
                              <p:cond delay="1750"/>
                            </p:stCondLst>
                            <p:childTnLst>
                              <p:par>
                                <p:cTn id="25" presetID="1" presetClass="exit" presetSubtype="0" fill="hold" grpId="1" nodeType="after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vertical)">
                                      <p:cBhvr>
                                        <p:cTn id="33" dur="500"/>
                                        <p:tgtEl>
                                          <p:spTgt spid="17"/>
                                        </p:tgtEl>
                                      </p:cBhvr>
                                    </p:animEffect>
                                  </p:childTnLst>
                                </p:cTn>
                              </p:par>
                            </p:childTnLst>
                          </p:cTn>
                        </p:par>
                        <p:par>
                          <p:cTn id="34" fill="hold">
                            <p:stCondLst>
                              <p:cond delay="500"/>
                            </p:stCondLst>
                            <p:childTnLst>
                              <p:par>
                                <p:cTn id="35" presetID="1" presetClass="exit" presetSubtype="0" fill="hold" grpId="1" nodeType="after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1C07E-8C50-454F-B34C-A4BBA73F9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815" y="0"/>
            <a:ext cx="11329295" cy="6858000"/>
          </a:xfrm>
          <a:prstGeom prst="rect">
            <a:avLst/>
          </a:prstGeom>
        </p:spPr>
      </p:pic>
    </p:spTree>
    <p:extLst>
      <p:ext uri="{BB962C8B-B14F-4D97-AF65-F5344CB8AC3E}">
        <p14:creationId xmlns:p14="http://schemas.microsoft.com/office/powerpoint/2010/main" val="3364710210"/>
      </p:ext>
    </p:extLst>
  </p:cSld>
  <p:clrMapOvr>
    <a:masterClrMapping/>
  </p:clrMapOvr>
  <p:transition spd="slow">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A8062-1BCE-4378-B4B3-FB036B2DD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838400" cy="6858000"/>
          </a:xfrm>
          <a:prstGeom prst="rect">
            <a:avLst/>
          </a:prstGeom>
        </p:spPr>
      </p:pic>
      <p:pic>
        <p:nvPicPr>
          <p:cNvPr id="4" name="Picture 3">
            <a:extLst>
              <a:ext uri="{FF2B5EF4-FFF2-40B4-BE49-F238E27FC236}">
                <a16:creationId xmlns:a16="http://schemas.microsoft.com/office/drawing/2014/main" id="{4A01E0C4-6699-4CF8-A599-10BAF8FC4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838399" cy="7481892"/>
          </a:xfrm>
          <a:prstGeom prst="rect">
            <a:avLst/>
          </a:prstGeom>
        </p:spPr>
      </p:pic>
    </p:spTree>
    <p:extLst>
      <p:ext uri="{BB962C8B-B14F-4D97-AF65-F5344CB8AC3E}">
        <p14:creationId xmlns:p14="http://schemas.microsoft.com/office/powerpoint/2010/main" val="25805605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B06E0-DC2E-47D0-A005-F5F42C8E7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0869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7E880-90FA-4D74-B689-DDBA81DE5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0783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A5E9D-66C3-446B-A08F-94EE72045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8033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F15DB1-EEC2-4904-B08D-2C5A5BD79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203" y="0"/>
            <a:ext cx="10332203" cy="6858000"/>
          </a:xfrm>
          <a:prstGeom prst="rect">
            <a:avLst/>
          </a:prstGeom>
        </p:spPr>
      </p:pic>
    </p:spTree>
    <p:extLst>
      <p:ext uri="{BB962C8B-B14F-4D97-AF65-F5344CB8AC3E}">
        <p14:creationId xmlns:p14="http://schemas.microsoft.com/office/powerpoint/2010/main" val="289136839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B9FEC-0340-48BD-962D-00CCB3F5E053}"/>
              </a:ext>
            </a:extLst>
          </p:cNvPr>
          <p:cNvPicPr>
            <a:picLocks noChangeAspect="1"/>
          </p:cNvPicPr>
          <p:nvPr/>
        </p:nvPicPr>
        <p:blipFill rotWithShape="1">
          <a:blip r:embed="rId3">
            <a:extLst>
              <a:ext uri="{28A0092B-C50C-407E-A947-70E740481C1C}">
                <a14:useLocalDpi xmlns:a14="http://schemas.microsoft.com/office/drawing/2010/main" val="0"/>
              </a:ext>
            </a:extLst>
          </a:blip>
          <a:srcRect l="11067"/>
          <a:stretch/>
        </p:blipFill>
        <p:spPr>
          <a:xfrm>
            <a:off x="0" y="0"/>
            <a:ext cx="9144000" cy="6858000"/>
          </a:xfrm>
          <a:prstGeom prst="rect">
            <a:avLst/>
          </a:prstGeom>
        </p:spPr>
      </p:pic>
      <p:pic>
        <p:nvPicPr>
          <p:cNvPr id="5" name="Picture 4">
            <a:extLst>
              <a:ext uri="{FF2B5EF4-FFF2-40B4-BE49-F238E27FC236}">
                <a16:creationId xmlns:a16="http://schemas.microsoft.com/office/drawing/2014/main" id="{78CDEB2D-2BE0-4E49-9661-9F97285FD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07927" cy="6858000"/>
          </a:xfrm>
          <a:prstGeom prst="rect">
            <a:avLst/>
          </a:prstGeom>
        </p:spPr>
      </p:pic>
      <p:sp>
        <p:nvSpPr>
          <p:cNvPr id="4" name="Rectangle 2"/>
          <p:cNvSpPr>
            <a:spLocks noGrp="1" noChangeArrowheads="1"/>
          </p:cNvSpPr>
          <p:nvPr>
            <p:ph type="title"/>
          </p:nvPr>
        </p:nvSpPr>
        <p:spPr>
          <a:xfrm>
            <a:off x="288994" y="1387920"/>
            <a:ext cx="8487295" cy="2936945"/>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but lay up for yourselves treasures in heaven, where neither moth nor rust destroys and where thieves do not break in and steal.”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6:20</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782550429"/>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55" presetClass="exit" presetSubtype="0" fill="hold" grpId="1" nodeType="withEffect">
                                  <p:stCondLst>
                                    <p:cond delay="250"/>
                                  </p:stCondLst>
                                  <p:childTnLst>
                                    <p:anim calcmode="lin" valueType="num">
                                      <p:cBhvr>
                                        <p:cTn id="16" dur="1000"/>
                                        <p:tgtEl>
                                          <p:spTgt spid="4"/>
                                        </p:tgtEl>
                                        <p:attrNameLst>
                                          <p:attrName>ppt_w</p:attrName>
                                        </p:attrNameLst>
                                      </p:cBhvr>
                                      <p:tavLst>
                                        <p:tav tm="0">
                                          <p:val>
                                            <p:strVal val="ppt_w"/>
                                          </p:val>
                                        </p:tav>
                                        <p:tav tm="100000">
                                          <p:val>
                                            <p:strVal val="ppt_w*0.70"/>
                                          </p:val>
                                        </p:tav>
                                      </p:tavLst>
                                    </p:anim>
                                    <p:anim calcmode="lin" valueType="num">
                                      <p:cBhvr>
                                        <p:cTn id="17" dur="1000"/>
                                        <p:tgtEl>
                                          <p:spTgt spid="4"/>
                                        </p:tgtEl>
                                        <p:attrNameLst>
                                          <p:attrName>ppt_h</p:attrName>
                                        </p:attrNameLst>
                                      </p:cBhvr>
                                      <p:tavLst>
                                        <p:tav tm="0">
                                          <p:val>
                                            <p:strVal val="ppt_h"/>
                                          </p:val>
                                        </p:tav>
                                        <p:tav tm="100000">
                                          <p:val>
                                            <p:strVal val="ppt_h"/>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8593" y="289719"/>
            <a:ext cx="8786813"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These are wells without water, clouds carried by a tempest, for whom is reserved the blackness of darkness forever. For when they speak great swelling words of emptiness, they allure through the lusts of the flesh, through lewdness, the ones who have actually escaped from those who live in error. While they promise them liberty, they themselves are slaves of corruption; for by whom a person is overcome, by him also he is brought into bondage.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2:17-19 </a:t>
            </a:r>
          </a:p>
        </p:txBody>
      </p:sp>
    </p:spTree>
    <p:extLst>
      <p:ext uri="{BB962C8B-B14F-4D97-AF65-F5344CB8AC3E}">
        <p14:creationId xmlns:p14="http://schemas.microsoft.com/office/powerpoint/2010/main" val="17240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4A18D-C8A7-4872-80DB-4AFBB5D76C0B}"/>
              </a:ext>
            </a:extLst>
          </p:cNvPr>
          <p:cNvPicPr>
            <a:picLocks noChangeAspect="1"/>
          </p:cNvPicPr>
          <p:nvPr/>
        </p:nvPicPr>
        <p:blipFill rotWithShape="1">
          <a:blip r:embed="rId3">
            <a:extLst>
              <a:ext uri="{28A0092B-C50C-407E-A947-70E740481C1C}">
                <a14:useLocalDpi xmlns:a14="http://schemas.microsoft.com/office/drawing/2010/main" val="0"/>
              </a:ext>
            </a:extLst>
          </a:blip>
          <a:srcRect l="21645"/>
          <a:stretch/>
        </p:blipFill>
        <p:spPr>
          <a:xfrm>
            <a:off x="0" y="0"/>
            <a:ext cx="9144000" cy="6858000"/>
          </a:xfrm>
          <a:prstGeom prst="rect">
            <a:avLst/>
          </a:prstGeom>
        </p:spPr>
      </p:pic>
    </p:spTree>
    <p:extLst>
      <p:ext uri="{BB962C8B-B14F-4D97-AF65-F5344CB8AC3E}">
        <p14:creationId xmlns:p14="http://schemas.microsoft.com/office/powerpoint/2010/main" val="3226647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C2F35-4D9E-46E0-AB48-92101DF08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7" cy="6858000"/>
          </a:xfrm>
          <a:prstGeom prst="rect">
            <a:avLst/>
          </a:prstGeom>
        </p:spPr>
      </p:pic>
    </p:spTree>
    <p:extLst>
      <p:ext uri="{BB962C8B-B14F-4D97-AF65-F5344CB8AC3E}">
        <p14:creationId xmlns:p14="http://schemas.microsoft.com/office/powerpoint/2010/main" val="274319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94AD3-FBF0-448D-A67A-01D636178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17" y="0"/>
            <a:ext cx="9891346" cy="6858000"/>
          </a:xfrm>
          <a:prstGeom prst="rect">
            <a:avLst/>
          </a:prstGeom>
        </p:spPr>
      </p:pic>
    </p:spTree>
    <p:extLst>
      <p:ext uri="{BB962C8B-B14F-4D97-AF65-F5344CB8AC3E}">
        <p14:creationId xmlns:p14="http://schemas.microsoft.com/office/powerpoint/2010/main" val="152738030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18C773-5868-4774-BCE2-6BA6B13DD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2930" cy="6858000"/>
          </a:xfrm>
          <a:prstGeom prst="rect">
            <a:avLst/>
          </a:prstGeom>
        </p:spPr>
      </p:pic>
    </p:spTree>
    <p:extLst>
      <p:ext uri="{BB962C8B-B14F-4D97-AF65-F5344CB8AC3E}">
        <p14:creationId xmlns:p14="http://schemas.microsoft.com/office/powerpoint/2010/main" val="41297019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AC6E05-8F08-4A03-9556-85C188C94695}"/>
              </a:ext>
            </a:extLst>
          </p:cNvPr>
          <p:cNvPicPr>
            <a:picLocks noChangeAspect="1"/>
          </p:cNvPicPr>
          <p:nvPr/>
        </p:nvPicPr>
        <p:blipFill rotWithShape="1">
          <a:blip r:embed="rId2">
            <a:extLst>
              <a:ext uri="{28A0092B-C50C-407E-A947-70E740481C1C}">
                <a14:useLocalDpi xmlns:a14="http://schemas.microsoft.com/office/drawing/2010/main" val="0"/>
              </a:ext>
            </a:extLst>
          </a:blip>
          <a:srcRect l="9950" r="7340"/>
          <a:stretch/>
        </p:blipFill>
        <p:spPr>
          <a:xfrm>
            <a:off x="1" y="0"/>
            <a:ext cx="9144000" cy="6857999"/>
          </a:xfrm>
          <a:prstGeom prst="rect">
            <a:avLst/>
          </a:prstGeom>
        </p:spPr>
      </p:pic>
      <p:sp>
        <p:nvSpPr>
          <p:cNvPr id="2" name="TextBox 1"/>
          <p:cNvSpPr txBox="1"/>
          <p:nvPr/>
        </p:nvSpPr>
        <p:spPr>
          <a:xfrm>
            <a:off x="2372497" y="5523470"/>
            <a:ext cx="4374292" cy="646331"/>
          </a:xfrm>
          <a:prstGeom prst="rect">
            <a:avLst/>
          </a:prstGeom>
          <a:noFill/>
        </p:spPr>
        <p:txBody>
          <a:bodyPr wrap="square" rtlCol="0">
            <a:spAutoFit/>
          </a:bodyPr>
          <a:lstStyle/>
          <a:p>
            <a:pPr algn="ctr"/>
            <a:r>
              <a:rPr lang="en-US" sz="3600" b="1" dirty="0">
                <a:solidFill>
                  <a:srgbClr val="FFC000"/>
                </a:solidFill>
                <a:effectLst>
                  <a:glow rad="127000">
                    <a:schemeClr val="tx1"/>
                  </a:glow>
                  <a:outerShdw blurRad="38100" dist="38100" dir="2700000" algn="tl">
                    <a:srgbClr val="000000">
                      <a:alpha val="43137"/>
                    </a:srgbClr>
                  </a:outerShdw>
                </a:effectLst>
              </a:rPr>
              <a:t>Cleveland, Ohio</a:t>
            </a:r>
          </a:p>
        </p:txBody>
      </p:sp>
      <p:sp>
        <p:nvSpPr>
          <p:cNvPr id="4" name="TextBox 3"/>
          <p:cNvSpPr txBox="1"/>
          <p:nvPr/>
        </p:nvSpPr>
        <p:spPr>
          <a:xfrm>
            <a:off x="2475470" y="634314"/>
            <a:ext cx="2899719" cy="646331"/>
          </a:xfrm>
          <a:prstGeom prst="rect">
            <a:avLst/>
          </a:prstGeom>
          <a:noFill/>
        </p:spPr>
        <p:txBody>
          <a:bodyPr wrap="square" rtlCol="0">
            <a:spAutoFit/>
          </a:bodyPr>
          <a:lstStyle/>
          <a:p>
            <a:pPr algn="ctr"/>
            <a:r>
              <a:rPr lang="en-US" sz="3600" b="1" dirty="0">
                <a:solidFill>
                  <a:srgbClr val="CCECFF"/>
                </a:solidFill>
                <a:effectLst>
                  <a:glow rad="127000">
                    <a:schemeClr val="tx1"/>
                  </a:glow>
                  <a:outerShdw blurRad="38100" dist="38100" dir="2700000" algn="tl">
                    <a:srgbClr val="000000">
                      <a:alpha val="43137"/>
                    </a:srgbClr>
                  </a:outerShdw>
                </a:effectLst>
              </a:rPr>
              <a:t>Lake Erie</a:t>
            </a:r>
          </a:p>
        </p:txBody>
      </p:sp>
    </p:spTree>
    <p:extLst>
      <p:ext uri="{BB962C8B-B14F-4D97-AF65-F5344CB8AC3E}">
        <p14:creationId xmlns:p14="http://schemas.microsoft.com/office/powerpoint/2010/main" val="8045286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8C133-7AE2-403B-A746-E28F7016D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 y="-2580494"/>
            <a:ext cx="9247231" cy="10967258"/>
          </a:xfrm>
          <a:prstGeom prst="rect">
            <a:avLst/>
          </a:prstGeom>
        </p:spPr>
      </p:pic>
    </p:spTree>
    <p:extLst>
      <p:ext uri="{BB962C8B-B14F-4D97-AF65-F5344CB8AC3E}">
        <p14:creationId xmlns:p14="http://schemas.microsoft.com/office/powerpoint/2010/main" val="3524990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C70BC-2E7D-49EC-ADD3-059D0AF0C19B}"/>
              </a:ext>
            </a:extLst>
          </p:cNvPr>
          <p:cNvPicPr>
            <a:picLocks noChangeAspect="1"/>
          </p:cNvPicPr>
          <p:nvPr/>
        </p:nvPicPr>
        <p:blipFill rotWithShape="1">
          <a:blip r:embed="rId2">
            <a:extLst>
              <a:ext uri="{28A0092B-C50C-407E-A947-70E740481C1C}">
                <a14:useLocalDpi xmlns:a14="http://schemas.microsoft.com/office/drawing/2010/main" val="0"/>
              </a:ext>
            </a:extLst>
          </a:blip>
          <a:srcRect l="17375"/>
          <a:stretch/>
        </p:blipFill>
        <p:spPr>
          <a:xfrm>
            <a:off x="-1" y="0"/>
            <a:ext cx="9444037" cy="6858000"/>
          </a:xfrm>
          <a:prstGeom prst="rect">
            <a:avLst/>
          </a:prstGeom>
        </p:spPr>
      </p:pic>
      <p:pic>
        <p:nvPicPr>
          <p:cNvPr id="3" name="Picture 2">
            <a:extLst>
              <a:ext uri="{FF2B5EF4-FFF2-40B4-BE49-F238E27FC236}">
                <a16:creationId xmlns:a16="http://schemas.microsoft.com/office/drawing/2014/main" id="{80D12AAE-7A31-4A6B-9095-AB6AB360E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2"/>
            <a:ext cx="4906684" cy="6949439"/>
          </a:xfrm>
          <a:prstGeom prst="rect">
            <a:avLst/>
          </a:prstGeom>
        </p:spPr>
      </p:pic>
    </p:spTree>
    <p:extLst>
      <p:ext uri="{BB962C8B-B14F-4D97-AF65-F5344CB8AC3E}">
        <p14:creationId xmlns:p14="http://schemas.microsoft.com/office/powerpoint/2010/main" val="1975470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94C76-2228-4897-855E-675DE6C85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60116"/>
          </a:xfrm>
          <a:prstGeom prst="rect">
            <a:avLst/>
          </a:prstGeom>
        </p:spPr>
      </p:pic>
    </p:spTree>
    <p:extLst>
      <p:ext uri="{BB962C8B-B14F-4D97-AF65-F5344CB8AC3E}">
        <p14:creationId xmlns:p14="http://schemas.microsoft.com/office/powerpoint/2010/main" val="1106755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69F7B-3785-437A-9EB9-594602B45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00" y="0"/>
            <a:ext cx="9300000" cy="7086600"/>
          </a:xfrm>
          <a:prstGeom prst="rect">
            <a:avLst/>
          </a:prstGeom>
        </p:spPr>
      </p:pic>
      <p:sp>
        <p:nvSpPr>
          <p:cNvPr id="2" name="TextBox 1"/>
          <p:cNvSpPr txBox="1"/>
          <p:nvPr/>
        </p:nvSpPr>
        <p:spPr>
          <a:xfrm>
            <a:off x="348342" y="5239658"/>
            <a:ext cx="8432799" cy="1261884"/>
          </a:xfrm>
          <a:prstGeom prst="rect">
            <a:avLst/>
          </a:prstGeom>
          <a:noFill/>
        </p:spPr>
        <p:txBody>
          <a:bodyPr wrap="square" rtlCol="0">
            <a:spAutoFit/>
          </a:bodyPr>
          <a:lstStyle/>
          <a:p>
            <a:pPr algn="ctr"/>
            <a:r>
              <a:rPr lang="en-US" sz="3800" b="1" dirty="0">
                <a:solidFill>
                  <a:srgbClr val="CCECFF"/>
                </a:solidFill>
                <a:effectLst>
                  <a:glow rad="127000">
                    <a:schemeClr val="tx1"/>
                  </a:glow>
                </a:effectLst>
              </a:rPr>
              <a:t>In 1879, Cleveland became the   first city to be lighted by electricity</a:t>
            </a:r>
          </a:p>
        </p:txBody>
      </p:sp>
    </p:spTree>
    <p:extLst>
      <p:ext uri="{BB962C8B-B14F-4D97-AF65-F5344CB8AC3E}">
        <p14:creationId xmlns:p14="http://schemas.microsoft.com/office/powerpoint/2010/main" val="260697330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B580D-B9FA-44C1-8E62-F80028180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534" y="0"/>
            <a:ext cx="13633842" cy="6858000"/>
          </a:xfrm>
          <a:prstGeom prst="rect">
            <a:avLst/>
          </a:prstGeom>
        </p:spPr>
      </p:pic>
    </p:spTree>
    <p:extLst>
      <p:ext uri="{BB962C8B-B14F-4D97-AF65-F5344CB8AC3E}">
        <p14:creationId xmlns:p14="http://schemas.microsoft.com/office/powerpoint/2010/main" val="41049608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C08FD1-4903-4DEB-BDF9-80BE278D4D4A}"/>
              </a:ext>
            </a:extLst>
          </p:cNvPr>
          <p:cNvSpPr txBox="1">
            <a:spLocks/>
          </p:cNvSpPr>
          <p:nvPr/>
        </p:nvSpPr>
        <p:spPr>
          <a:xfrm>
            <a:off x="1158761" y="2368434"/>
            <a:ext cx="23222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kindness</a:t>
            </a:r>
          </a:p>
        </p:txBody>
      </p:sp>
      <p:sp>
        <p:nvSpPr>
          <p:cNvPr id="4" name="Title 1">
            <a:extLst>
              <a:ext uri="{FF2B5EF4-FFF2-40B4-BE49-F238E27FC236}">
                <a16:creationId xmlns:a16="http://schemas.microsoft.com/office/drawing/2014/main" id="{A66E50B7-8332-4B39-A615-71345ADD71E2}"/>
              </a:ext>
            </a:extLst>
          </p:cNvPr>
          <p:cNvSpPr txBox="1">
            <a:spLocks/>
          </p:cNvSpPr>
          <p:nvPr/>
        </p:nvSpPr>
        <p:spPr>
          <a:xfrm>
            <a:off x="3723255" y="2465697"/>
            <a:ext cx="2090057" cy="7178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courage</a:t>
            </a:r>
          </a:p>
        </p:txBody>
      </p:sp>
      <p:sp>
        <p:nvSpPr>
          <p:cNvPr id="5" name="Title 1">
            <a:extLst>
              <a:ext uri="{FF2B5EF4-FFF2-40B4-BE49-F238E27FC236}">
                <a16:creationId xmlns:a16="http://schemas.microsoft.com/office/drawing/2014/main" id="{848B6823-8C9F-44F9-8FC6-AA0E0ACDDD46}"/>
              </a:ext>
            </a:extLst>
          </p:cNvPr>
          <p:cNvSpPr txBox="1">
            <a:spLocks/>
          </p:cNvSpPr>
          <p:nvPr/>
        </p:nvSpPr>
        <p:spPr>
          <a:xfrm>
            <a:off x="5967981" y="2366053"/>
            <a:ext cx="2090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loyalty</a:t>
            </a:r>
          </a:p>
        </p:txBody>
      </p:sp>
      <p:sp>
        <p:nvSpPr>
          <p:cNvPr id="6" name="Title 1">
            <a:extLst>
              <a:ext uri="{FF2B5EF4-FFF2-40B4-BE49-F238E27FC236}">
                <a16:creationId xmlns:a16="http://schemas.microsoft.com/office/drawing/2014/main" id="{9CC06237-12D7-4406-AF79-A8E388252698}"/>
              </a:ext>
            </a:extLst>
          </p:cNvPr>
          <p:cNvSpPr txBox="1">
            <a:spLocks/>
          </p:cNvSpPr>
          <p:nvPr/>
        </p:nvSpPr>
        <p:spPr>
          <a:xfrm>
            <a:off x="543718" y="2977554"/>
            <a:ext cx="23222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integrity</a:t>
            </a:r>
          </a:p>
        </p:txBody>
      </p:sp>
      <p:sp>
        <p:nvSpPr>
          <p:cNvPr id="3074" name="Rectangle 2"/>
          <p:cNvSpPr>
            <a:spLocks noGrp="1" noChangeArrowheads="1"/>
          </p:cNvSpPr>
          <p:nvPr>
            <p:ph type="title"/>
          </p:nvPr>
        </p:nvSpPr>
        <p:spPr>
          <a:xfrm>
            <a:off x="292894" y="289719"/>
            <a:ext cx="8558212"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are men and women who make the world better just by being the kind of people they are. They have the gift of kindness or courage or loyalty or integrity. It really matters very little whether they are behind the wheel      of a truck or running a business or bringing up a family. They teach          the truth by living it.”</a:t>
            </a:r>
          </a:p>
        </p:txBody>
      </p:sp>
    </p:spTree>
    <p:extLst>
      <p:ext uri="{BB962C8B-B14F-4D97-AF65-F5344CB8AC3E}">
        <p14:creationId xmlns:p14="http://schemas.microsoft.com/office/powerpoint/2010/main" val="843189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8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80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12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1200"/>
                                  </p:stCondLst>
                                  <p:childTnLst>
                                    <p:set>
                                      <p:cBhvr override="childStyle">
                                        <p:cTn id="32"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8DE27-0BD3-4F00-974C-DD5CC7649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262" y="0"/>
            <a:ext cx="12192000" cy="6858000"/>
          </a:xfrm>
          <a:prstGeom prst="rect">
            <a:avLst/>
          </a:prstGeom>
        </p:spPr>
      </p:pic>
    </p:spTree>
    <p:extLst>
      <p:ext uri="{BB962C8B-B14F-4D97-AF65-F5344CB8AC3E}">
        <p14:creationId xmlns:p14="http://schemas.microsoft.com/office/powerpoint/2010/main" val="33943262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X</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D2F7F6DE-BF5C-45D0-8186-8562AC5AD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5097" cy="6858000"/>
          </a:xfrm>
          <a:prstGeom prst="rect">
            <a:avLst/>
          </a:prstGeom>
        </p:spPr>
      </p:pic>
    </p:spTree>
    <p:extLst>
      <p:ext uri="{BB962C8B-B14F-4D97-AF65-F5344CB8AC3E}">
        <p14:creationId xmlns:p14="http://schemas.microsoft.com/office/powerpoint/2010/main" val="22813327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67DC12-33EE-4D4C-B650-EAE2076D9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4733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C8BAC-9252-42D9-86D1-CABD0D110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855862060"/>
      </p:ext>
    </p:extLst>
  </p:cSld>
  <p:clrMapOvr>
    <a:masterClrMapping/>
  </p:clrMapOvr>
  <p:transition spd="slow">
    <p:wedg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65933-2C99-473C-A617-73DC2CF0A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4733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AABA1C3-9736-4139-A6BB-F1004594C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8029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66008-FD06-444F-A24C-B7781521E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33" y="0"/>
            <a:ext cx="10293433" cy="6858000"/>
          </a:xfrm>
          <a:prstGeom prst="rect">
            <a:avLst/>
          </a:prstGeom>
        </p:spPr>
      </p:pic>
    </p:spTree>
    <p:extLst>
      <p:ext uri="{BB962C8B-B14F-4D97-AF65-F5344CB8AC3E}">
        <p14:creationId xmlns:p14="http://schemas.microsoft.com/office/powerpoint/2010/main" val="35570871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173C8-CD39-4A44-BF76-BF28C3EB3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775" y="0"/>
            <a:ext cx="12192000" cy="6858000"/>
          </a:xfrm>
          <a:prstGeom prst="rect">
            <a:avLst/>
          </a:prstGeom>
        </p:spPr>
      </p:pic>
    </p:spTree>
    <p:extLst>
      <p:ext uri="{BB962C8B-B14F-4D97-AF65-F5344CB8AC3E}">
        <p14:creationId xmlns:p14="http://schemas.microsoft.com/office/powerpoint/2010/main" val="364983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19FD1-087E-4DD6-9983-BC1474F40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520" y="0"/>
            <a:ext cx="5486960" cy="6858000"/>
          </a:xfrm>
          <a:prstGeom prst="rect">
            <a:avLst/>
          </a:prstGeom>
        </p:spPr>
      </p:pic>
    </p:spTree>
    <p:extLst>
      <p:ext uri="{BB962C8B-B14F-4D97-AF65-F5344CB8AC3E}">
        <p14:creationId xmlns:p14="http://schemas.microsoft.com/office/powerpoint/2010/main" val="390992554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047EB-8FA4-4297-AA3A-B6FAE85D5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1945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328E69-C214-4A19-9CE4-913F3A6EB3F3}"/>
              </a:ext>
            </a:extLst>
          </p:cNvPr>
          <p:cNvSpPr txBox="1">
            <a:spLocks/>
          </p:cNvSpPr>
          <p:nvPr/>
        </p:nvSpPr>
        <p:spPr>
          <a:xfrm>
            <a:off x="2108653" y="3312472"/>
            <a:ext cx="53993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written in their hearts</a:t>
            </a:r>
          </a:p>
        </p:txBody>
      </p:sp>
      <p:sp>
        <p:nvSpPr>
          <p:cNvPr id="3074" name="Rectangle 2"/>
          <p:cNvSpPr>
            <a:spLocks noGrp="1" noChangeArrowheads="1"/>
          </p:cNvSpPr>
          <p:nvPr>
            <p:ph type="title"/>
          </p:nvPr>
        </p:nvSpPr>
        <p:spPr>
          <a:xfrm>
            <a:off x="328612" y="289719"/>
            <a:ext cx="8486775"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for when Gentiles, who do not have the law, by nature do the  things in the law, these, although  not having the law, are a law to themselves, who show the work of the law written in their hearts, their conscience also bearing witness, and between themselves their thoughts accusing or else excusing them)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2:14-15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3">
            <a:extLst>
              <a:ext uri="{FF2B5EF4-FFF2-40B4-BE49-F238E27FC236}">
                <a16:creationId xmlns:a16="http://schemas.microsoft.com/office/drawing/2014/main" id="{E89B1367-1FB0-485A-BAE7-6BB3BD7059B7}"/>
              </a:ext>
            </a:extLst>
          </p:cNvPr>
          <p:cNvSpPr>
            <a:spLocks noChangeArrowheads="1"/>
          </p:cNvSpPr>
          <p:nvPr/>
        </p:nvSpPr>
        <p:spPr bwMode="auto">
          <a:xfrm>
            <a:off x="3929628" y="32826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Title 1"/>
          <p:cNvSpPr txBox="1">
            <a:spLocks/>
          </p:cNvSpPr>
          <p:nvPr/>
        </p:nvSpPr>
        <p:spPr>
          <a:xfrm>
            <a:off x="2235200" y="4024489"/>
            <a:ext cx="544124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law of conscience</a:t>
            </a:r>
          </a:p>
        </p:txBody>
      </p:sp>
    </p:spTree>
    <p:extLst>
      <p:ext uri="{BB962C8B-B14F-4D97-AF65-F5344CB8AC3E}">
        <p14:creationId xmlns:p14="http://schemas.microsoft.com/office/powerpoint/2010/main" val="2601126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par>
                          <p:cTn id="17" fill="hold">
                            <p:stCondLst>
                              <p:cond delay="500"/>
                            </p:stCondLst>
                            <p:childTnLst>
                              <p:par>
                                <p:cTn id="18" presetID="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5"/>
                                        </p:tgtEl>
                                        <p:attrNameLst>
                                          <p:attrName>style.visibility</p:attrName>
                                        </p:attrNameLst>
                                      </p:cBhvr>
                                      <p:to>
                                        <p:strVal val="hidden"/>
                                      </p:to>
                                    </p:set>
                                    <p:animEffect transition="out" filter="dissolve">
                                      <p:cBhvr>
                                        <p:cTn id="34" dur="1000">
                                          <p:stCondLst>
                                            <p:cond delay="0"/>
                                          </p:stCondLst>
                                        </p:cTn>
                                        <p:tgtEl>
                                          <p:spTgt spid="5"/>
                                        </p:tgtEl>
                                      </p:cBhvr>
                                    </p:animEffect>
                                    <p:anim to="" calcmode="lin" valueType="num">
                                      <p:cBhvr>
                                        <p:cTn id="35"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p:bldP spid="5"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Quality of our leaders reflects the public’s senses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Kindness is what makes the world better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is not always easy to digest as one finds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Education is crucial to maintain freedom and justice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Bravery is what encourages people in the face of evil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follow God is to find Life over death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return to solid values causes social hardships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Closeness to God enlightens intimacy with decency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Who listens to God hears His songs of hope &amp; peace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that God has made has inborn utilitarian value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Nations lacking devoted courage fall to those who do</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Right and wrong reveals what is best in living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child’s heart maintains a spirit of innocence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11400">
            <a:off x="-38100" y="1775380"/>
            <a:ext cx="9220200" cy="330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Great men never        live as long as we would want</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16667E-6 3.7037E-6 L 0.05573 0.425 " pathEditMode="relative" rAng="0" ptsTypes="AA">
                                      <p:cBhvr>
                                        <p:cTn id="189" dur="1750" fill="hold"/>
                                        <p:tgtEl>
                                          <p:spTgt spid="4">
                                            <p:txEl>
                                              <p:pRg st="0" end="0"/>
                                            </p:txEl>
                                          </p:spTgt>
                                        </p:tgtEl>
                                        <p:attrNameLst>
                                          <p:attrName>ppt_x</p:attrName>
                                          <p:attrName>ppt_y</p:attrName>
                                        </p:attrNameLst>
                                      </p:cBhvr>
                                      <p:rCtr x="2778" y="21250"/>
                                    </p:animMotion>
                                  </p:childTnLst>
                                </p:cTn>
                              </p:par>
                              <p:par>
                                <p:cTn id="190" presetID="0" presetClass="path" presetSubtype="0" accel="50000" decel="50000" fill="hold" nodeType="withEffect">
                                  <p:stCondLst>
                                    <p:cond delay="0"/>
                                  </p:stCondLst>
                                  <p:childTnLst>
                                    <p:animMotion origin="layout" path="M 1.11111E-6 -2.96296E-6 L 0.12656 0.35903 " pathEditMode="relative" rAng="0" ptsTypes="AA">
                                      <p:cBhvr>
                                        <p:cTn id="191" dur="1750" fill="hold"/>
                                        <p:tgtEl>
                                          <p:spTgt spid="4">
                                            <p:txEl>
                                              <p:pRg st="1" end="1"/>
                                            </p:txEl>
                                          </p:spTgt>
                                        </p:tgtEl>
                                        <p:attrNameLst>
                                          <p:attrName>ppt_x</p:attrName>
                                          <p:attrName>ppt_y</p:attrName>
                                        </p:attrNameLst>
                                      </p:cBhvr>
                                      <p:rCtr x="6319" y="17940"/>
                                    </p:animMotion>
                                  </p:childTnLst>
                                </p:cTn>
                              </p:par>
                              <p:par>
                                <p:cTn id="192" presetID="0" presetClass="path" presetSubtype="0" accel="50000" decel="50000" fill="hold" nodeType="withEffect">
                                  <p:stCondLst>
                                    <p:cond delay="0"/>
                                  </p:stCondLst>
                                  <p:childTnLst>
                                    <p:animMotion origin="layout" path="M 3.33333E-6 0.00023 L 0.06805 0.28519 " pathEditMode="relative" rAng="0" ptsTypes="AA">
                                      <p:cBhvr>
                                        <p:cTn id="193" dur="1750" fill="hold"/>
                                        <p:tgtEl>
                                          <p:spTgt spid="4">
                                            <p:txEl>
                                              <p:pRg st="2" end="2"/>
                                            </p:txEl>
                                          </p:spTgt>
                                        </p:tgtEl>
                                        <p:attrNameLst>
                                          <p:attrName>ppt_x</p:attrName>
                                          <p:attrName>ppt_y</p:attrName>
                                        </p:attrNameLst>
                                      </p:cBhvr>
                                      <p:rCtr x="3403" y="14236"/>
                                    </p:animMotion>
                                  </p:childTnLst>
                                </p:cTn>
                              </p:par>
                              <p:par>
                                <p:cTn id="194" presetID="0" presetClass="path" presetSubtype="0" accel="50000" decel="50000" fill="hold" nodeType="withEffect">
                                  <p:stCondLst>
                                    <p:cond delay="0"/>
                                  </p:stCondLst>
                                  <p:childTnLst>
                                    <p:animMotion origin="layout" path="M 5E-6 0.00023 L 0.03073 0.2125 " pathEditMode="relative" rAng="0" ptsTypes="AA">
                                      <p:cBhvr>
                                        <p:cTn id="195" dur="1750" fill="hold"/>
                                        <p:tgtEl>
                                          <p:spTgt spid="4">
                                            <p:txEl>
                                              <p:pRg st="3" end="3"/>
                                            </p:txEl>
                                          </p:spTgt>
                                        </p:tgtEl>
                                        <p:attrNameLst>
                                          <p:attrName>ppt_x</p:attrName>
                                          <p:attrName>ppt_y</p:attrName>
                                        </p:attrNameLst>
                                      </p:cBhvr>
                                      <p:rCtr x="1528" y="10602"/>
                                    </p:animMotion>
                                  </p:childTnLst>
                                </p:cTn>
                              </p:par>
                              <p:par>
                                <p:cTn id="196" presetID="0" presetClass="path" presetSubtype="0" accel="50000" decel="50000" fill="hold" nodeType="withEffect">
                                  <p:stCondLst>
                                    <p:cond delay="0"/>
                                  </p:stCondLst>
                                  <p:childTnLst>
                                    <p:animMotion origin="layout" path="M 3.05556E-6 0.00093 L 0.01944 0.13866 " pathEditMode="relative" rAng="0" ptsTypes="AA">
                                      <p:cBhvr>
                                        <p:cTn id="197" dur="1750" fill="hold"/>
                                        <p:tgtEl>
                                          <p:spTgt spid="4">
                                            <p:txEl>
                                              <p:pRg st="4" end="4"/>
                                            </p:txEl>
                                          </p:spTgt>
                                        </p:tgtEl>
                                        <p:attrNameLst>
                                          <p:attrName>ppt_x</p:attrName>
                                          <p:attrName>ppt_y</p:attrName>
                                        </p:attrNameLst>
                                      </p:cBhvr>
                                      <p:rCtr x="972" y="6875"/>
                                    </p:animMotion>
                                  </p:childTnLst>
                                </p:cTn>
                              </p:par>
                              <p:par>
                                <p:cTn id="198" presetID="0" presetClass="path" presetSubtype="0" accel="50000" decel="50000" fill="hold" nodeType="withEffect">
                                  <p:stCondLst>
                                    <p:cond delay="0"/>
                                  </p:stCondLst>
                                  <p:childTnLst>
                                    <p:animMotion origin="layout" path="M 2.22222E-6 0.00069 L 0.0691 0.06528 " pathEditMode="relative" rAng="0" ptsTypes="AA">
                                      <p:cBhvr>
                                        <p:cTn id="199" dur="1750" fill="hold"/>
                                        <p:tgtEl>
                                          <p:spTgt spid="4">
                                            <p:txEl>
                                              <p:pRg st="5" end="5"/>
                                            </p:txEl>
                                          </p:spTgt>
                                        </p:tgtEl>
                                        <p:attrNameLst>
                                          <p:attrName>ppt_x</p:attrName>
                                          <p:attrName>ppt_y</p:attrName>
                                        </p:attrNameLst>
                                      </p:cBhvr>
                                      <p:rCtr x="3455" y="3218"/>
                                    </p:animMotion>
                                  </p:childTnLst>
                                </p:cTn>
                              </p:par>
                              <p:par>
                                <p:cTn id="200" presetID="0" presetClass="path" presetSubtype="0" accel="50000" decel="50000" fill="hold" nodeType="withEffect">
                                  <p:stCondLst>
                                    <p:cond delay="0"/>
                                  </p:stCondLst>
                                  <p:childTnLst>
                                    <p:animMotion origin="layout" path="M -3.88889E-6 0.00046 L 0.07344 -0.0081 " pathEditMode="relative" rAng="0" ptsTypes="AA">
                                      <p:cBhvr>
                                        <p:cTn id="201" dur="1750" fill="hold"/>
                                        <p:tgtEl>
                                          <p:spTgt spid="4">
                                            <p:txEl>
                                              <p:pRg st="6" end="6"/>
                                            </p:txEl>
                                          </p:spTgt>
                                        </p:tgtEl>
                                        <p:attrNameLst>
                                          <p:attrName>ppt_x</p:attrName>
                                          <p:attrName>ppt_y</p:attrName>
                                        </p:attrNameLst>
                                      </p:cBhvr>
                                      <p:rCtr x="3663" y="-440"/>
                                    </p:animMotion>
                                  </p:childTnLst>
                                </p:cTn>
                              </p:par>
                              <p:par>
                                <p:cTn id="202" presetID="0" presetClass="path" presetSubtype="0" accel="50000" decel="50000" fill="hold" nodeType="withEffect">
                                  <p:stCondLst>
                                    <p:cond delay="0"/>
                                  </p:stCondLst>
                                  <p:childTnLst>
                                    <p:animMotion origin="layout" path="M -2.22222E-6 0.00069 L 0.03716 -0.08102 " pathEditMode="relative" rAng="0" ptsTypes="AA">
                                      <p:cBhvr>
                                        <p:cTn id="203" dur="1750" fill="hold"/>
                                        <p:tgtEl>
                                          <p:spTgt spid="4">
                                            <p:txEl>
                                              <p:pRg st="7" end="7"/>
                                            </p:txEl>
                                          </p:spTgt>
                                        </p:tgtEl>
                                        <p:attrNameLst>
                                          <p:attrName>ppt_x</p:attrName>
                                          <p:attrName>ppt_y</p:attrName>
                                        </p:attrNameLst>
                                      </p:cBhvr>
                                      <p:rCtr x="1858" y="-4097"/>
                                    </p:animMotion>
                                  </p:childTnLst>
                                </p:cTn>
                              </p:par>
                              <p:par>
                                <p:cTn id="204" presetID="0" presetClass="path" presetSubtype="0" accel="50000" decel="50000" fill="hold" nodeType="withEffect">
                                  <p:stCondLst>
                                    <p:cond delay="0"/>
                                  </p:stCondLst>
                                  <p:childTnLst>
                                    <p:animMotion origin="layout" path="M -4.72222E-6 0.00092 L 0.02935 -0.15509 " pathEditMode="relative" rAng="0" ptsTypes="AA">
                                      <p:cBhvr>
                                        <p:cTn id="205" dur="1750" fill="hold"/>
                                        <p:tgtEl>
                                          <p:spTgt spid="4">
                                            <p:txEl>
                                              <p:pRg st="8" end="8"/>
                                            </p:txEl>
                                          </p:spTgt>
                                        </p:tgtEl>
                                        <p:attrNameLst>
                                          <p:attrName>ppt_x</p:attrName>
                                          <p:attrName>ppt_y</p:attrName>
                                        </p:attrNameLst>
                                      </p:cBhvr>
                                      <p:rCtr x="1458" y="-7801"/>
                                    </p:animMotion>
                                  </p:childTnLst>
                                </p:cTn>
                              </p:par>
                              <p:par>
                                <p:cTn id="206" presetID="0" presetClass="path" presetSubtype="0" accel="50000" decel="50000" fill="hold" nodeType="withEffect">
                                  <p:stCondLst>
                                    <p:cond delay="0"/>
                                  </p:stCondLst>
                                  <p:childTnLst>
                                    <p:animMotion origin="layout" path="M 2.5E-6 0.00046 L 0.04844 -0.22871 " pathEditMode="relative" rAng="0" ptsTypes="AA">
                                      <p:cBhvr>
                                        <p:cTn id="207" dur="1750" fill="hold"/>
                                        <p:tgtEl>
                                          <p:spTgt spid="4">
                                            <p:txEl>
                                              <p:pRg st="9" end="9"/>
                                            </p:txEl>
                                          </p:spTgt>
                                        </p:tgtEl>
                                        <p:attrNameLst>
                                          <p:attrName>ppt_x</p:attrName>
                                          <p:attrName>ppt_y</p:attrName>
                                        </p:attrNameLst>
                                      </p:cBhvr>
                                      <p:rCtr x="2413" y="-11458"/>
                                    </p:animMotion>
                                  </p:childTnLst>
                                </p:cTn>
                              </p:par>
                              <p:par>
                                <p:cTn id="208" presetID="0" presetClass="path" presetSubtype="0" accel="50000" decel="50000" fill="hold" nodeType="withEffect">
                                  <p:stCondLst>
                                    <p:cond delay="0"/>
                                  </p:stCondLst>
                                  <p:childTnLst>
                                    <p:animMotion origin="layout" path="M 3.05556E-6 0.00069 L 0.01944 -0.30162 " pathEditMode="relative" rAng="0" ptsTypes="AA">
                                      <p:cBhvr>
                                        <p:cTn id="209" dur="1750" fill="hold"/>
                                        <p:tgtEl>
                                          <p:spTgt spid="4">
                                            <p:txEl>
                                              <p:pRg st="10" end="10"/>
                                            </p:txEl>
                                          </p:spTgt>
                                        </p:tgtEl>
                                        <p:attrNameLst>
                                          <p:attrName>ppt_x</p:attrName>
                                          <p:attrName>ppt_y</p:attrName>
                                        </p:attrNameLst>
                                      </p:cBhvr>
                                      <p:rCtr x="972" y="-15116"/>
                                    </p:animMotion>
                                  </p:childTnLst>
                                </p:cTn>
                              </p:par>
                              <p:par>
                                <p:cTn id="210" presetID="0" presetClass="path" presetSubtype="0" accel="50000" decel="50000" fill="hold" nodeType="withEffect">
                                  <p:stCondLst>
                                    <p:cond delay="0"/>
                                  </p:stCondLst>
                                  <p:childTnLst>
                                    <p:animMotion origin="layout" path="M 3.88889E-6 0.00069 L 0.08819 -0.37547 " pathEditMode="relative" rAng="0" ptsTypes="AA">
                                      <p:cBhvr>
                                        <p:cTn id="211" dur="1750" fill="hold"/>
                                        <p:tgtEl>
                                          <p:spTgt spid="4">
                                            <p:txEl>
                                              <p:pRg st="11" end="11"/>
                                            </p:txEl>
                                          </p:spTgt>
                                        </p:tgtEl>
                                        <p:attrNameLst>
                                          <p:attrName>ppt_x</p:attrName>
                                          <p:attrName>ppt_y</p:attrName>
                                        </p:attrNameLst>
                                      </p:cBhvr>
                                      <p:rCtr x="4410" y="-18819"/>
                                    </p:animMotion>
                                  </p:childTnLst>
                                </p:cTn>
                              </p:par>
                              <p:par>
                                <p:cTn id="212" presetID="0" presetClass="path" presetSubtype="0" accel="50000" decel="50000" fill="hold" nodeType="withEffect">
                                  <p:stCondLst>
                                    <p:cond delay="0"/>
                                  </p:stCondLst>
                                  <p:childTnLst>
                                    <p:animMotion origin="layout" path="M -1.11111E-6 0.00092 L 0.08577 -0.44769 " pathEditMode="relative" rAng="0" ptsTypes="AA">
                                      <p:cBhvr>
                                        <p:cTn id="213" dur="1750" fill="hold"/>
                                        <p:tgtEl>
                                          <p:spTgt spid="4">
                                            <p:txEl>
                                              <p:pRg st="12" end="12"/>
                                            </p:txEl>
                                          </p:spTgt>
                                        </p:tgtEl>
                                        <p:attrNameLst>
                                          <p:attrName>ppt_x</p:attrName>
                                          <p:attrName>ppt_y</p:attrName>
                                        </p:attrNameLst>
                                      </p:cBhvr>
                                      <p:rCtr x="4288"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4904</TotalTime>
  <Words>2724</Words>
  <Application>Microsoft Office PowerPoint</Application>
  <PresentationFormat>On-screen Show (4:3)</PresentationFormat>
  <Paragraphs>200</Paragraphs>
  <Slides>91</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91</vt:i4>
      </vt:variant>
    </vt:vector>
  </HeadingPairs>
  <TitlesOfParts>
    <vt:vector size="96" baseType="lpstr">
      <vt:lpstr>Arial</vt:lpstr>
      <vt:lpstr>Calibri</vt:lpstr>
      <vt:lpstr>Franklin Gothic Demi</vt:lpstr>
      <vt:lpstr>Tw Cen MT Condensed Extra Bold</vt:lpstr>
      <vt:lpstr>Default Design</vt:lpstr>
      <vt:lpstr>PowerPoint Presentation</vt:lpstr>
      <vt:lpstr>PowerPoint Presentation</vt:lpstr>
      <vt:lpstr>20. James A. Garfield (1881)</vt:lpstr>
      <vt:lpstr>PowerPoint Presentation</vt:lpstr>
      <vt:lpstr>PowerPoint Presentation</vt:lpstr>
      <vt:lpstr>“Now more than ever the people are responsible for the character of their Congress. If that body be ignorant, reckless, and corrupt, it is because the people tolerate ignorance, recklessness, and corruption. If it be intelligent, brave, and pure, it is because the people demand these high qualities to represent them in the national legislature. . . . If the next centennial does not find us a great nation . . . it will be because those who represent the enterprise, the culture, and the morality of the nation do not aid in controlling the political forces.”</vt:lpstr>
      <vt:lpstr>These are wells without water, clouds carried by a tempest, for whom is reserved the blackness of darkness forever. For when they speak great swelling words of emptiness, they allure through the lusts of the flesh, through lewdness, the ones who have actually escaped from those who live in error. While they promise them liberty, they themselves are slaves of corruption; for by whom a person is overcome, by him also he is brought into bondage. — 2nd Peter 2:17-19 </vt:lpstr>
      <vt:lpstr>“There are men and women who make the world better just by being the kind of people they are. They have the gift of kindness or courage or loyalty or integrity. It really matters very little whether they are behind the wheel      of a truck or running a business or bringing up a family. They teach          the truth by living it.”</vt:lpstr>
      <vt:lpstr>… for when Gentiles, who do not have the law, by nature do the  things in the law, these, although  not having the law, are a law to themselves, who show the work of the law written in their hearts, their conscience also bearing witness, and between themselves their thoughts accusing or else excusing them)             — Romans 2:14-15   </vt:lpstr>
      <vt:lpstr>“The truth will set you free, but first it will make you miserable.”</vt:lpstr>
      <vt:lpstr>"And you shall know the truth, and the truth shall make you free." — John 8:32 </vt:lpstr>
      <vt:lpstr>“Next in importance to freedom and justice is popular education, without which neither freedom nor justice can be permanently maintained.”</vt:lpstr>
      <vt:lpstr>My people are destroyed for lack of knowledge. Because you have rejected knowledge, I also will reject you from being priest for Me; Because you have forgotten the law of your God, I also will forget your children. — Hosea 4:6 </vt:lpstr>
      <vt:lpstr>“If there is one thing upon this earth that mankind love and admire better than another, it is a brave man, - it is the man who dares to look the devil in the face and tell him he is a devil.”</vt:lpstr>
      <vt:lpstr>Then David said to the Philistine, "You come to me with a sword, with a spear, and with a javelin. But I come to you in the name of the LORD of hosts, the God of the armies of Israel, whom you have defied. — 1st Samuel 17:45 </vt:lpstr>
      <vt:lpstr>“I believe in God, and I trust myself in His hands.”</vt:lpstr>
      <vt:lpstr>Show Your marvelous lovingkindness by Your right hand, O You who save those who trust in You From those who rise up against them. — Psalms 17:7 </vt:lpstr>
      <vt:lpstr>“Men are tending to materialism. Houses, lands, and worldly goods attract their attention, and as a mirage lure them on to death. Christianity, on the other hand leads only the natural body to death, and for the spirit, it points out a house not built with hands, eternal in the heavens... Let me urge you to follow Him, not as the Nazarene, the Man of Galilee, the carpenter's son, but as the ever living spiritual person, full of love and compassion, who will stand by you in life and death and eternity.”</vt:lpstr>
      <vt:lpstr>"In My Father's house are       many mansions; if it were not so,  I would have told you. I go to prepare a place for you. And if I go and prepare a place for you, I will come again and receive you to Myself; that where I am, there you may be also." — John 14:2-3 </vt:lpstr>
      <vt:lpstr>“The return to solid values is always hard... Distress, panic,   and hard times have marked     our pathway in returning              to solid values.”</vt:lpstr>
      <vt:lpstr>And He said to them, "Take heed and beware of covetousness, for one's life does not consist in the abundance of the things he possesses." — Luke 12:15 </vt:lpstr>
      <vt:lpstr>“The divorce between Church and State ought to be absolute. It ought to be so absolute that no Church property anywhere, in any state or in the nation, should be exempt from equal taxation; for if you exempt the property of any church organization, to that extent you impose a tax upon the whole community.”</vt:lpstr>
      <vt:lpstr>“The sin of slavery is one of which it may be said that without the shedding of blood there is no remission.”</vt:lpstr>
      <vt:lpstr>And according to the law almost all things are purified with blood, and without shedding of blood there is no remission. Therefore it was necessary that the copies of the things in the heavens should be purified with these, but the heavenly things themselves with better sacrifices than these. For Christ has not entered the holy places made with hands, which are copies of the true, but into heaven itself, now to appear in the presence of God for us;                   — Hebrews 9:22-24  </vt:lpstr>
      <vt:lpstr>“There are times in the history of men and nations, when they stand so near the vale that separates mortals from the immortals, time from eternity, and men from their God, that they can almost hear the beatings, and feel the pulsations of the heart      of the Infinite.”</vt:lpstr>
      <vt:lpstr>Draw near to God and He will draw near to you. Cleanse your hands, you sinners; and purify your hearts, you double-minded. — James 4:8  </vt:lpstr>
      <vt:lpstr>“Most human organizations that fall short of their goals do so not because of stupidity or faulty doctrines, but because of internal decay and rigidification.”</vt:lpstr>
      <vt:lpstr>“We are apt to be deluded into false security by political catch-words, devised to flatter        rather than instruct.”</vt:lpstr>
      <vt:lpstr>But know this, that in the last days perilous times will come: For men will be lovers of themselves, lovers of money, boasters, proud, blasphemers, disobedient to parents, unthankful, unholy, unloving, unforgiving, slanderers, without self-control, brutal, despisers of good, traitors, headstrong, haughty, lovers of pleasure rather than lovers of God, … — 2nd Timothy 3:1-4</vt:lpstr>
      <vt:lpstr>“Coercion is the basis of every law in the universe, -- human or divine. A law is not law without coercion behind it.”</vt:lpstr>
      <vt:lpstr>In the beginning God created the heavens and the earth. — Genesis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 James A. Garfield (1881)</vt:lpstr>
      <vt:lpstr>“The world's history is a divine poem, of which the history of every nation is a canto, and every man a word. Its strains have been pealing along down the centuries, and though there have been mingled the discords of warring cannon and dying men, yet to the Christian philosopher and historian - the humble listener - there has been a Divine melody running through the song which speaks of hope and halcyon days to come.”</vt:lpstr>
      <vt:lpstr>You will keep him in perfect peace, Whose mind is stayed on You, Because he trusts in You.      — Isaiah 26:3  </vt:lpstr>
      <vt:lpstr>“It would be unjust to our people and dangerous to our institutions to apply any portion of revenues of the nation or of the States to the support of sectarian schools.”</vt:lpstr>
      <vt:lpstr>“Science is the literature of God written on the stars - the trees -the rocks - and more important because of its marked utilitarian character.”</vt:lpstr>
      <vt:lpstr>For since the creation of the world His invisible attributes are clearly seen, being understood by the things that are made, even His eternal power and Godhead, so that they are without excuse, ...     — Romans 1:20 </vt:lpstr>
      <vt:lpstr>“God reigns, and the Government at Washington still lives!”</vt:lpstr>
      <vt:lpstr>God reigns over the nations;     God sits on His holy throne.              — Psalms 47:8  </vt:lpstr>
      <vt:lpstr>“A nation is not worthy to be saved if, in the hour of its fate, it will not gather up all its jewels of manhood and life, and go down into the conflict however bloody and doubtful, resolved on measureless ruin or               complete success.”</vt:lpstr>
      <vt:lpstr>“Whatever I may believe in theology, I do not believe in the doctrine of vicarious atonement  in politics.”</vt:lpstr>
      <vt:lpstr>“History is but the unrolled scroll of prophecy.”</vt:lpstr>
      <vt:lpstr>“But for we could not know     right from wrong. All things most desirable for man's welfare ... are to be found portrayed in it.”</vt:lpstr>
      <vt:lpstr>What shall we say then?                 Is the law sin? Certainly not!         On the contrary, I would not have known sin except through the law. For I would not have known covetousness unless the law had said, "You shall not covet."            — Romans 7:7 </vt:lpstr>
      <vt:lpstr>“I am receiving what I suppose        to be the usual number of threatening letters on the subject. Assassination can be no more guarded against than death by lightning; it is best not to worry about either.”</vt:lpstr>
      <vt:lpstr>"Therefore do not worry about tomorrow, for tomorrow will worry about its own things. Sufficient for the day is its         own trouble." — Matthew 6:34</vt:lpstr>
      <vt:lpstr>“If wrinkles must be written         on our brows, let them not be written upon the heart. The spirit should never grow old.”</vt:lpstr>
      <vt:lpstr>My son, give me your heart, And let your eyes observe my ways.    — Proverbs 23:26 </vt:lpstr>
      <vt:lpstr>Flee also youthful lusts; but pursue righteousness, faith, love, peace with those who call on the Lord out of a pure heart. But avoid foolish and ignorant disputes, knowing that they generate strife. — 2nd Timothy 2:22-23</vt:lpstr>
      <vt:lpstr>Pursue peace with all people,         and holiness, without which no one will see the Lord: — Hebrews 12:14</vt:lpstr>
      <vt:lpstr>At that time the disciples came to Jesus, saying, "Who then is greatest in the kingdom of heaven?" Then Jesus called a little child to Him, set him in the midst of them, and said, "Assuredly, I say to you, unless you are converted and become as little children, you will by no means enter the kingdom of heaven."        — Matthew 18:1-3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but lay up for yourselves treasures in heaven, where neither moth nor rust destroys and where thieves do not break in and steal.”    — Matthew 6:20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401</cp:revision>
  <dcterms:created xsi:type="dcterms:W3CDTF">2014-04-12T23:55:49Z</dcterms:created>
  <dcterms:modified xsi:type="dcterms:W3CDTF">2019-03-08T05:17:39Z</dcterms:modified>
</cp:coreProperties>
</file>