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537" r:id="rId2"/>
    <p:sldId id="538" r:id="rId3"/>
    <p:sldId id="544" r:id="rId4"/>
    <p:sldId id="539" r:id="rId5"/>
    <p:sldId id="576" r:id="rId6"/>
    <p:sldId id="545" r:id="rId7"/>
    <p:sldId id="577" r:id="rId8"/>
    <p:sldId id="546" r:id="rId9"/>
    <p:sldId id="578" r:id="rId10"/>
    <p:sldId id="547" r:id="rId11"/>
    <p:sldId id="579" r:id="rId12"/>
    <p:sldId id="548" r:id="rId13"/>
    <p:sldId id="580" r:id="rId14"/>
    <p:sldId id="549" r:id="rId15"/>
    <p:sldId id="550" r:id="rId16"/>
    <p:sldId id="551" r:id="rId17"/>
    <p:sldId id="636" r:id="rId18"/>
    <p:sldId id="583" r:id="rId19"/>
    <p:sldId id="582" r:id="rId20"/>
    <p:sldId id="581" r:id="rId21"/>
    <p:sldId id="667" r:id="rId22"/>
    <p:sldId id="552" r:id="rId23"/>
    <p:sldId id="584" r:id="rId24"/>
    <p:sldId id="585" r:id="rId25"/>
    <p:sldId id="586" r:id="rId26"/>
    <p:sldId id="587" r:id="rId27"/>
    <p:sldId id="588" r:id="rId28"/>
    <p:sldId id="553" r:id="rId29"/>
    <p:sldId id="554" r:id="rId30"/>
    <p:sldId id="589" r:id="rId31"/>
    <p:sldId id="649" r:id="rId32"/>
    <p:sldId id="655" r:id="rId33"/>
    <p:sldId id="642" r:id="rId34"/>
    <p:sldId id="641" r:id="rId35"/>
    <p:sldId id="657" r:id="rId36"/>
    <p:sldId id="656" r:id="rId37"/>
    <p:sldId id="659" r:id="rId38"/>
    <p:sldId id="660" r:id="rId39"/>
    <p:sldId id="662" r:id="rId40"/>
    <p:sldId id="654" r:id="rId41"/>
    <p:sldId id="666" r:id="rId42"/>
    <p:sldId id="658" r:id="rId43"/>
    <p:sldId id="663" r:id="rId44"/>
    <p:sldId id="665" r:id="rId45"/>
    <p:sldId id="646" r:id="rId46"/>
    <p:sldId id="675" r:id="rId47"/>
    <p:sldId id="676" r:id="rId48"/>
    <p:sldId id="674" r:id="rId49"/>
    <p:sldId id="668" r:id="rId50"/>
    <p:sldId id="635" r:id="rId51"/>
    <p:sldId id="633" r:id="rId52"/>
    <p:sldId id="634" r:id="rId53"/>
    <p:sldId id="555" r:id="rId54"/>
    <p:sldId id="590" r:id="rId55"/>
    <p:sldId id="637" r:id="rId56"/>
    <p:sldId id="638" r:id="rId57"/>
    <p:sldId id="591" r:id="rId58"/>
    <p:sldId id="558" r:id="rId59"/>
    <p:sldId id="639" r:id="rId60"/>
    <p:sldId id="559" r:id="rId61"/>
    <p:sldId id="647" r:id="rId62"/>
    <p:sldId id="566" r:id="rId63"/>
    <p:sldId id="599" r:id="rId64"/>
    <p:sldId id="607" r:id="rId65"/>
    <p:sldId id="650" r:id="rId66"/>
    <p:sldId id="611" r:id="rId67"/>
    <p:sldId id="606" r:id="rId68"/>
    <p:sldId id="604" r:id="rId69"/>
    <p:sldId id="651" r:id="rId70"/>
    <p:sldId id="652" r:id="rId71"/>
    <p:sldId id="598" r:id="rId72"/>
    <p:sldId id="628" r:id="rId73"/>
    <p:sldId id="603" r:id="rId74"/>
    <p:sldId id="612" r:id="rId75"/>
    <p:sldId id="613" r:id="rId76"/>
    <p:sldId id="602" r:id="rId77"/>
    <p:sldId id="617" r:id="rId78"/>
    <p:sldId id="610" r:id="rId79"/>
    <p:sldId id="643" r:id="rId80"/>
    <p:sldId id="644" r:id="rId81"/>
    <p:sldId id="653" r:id="rId82"/>
    <p:sldId id="645" r:id="rId83"/>
    <p:sldId id="614" r:id="rId84"/>
    <p:sldId id="560" r:id="rId85"/>
    <p:sldId id="561" r:id="rId86"/>
    <p:sldId id="562" r:id="rId87"/>
    <p:sldId id="563" r:id="rId88"/>
    <p:sldId id="564" r:id="rId89"/>
    <p:sldId id="592" r:id="rId90"/>
    <p:sldId id="556" r:id="rId91"/>
    <p:sldId id="593" r:id="rId92"/>
    <p:sldId id="557" r:id="rId93"/>
    <p:sldId id="540" r:id="rId94"/>
    <p:sldId id="568" r:id="rId95"/>
    <p:sldId id="594" r:id="rId96"/>
    <p:sldId id="569" r:id="rId97"/>
    <p:sldId id="570" r:id="rId98"/>
    <p:sldId id="571" r:id="rId99"/>
    <p:sldId id="648" r:id="rId100"/>
    <p:sldId id="595" r:id="rId101"/>
    <p:sldId id="597" r:id="rId102"/>
    <p:sldId id="671" r:id="rId103"/>
    <p:sldId id="670" r:id="rId104"/>
    <p:sldId id="669" r:id="rId105"/>
    <p:sldId id="672" r:id="rId106"/>
    <p:sldId id="542" r:id="rId107"/>
    <p:sldId id="382" r:id="rId10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336600"/>
    <a:srgbClr val="0066FF"/>
    <a:srgbClr val="66FF33"/>
    <a:srgbClr val="0083E6"/>
    <a:srgbClr val="ECF3AB"/>
    <a:srgbClr val="CCECFF"/>
    <a:srgbClr val="010101"/>
    <a:srgbClr val="CC99FF"/>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9" autoAdjust="0"/>
    <p:restoredTop sz="94398" autoAdjust="0"/>
  </p:normalViewPr>
  <p:slideViewPr>
    <p:cSldViewPr snapToGrid="0">
      <p:cViewPr varScale="1">
        <p:scale>
          <a:sx n="90" d="100"/>
          <a:sy n="90" d="100"/>
        </p:scale>
        <p:origin x="1350" y="9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81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11/25/2018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927474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236493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men have always had dreams that outlive the times.</a:t>
            </a:r>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117463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3503810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Knob Creek Lincoln’s boyhood creek</a:t>
            </a:r>
          </a:p>
        </p:txBody>
      </p:sp>
      <p:sp>
        <p:nvSpPr>
          <p:cNvPr id="4" name="Slide Number Placeholder 3"/>
          <p:cNvSpPr>
            <a:spLocks noGrp="1"/>
          </p:cNvSpPr>
          <p:nvPr>
            <p:ph type="sldNum" sz="quarter" idx="5"/>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2328831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40546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72</a:t>
            </a:fld>
            <a:endParaRPr lang="en-US"/>
          </a:p>
        </p:txBody>
      </p:sp>
    </p:spTree>
    <p:extLst>
      <p:ext uri="{BB962C8B-B14F-4D97-AF65-F5344CB8AC3E}">
        <p14:creationId xmlns:p14="http://schemas.microsoft.com/office/powerpoint/2010/main" val="2447696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Hearts deepen when God is made supreme.</a:t>
            </a:r>
          </a:p>
        </p:txBody>
      </p:sp>
      <p:sp>
        <p:nvSpPr>
          <p:cNvPr id="4" name="Slide Number Placeholder 3"/>
          <p:cNvSpPr>
            <a:spLocks noGrp="1"/>
          </p:cNvSpPr>
          <p:nvPr>
            <p:ph type="sldNum" sz="quarter" idx="10"/>
          </p:nvPr>
        </p:nvSpPr>
        <p:spPr/>
        <p:txBody>
          <a:bodyPr/>
          <a:lstStyle/>
          <a:p>
            <a:fld id="{934C9568-E3D6-45BA-A626-EF0F78B9350D}" type="slidenum">
              <a:rPr lang="en-US" smtClean="0"/>
              <a:t>106</a:t>
            </a:fld>
            <a:endParaRPr lang="en-US"/>
          </a:p>
        </p:txBody>
      </p:sp>
    </p:spTree>
    <p:extLst>
      <p:ext uri="{BB962C8B-B14F-4D97-AF65-F5344CB8AC3E}">
        <p14:creationId xmlns:p14="http://schemas.microsoft.com/office/powerpoint/2010/main" val="2633316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107</a:t>
            </a:fld>
            <a:endParaRPr lang="en-US"/>
          </a:p>
        </p:txBody>
      </p:sp>
    </p:spTree>
    <p:extLst>
      <p:ext uri="{BB962C8B-B14F-4D97-AF65-F5344CB8AC3E}">
        <p14:creationId xmlns:p14="http://schemas.microsoft.com/office/powerpoint/2010/main" val="347166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7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2913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359726"/>
            <a:ext cx="8229600" cy="446805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Union is much older than the Constitution. It was formed in fact, by the Articles of Association in 1774. It was matured and continued by the Declaration of Independence in 1776.”</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95738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50879"/>
            <a:ext cx="8229600" cy="29562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And let the peace of God rule in your hearts, to which also you were called in one body; and be thankful.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Colossians 3:15</a:t>
            </a:r>
          </a:p>
        </p:txBody>
      </p:sp>
    </p:spTree>
    <p:extLst>
      <p:ext uri="{BB962C8B-B14F-4D97-AF65-F5344CB8AC3E}">
        <p14:creationId xmlns:p14="http://schemas.microsoft.com/office/powerpoint/2010/main" val="2362969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and the peace of God, which surpasses all understanding, will guard your hearts and minds through Christ Jesus.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Philippians 4:7</a:t>
            </a:r>
          </a:p>
        </p:txBody>
      </p:sp>
    </p:spTree>
    <p:extLst>
      <p:ext uri="{BB962C8B-B14F-4D97-AF65-F5344CB8AC3E}">
        <p14:creationId xmlns:p14="http://schemas.microsoft.com/office/powerpoint/2010/main" val="9780218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2CA260-8AD1-4EC3-A7A9-74BD32818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3943198"/>
      </p:ext>
    </p:extLst>
  </p:cSld>
  <p:clrMapOvr>
    <a:masterClrMapping/>
  </p:clrMapOvr>
  <p:transition spd="slow">
    <p:wedg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8E1881-CA5A-43E4-97B9-53882D6533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9504514"/>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A8FD52-0A93-4CBC-8799-8E2BAB958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94554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BAA1E5-8B4A-4B7D-A869-522C5D5D04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97113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Living one day at a time enhances endurance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Once recognized, one should flea habitual sinfulness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Sympathy for enemies increases godliness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Each of us is accountable to God for who we are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Laughter cuts the piercing pains of living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Sorrow deepens sober understanding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hearts open to God can reach higher truths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Owning lifelong instruction bolsters elderly wisdom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When Christ comes first all else will follow</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Tranquil lives call for common virtuous knowledge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Only men of noble character are able to lead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Ongoing slavery comes by those unjustly dominating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Peace through thankfulness draws one to the divine</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754596">
            <a:off x="-6857" y="2067618"/>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Hearts deepen when God is made supreme</a:t>
            </a:r>
          </a:p>
        </p:txBody>
      </p:sp>
    </p:spTree>
    <p:extLst>
      <p:ext uri="{BB962C8B-B14F-4D97-AF65-F5344CB8AC3E}">
        <p14:creationId xmlns:p14="http://schemas.microsoft.com/office/powerpoint/2010/main" val="1294666694"/>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35" fill="hold">
                      <p:stCondLst>
                        <p:cond delay="indefinite"/>
                      </p:stCondLst>
                      <p:childTnLst>
                        <p:par>
                          <p:cTn id="136" fill="hold">
                            <p:stCondLst>
                              <p:cond delay="0"/>
                            </p:stCondLst>
                            <p:childTnLst>
                              <p:par>
                                <p:cTn id="137" presetID="23" presetClass="exit" presetSubtype="32" fill="hold" nodeType="click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4.44444E-6 3.7037E-6 L 0.09462 0.43264 " pathEditMode="relative" rAng="0" ptsTypes="AA">
                                      <p:cBhvr>
                                        <p:cTn id="190" dur="1750" fill="hold"/>
                                        <p:tgtEl>
                                          <p:spTgt spid="4">
                                            <p:txEl>
                                              <p:pRg st="0" end="0"/>
                                            </p:txEl>
                                          </p:spTgt>
                                        </p:tgtEl>
                                        <p:attrNameLst>
                                          <p:attrName>ppt_x</p:attrName>
                                          <p:attrName>ppt_y</p:attrName>
                                        </p:attrNameLst>
                                      </p:cBhvr>
                                      <p:rCtr x="4722" y="21620"/>
                                    </p:animMotion>
                                  </p:childTnLst>
                                </p:cTn>
                              </p:par>
                              <p:par>
                                <p:cTn id="191" presetID="0" presetClass="path" presetSubtype="0" accel="50000" decel="50000" fill="hold" nodeType="withEffect">
                                  <p:stCondLst>
                                    <p:cond delay="0"/>
                                  </p:stCondLst>
                                  <p:childTnLst>
                                    <p:animMotion origin="layout" path="M 2.22222E-6 -2.96296E-6 L 0.03038 0.36598 " pathEditMode="relative" rAng="0" ptsTypes="AA">
                                      <p:cBhvr>
                                        <p:cTn id="192" dur="1750" fill="hold"/>
                                        <p:tgtEl>
                                          <p:spTgt spid="4">
                                            <p:txEl>
                                              <p:pRg st="1" end="1"/>
                                            </p:txEl>
                                          </p:spTgt>
                                        </p:tgtEl>
                                        <p:attrNameLst>
                                          <p:attrName>ppt_x</p:attrName>
                                          <p:attrName>ppt_y</p:attrName>
                                        </p:attrNameLst>
                                      </p:cBhvr>
                                      <p:rCtr x="1510" y="18287"/>
                                    </p:animMotion>
                                  </p:childTnLst>
                                </p:cTn>
                              </p:par>
                              <p:par>
                                <p:cTn id="193" presetID="0" presetClass="path" presetSubtype="0" accel="50000" decel="50000" fill="hold" nodeType="withEffect">
                                  <p:stCondLst>
                                    <p:cond delay="0"/>
                                  </p:stCondLst>
                                  <p:childTnLst>
                                    <p:animMotion origin="layout" path="M 4.72222E-6 0.00023 L 0.11909 0.29283 " pathEditMode="relative" rAng="0" ptsTypes="AA">
                                      <p:cBhvr>
                                        <p:cTn id="194" dur="1750" fill="hold"/>
                                        <p:tgtEl>
                                          <p:spTgt spid="4">
                                            <p:txEl>
                                              <p:pRg st="2" end="2"/>
                                            </p:txEl>
                                          </p:spTgt>
                                        </p:tgtEl>
                                        <p:attrNameLst>
                                          <p:attrName>ppt_x</p:attrName>
                                          <p:attrName>ppt_y</p:attrName>
                                        </p:attrNameLst>
                                      </p:cBhvr>
                                      <p:rCtr x="5955" y="14630"/>
                                    </p:animMotion>
                                  </p:childTnLst>
                                </p:cTn>
                              </p:par>
                              <p:par>
                                <p:cTn id="195" presetID="0" presetClass="path" presetSubtype="0" accel="50000" decel="50000" fill="hold" nodeType="withEffect">
                                  <p:stCondLst>
                                    <p:cond delay="0"/>
                                  </p:stCondLst>
                                  <p:childTnLst>
                                    <p:animMotion origin="layout" path="M 4.72222E-6 0.00023 L 0.06944 0.21922 " pathEditMode="relative" rAng="0" ptsTypes="AA">
                                      <p:cBhvr>
                                        <p:cTn id="196" dur="1750" fill="hold"/>
                                        <p:tgtEl>
                                          <p:spTgt spid="4">
                                            <p:txEl>
                                              <p:pRg st="3" end="3"/>
                                            </p:txEl>
                                          </p:spTgt>
                                        </p:tgtEl>
                                        <p:attrNameLst>
                                          <p:attrName>ppt_x</p:attrName>
                                          <p:attrName>ppt_y</p:attrName>
                                        </p:attrNameLst>
                                      </p:cBhvr>
                                      <p:rCtr x="3472" y="10949"/>
                                    </p:animMotion>
                                  </p:childTnLst>
                                </p:cTn>
                              </p:par>
                              <p:par>
                                <p:cTn id="197" presetID="0" presetClass="path" presetSubtype="0" accel="50000" decel="50000" fill="hold" nodeType="withEffect">
                                  <p:stCondLst>
                                    <p:cond delay="0"/>
                                  </p:stCondLst>
                                  <p:childTnLst>
                                    <p:animMotion origin="layout" path="M -2.77778E-7 0.00093 L 0.13507 0.14607 " pathEditMode="relative" rAng="0" ptsTypes="AA">
                                      <p:cBhvr>
                                        <p:cTn id="198" dur="1750" fill="hold"/>
                                        <p:tgtEl>
                                          <p:spTgt spid="4">
                                            <p:txEl>
                                              <p:pRg st="4" end="4"/>
                                            </p:txEl>
                                          </p:spTgt>
                                        </p:tgtEl>
                                        <p:attrNameLst>
                                          <p:attrName>ppt_x</p:attrName>
                                          <p:attrName>ppt_y</p:attrName>
                                        </p:attrNameLst>
                                      </p:cBhvr>
                                      <p:rCtr x="6753" y="7245"/>
                                    </p:animMotion>
                                  </p:childTnLst>
                                </p:cTn>
                              </p:par>
                              <p:par>
                                <p:cTn id="199" presetID="0" presetClass="path" presetSubtype="0" accel="50000" decel="50000" fill="hold" nodeType="withEffect">
                                  <p:stCondLst>
                                    <p:cond delay="0"/>
                                  </p:stCondLst>
                                  <p:childTnLst>
                                    <p:animMotion origin="layout" path="M -1.94444E-6 0.00069 L 0.15903 0.07222 " pathEditMode="relative" rAng="0" ptsTypes="AA">
                                      <p:cBhvr>
                                        <p:cTn id="200" dur="1750" fill="hold"/>
                                        <p:tgtEl>
                                          <p:spTgt spid="4">
                                            <p:txEl>
                                              <p:pRg st="5" end="5"/>
                                            </p:txEl>
                                          </p:spTgt>
                                        </p:tgtEl>
                                        <p:attrNameLst>
                                          <p:attrName>ppt_x</p:attrName>
                                          <p:attrName>ppt_y</p:attrName>
                                        </p:attrNameLst>
                                      </p:cBhvr>
                                      <p:rCtr x="7951" y="3565"/>
                                    </p:animMotion>
                                  </p:childTnLst>
                                </p:cTn>
                              </p:par>
                              <p:par>
                                <p:cTn id="201" presetID="0" presetClass="path" presetSubtype="0" accel="50000" decel="50000" fill="hold" nodeType="withEffect">
                                  <p:stCondLst>
                                    <p:cond delay="0"/>
                                  </p:stCondLst>
                                  <p:childTnLst>
                                    <p:animMotion origin="layout" path="M 2.22222E-6 0.00046 L 0.06163 -0.00046 " pathEditMode="relative" rAng="0" ptsTypes="AA">
                                      <p:cBhvr>
                                        <p:cTn id="202" dur="1750" fill="hold"/>
                                        <p:tgtEl>
                                          <p:spTgt spid="4">
                                            <p:txEl>
                                              <p:pRg st="6" end="6"/>
                                            </p:txEl>
                                          </p:spTgt>
                                        </p:tgtEl>
                                        <p:attrNameLst>
                                          <p:attrName>ppt_x</p:attrName>
                                          <p:attrName>ppt_y</p:attrName>
                                        </p:attrNameLst>
                                      </p:cBhvr>
                                      <p:rCtr x="3073" y="-46"/>
                                    </p:animMotion>
                                  </p:childTnLst>
                                </p:cTn>
                              </p:par>
                              <p:par>
                                <p:cTn id="203" presetID="0" presetClass="path" presetSubtype="0" accel="50000" decel="50000" fill="hold" nodeType="withEffect">
                                  <p:stCondLst>
                                    <p:cond delay="0"/>
                                  </p:stCondLst>
                                  <p:childTnLst>
                                    <p:animMotion origin="layout" path="M 2.77778E-7 0.00069 L 0.03715 -0.07523 " pathEditMode="relative" rAng="0" ptsTypes="AA">
                                      <p:cBhvr>
                                        <p:cTn id="204" dur="1750" fill="hold"/>
                                        <p:tgtEl>
                                          <p:spTgt spid="4">
                                            <p:txEl>
                                              <p:pRg st="7" end="7"/>
                                            </p:txEl>
                                          </p:spTgt>
                                        </p:tgtEl>
                                        <p:attrNameLst>
                                          <p:attrName>ppt_x</p:attrName>
                                          <p:attrName>ppt_y</p:attrName>
                                        </p:attrNameLst>
                                      </p:cBhvr>
                                      <p:rCtr x="1858" y="-3796"/>
                                    </p:animMotion>
                                  </p:childTnLst>
                                </p:cTn>
                              </p:par>
                              <p:par>
                                <p:cTn id="205" presetID="0" presetClass="path" presetSubtype="0" accel="50000" decel="50000" fill="hold" nodeType="withEffect">
                                  <p:stCondLst>
                                    <p:cond delay="0"/>
                                  </p:stCondLst>
                                  <p:childTnLst>
                                    <p:animMotion origin="layout" path="M 2.22222E-6 0.00092 L 0.1184 -0.14792 " pathEditMode="relative" rAng="0" ptsTypes="AA">
                                      <p:cBhvr>
                                        <p:cTn id="206" dur="1750" fill="hold"/>
                                        <p:tgtEl>
                                          <p:spTgt spid="4">
                                            <p:txEl>
                                              <p:pRg st="8" end="8"/>
                                            </p:txEl>
                                          </p:spTgt>
                                        </p:tgtEl>
                                        <p:attrNameLst>
                                          <p:attrName>ppt_x</p:attrName>
                                          <p:attrName>ppt_y</p:attrName>
                                        </p:attrNameLst>
                                      </p:cBhvr>
                                      <p:rCtr x="5920" y="-7454"/>
                                    </p:animMotion>
                                  </p:childTnLst>
                                </p:cTn>
                              </p:par>
                              <p:par>
                                <p:cTn id="207" presetID="0" presetClass="path" presetSubtype="0" accel="50000" decel="50000" fill="hold" nodeType="withEffect">
                                  <p:stCondLst>
                                    <p:cond delay="0"/>
                                  </p:stCondLst>
                                  <p:childTnLst>
                                    <p:animMotion origin="layout" path="M -1.38889E-6 0.00046 L 0.04896 -0.2213 " pathEditMode="relative" rAng="0" ptsTypes="AA">
                                      <p:cBhvr>
                                        <p:cTn id="208" dur="1750" fill="hold"/>
                                        <p:tgtEl>
                                          <p:spTgt spid="4">
                                            <p:txEl>
                                              <p:pRg st="9" end="9"/>
                                            </p:txEl>
                                          </p:spTgt>
                                        </p:tgtEl>
                                        <p:attrNameLst>
                                          <p:attrName>ppt_x</p:attrName>
                                          <p:attrName>ppt_y</p:attrName>
                                        </p:attrNameLst>
                                      </p:cBhvr>
                                      <p:rCtr x="2448" y="-11088"/>
                                    </p:animMotion>
                                  </p:childTnLst>
                                </p:cTn>
                              </p:par>
                              <p:par>
                                <p:cTn id="209" presetID="0" presetClass="path" presetSubtype="0" accel="50000" decel="50000" fill="hold" nodeType="withEffect">
                                  <p:stCondLst>
                                    <p:cond delay="0"/>
                                  </p:stCondLst>
                                  <p:childTnLst>
                                    <p:animMotion origin="layout" path="M 5.55556E-7 0.00046 L 0.09774 -0.29398 " pathEditMode="relative" rAng="0" ptsTypes="AA">
                                      <p:cBhvr>
                                        <p:cTn id="210" dur="1750" fill="hold"/>
                                        <p:tgtEl>
                                          <p:spTgt spid="4">
                                            <p:txEl>
                                              <p:pRg st="10" end="10"/>
                                            </p:txEl>
                                          </p:spTgt>
                                        </p:tgtEl>
                                        <p:attrNameLst>
                                          <p:attrName>ppt_x</p:attrName>
                                          <p:attrName>ppt_y</p:attrName>
                                        </p:attrNameLst>
                                      </p:cBhvr>
                                      <p:rCtr x="4878" y="-14722"/>
                                    </p:animMotion>
                                  </p:childTnLst>
                                </p:cTn>
                              </p:par>
                              <p:par>
                                <p:cTn id="211" presetID="0" presetClass="path" presetSubtype="0" accel="50000" decel="50000" fill="hold" nodeType="withEffect">
                                  <p:stCondLst>
                                    <p:cond delay="0"/>
                                  </p:stCondLst>
                                  <p:childTnLst>
                                    <p:animMotion origin="layout" path="M -1.94444E-6 0.00092 L 0.02778 -0.36736 " pathEditMode="relative" rAng="0" ptsTypes="AA">
                                      <p:cBhvr>
                                        <p:cTn id="212" dur="1750" fill="hold"/>
                                        <p:tgtEl>
                                          <p:spTgt spid="4">
                                            <p:txEl>
                                              <p:pRg st="11" end="11"/>
                                            </p:txEl>
                                          </p:spTgt>
                                        </p:tgtEl>
                                        <p:attrNameLst>
                                          <p:attrName>ppt_x</p:attrName>
                                          <p:attrName>ppt_y</p:attrName>
                                        </p:attrNameLst>
                                      </p:cBhvr>
                                      <p:rCtr x="1389" y="-18426"/>
                                    </p:animMotion>
                                  </p:childTnLst>
                                </p:cTn>
                              </p:par>
                              <p:par>
                                <p:cTn id="213" presetID="0" presetClass="path" presetSubtype="0" accel="50000" decel="50000" fill="hold" nodeType="withEffect">
                                  <p:stCondLst>
                                    <p:cond delay="0"/>
                                  </p:stCondLst>
                                  <p:childTnLst>
                                    <p:animMotion origin="layout" path="M 4.44444E-6 0.00069 L 0.0335 -0.44213 " pathEditMode="relative" rAng="0" ptsTypes="AA">
                                      <p:cBhvr>
                                        <p:cTn id="214" dur="1750" fill="hold"/>
                                        <p:tgtEl>
                                          <p:spTgt spid="4">
                                            <p:txEl>
                                              <p:pRg st="12" end="12"/>
                                            </p:txEl>
                                          </p:spTgt>
                                        </p:tgtEl>
                                        <p:attrNameLst>
                                          <p:attrName>ppt_x</p:attrName>
                                          <p:attrName>ppt_y</p:attrName>
                                        </p:attrNameLst>
                                      </p:cBhvr>
                                      <p:rCtr x="1667" y="-22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EA46CD-13AA-4D9E-AAA6-D92AAD80726D}"/>
              </a:ext>
            </a:extLst>
          </p:cNvPr>
          <p:cNvSpPr txBox="1">
            <a:spLocks/>
          </p:cNvSpPr>
          <p:nvPr/>
        </p:nvSpPr>
        <p:spPr>
          <a:xfrm>
            <a:off x="227848" y="5319144"/>
            <a:ext cx="82296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threefold cord is not quickly broken</a:t>
            </a:r>
          </a:p>
        </p:txBody>
      </p:sp>
      <p:sp>
        <p:nvSpPr>
          <p:cNvPr id="3074" name="Rectangle 2"/>
          <p:cNvSpPr>
            <a:spLocks noGrp="1" noChangeArrowheads="1"/>
          </p:cNvSpPr>
          <p:nvPr>
            <p:ph type="title"/>
          </p:nvPr>
        </p:nvSpPr>
        <p:spPr>
          <a:xfrm>
            <a:off x="134112" y="134112"/>
            <a:ext cx="8552688" cy="6547104"/>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Two are better than one, Because they have a good reward for their labor. For if they fall, one will lift up his companion. But woe to him who is alone when he falls, For he has no one to help him up. Again, if two lie down together, they will keep warm; But how can one be warm alone? Though one may be overpowered by another, two can withstand him. And a threefold cord is not quickly broken.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Ecclesiastes 4:9-12 </a:t>
            </a:r>
            <a:endParaRPr lang="en-US" altLang="en-US" sz="38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069927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73998"/>
            <a:ext cx="8229600" cy="18345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“Do I not destroy my enemies when I make them my friends?”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622637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670463"/>
            <a:ext cx="8229600" cy="35170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Therefore if your enemy is  hungry, feed him; If he is thirsty, give him drink; For in so doing you will heap coals of fire on his head.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Romans 12:20</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4038275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1FC342-765A-49D8-B657-C53E9286C027}"/>
              </a:ext>
            </a:extLst>
          </p:cNvPr>
          <p:cNvSpPr txBox="1">
            <a:spLocks/>
          </p:cNvSpPr>
          <p:nvPr/>
        </p:nvSpPr>
        <p:spPr>
          <a:xfrm>
            <a:off x="4711331" y="6006944"/>
            <a:ext cx="2551815" cy="6384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our nature</a:t>
            </a:r>
          </a:p>
        </p:txBody>
      </p:sp>
      <p:sp>
        <p:nvSpPr>
          <p:cNvPr id="3074" name="Rectangle 2"/>
          <p:cNvSpPr>
            <a:spLocks noGrp="1" noChangeArrowheads="1"/>
          </p:cNvSpPr>
          <p:nvPr>
            <p:ph type="title"/>
          </p:nvPr>
        </p:nvSpPr>
        <p:spPr>
          <a:xfrm>
            <a:off x="359764" y="274638"/>
            <a:ext cx="8327036"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"We are not enemies, but friends. We must not be enemies. Though passion may have strained, it must not break our bonds of affection. The mystic chords of memory, stretching from every battle-field, and patriot grave, to every living heart and hearth-stone, all over this broad land, will yet swell the chorus of the Union, when again touched, as surely they will be, by the better angels of our nature.”</a:t>
            </a:r>
          </a:p>
        </p:txBody>
      </p:sp>
      <p:sp>
        <p:nvSpPr>
          <p:cNvPr id="3" name="Title 1">
            <a:extLst>
              <a:ext uri="{FF2B5EF4-FFF2-40B4-BE49-F238E27FC236}">
                <a16:creationId xmlns:a16="http://schemas.microsoft.com/office/drawing/2014/main" id="{2FE08BB2-663F-4A51-A0A2-2C196CB85395}"/>
              </a:ext>
            </a:extLst>
          </p:cNvPr>
          <p:cNvSpPr txBox="1">
            <a:spLocks/>
          </p:cNvSpPr>
          <p:nvPr/>
        </p:nvSpPr>
        <p:spPr>
          <a:xfrm>
            <a:off x="4440866" y="5107747"/>
            <a:ext cx="252346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holiness</a:t>
            </a:r>
          </a:p>
        </p:txBody>
      </p:sp>
    </p:spTree>
    <p:extLst>
      <p:ext uri="{BB962C8B-B14F-4D97-AF65-F5344CB8AC3E}">
        <p14:creationId xmlns:p14="http://schemas.microsoft.com/office/powerpoint/2010/main" val="1314349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stCondLst>
                                            <p:cond delay="0"/>
                                          </p:stCondLst>
                                        </p:cTn>
                                        <p:tgtEl>
                                          <p:spTgt spid="3"/>
                                        </p:tgtEl>
                                      </p:cBhvr>
                                    </p:animEffect>
                                    <p:anim to="" calcmode="lin" valueType="num">
                                      <p:cBhvr>
                                        <p:cTn id="16"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7"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par>
                                <p:cTn id="22" presetID="18" presetClass="emph" presetSubtype="0" fill="hold" grpId="1" nodeType="withEffect">
                                  <p:stCondLst>
                                    <p:cond delay="0"/>
                                  </p:stCondLst>
                                  <p:childTnLst>
                                    <p:set>
                                      <p:cBhvr override="childStyle">
                                        <p:cTn id="23"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06030"/>
            <a:ext cx="8229600" cy="41266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do the very best I can, I mean to keep going. If the end brings me out all right, then what is said against me won't matter. If I'm wrong, ten angels swearing I was right won't make a difference.”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221517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54670"/>
            <a:ext cx="8229600" cy="232225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“With the fearful strain that is on me night and day, if I did not laugh I should die.”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432806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88623"/>
            <a:ext cx="8229600" cy="24807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 merry heart does good, like medicine, But a broken spirit dries the bones.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17:22</a:t>
            </a:r>
          </a:p>
        </p:txBody>
      </p:sp>
      <p:sp>
        <p:nvSpPr>
          <p:cNvPr id="3" name="Rectangle 2">
            <a:extLst>
              <a:ext uri="{FF2B5EF4-FFF2-40B4-BE49-F238E27FC236}">
                <a16:creationId xmlns:a16="http://schemas.microsoft.com/office/drawing/2014/main" id="{12DCA14A-80A1-45F3-BAB3-C995A8F6F767}"/>
              </a:ext>
            </a:extLst>
          </p:cNvPr>
          <p:cNvSpPr txBox="1">
            <a:spLocks noChangeArrowheads="1"/>
          </p:cNvSpPr>
          <p:nvPr/>
        </p:nvSpPr>
        <p:spPr bwMode="auto">
          <a:xfrm>
            <a:off x="2897150" y="2338082"/>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heart</a:t>
            </a:r>
          </a:p>
        </p:txBody>
      </p:sp>
      <p:sp>
        <p:nvSpPr>
          <p:cNvPr id="4" name="Rectangle 2" hidden="1">
            <a:extLst>
              <a:ext uri="{FF2B5EF4-FFF2-40B4-BE49-F238E27FC236}">
                <a16:creationId xmlns:a16="http://schemas.microsoft.com/office/drawing/2014/main" id="{9DEDA5B7-5748-4A69-831D-E2C96B947AF5}"/>
              </a:ext>
            </a:extLst>
          </p:cNvPr>
          <p:cNvSpPr txBox="1">
            <a:spLocks noChangeArrowheads="1"/>
          </p:cNvSpPr>
          <p:nvPr/>
        </p:nvSpPr>
        <p:spPr bwMode="auto">
          <a:xfrm>
            <a:off x="5546122" y="2335701"/>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p>
        </p:txBody>
      </p:sp>
    </p:spTree>
    <p:extLst>
      <p:ext uri="{BB962C8B-B14F-4D97-AF65-F5344CB8AC3E}">
        <p14:creationId xmlns:p14="http://schemas.microsoft.com/office/powerpoint/2010/main" val="2533163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50"/>
                                        <p:tgtEl>
                                          <p:spTgt spid="3"/>
                                        </p:tgtEl>
                                      </p:cBhvr>
                                    </p:animEffect>
                                  </p:childTnLst>
                                </p:cTn>
                              </p:par>
                              <p:par>
                                <p:cTn id="15" presetID="0" presetClass="path" presetSubtype="0" accel="50000" decel="50000" fill="hold" grpId="1" nodeType="withEffect">
                                  <p:stCondLst>
                                    <p:cond delay="0"/>
                                  </p:stCondLst>
                                  <p:childTnLst>
                                    <p:animMotion origin="layout" path="M 2.5E-6 -1.85185E-6 L 0.28958 -0.00023 " pathEditMode="relative" rAng="0" ptsTypes="AA">
                                      <p:cBhvr>
                                        <p:cTn id="16" dur="2000" fill="hold"/>
                                        <p:tgtEl>
                                          <p:spTgt spid="3"/>
                                        </p:tgtEl>
                                        <p:attrNameLst>
                                          <p:attrName>ppt_x</p:attrName>
                                          <p:attrName>ppt_y</p:attrName>
                                        </p:attrNameLst>
                                      </p:cBhvr>
                                      <p:rCtr x="14479" y="-23"/>
                                    </p:animMotion>
                                  </p:childTnLst>
                                </p:cTn>
                              </p:par>
                              <p:par>
                                <p:cTn id="17" presetID="10" presetClass="exit" presetSubtype="0" fill="hold" grpId="1" nodeType="withEffect">
                                  <p:stCondLst>
                                    <p:cond delay="0"/>
                                  </p:stCondLst>
                                  <p:childTnLst>
                                    <p:animEffect transition="out" filter="fade">
                                      <p:cBhvr>
                                        <p:cTn id="18" dur="1250"/>
                                        <p:tgtEl>
                                          <p:spTgt spid="3074"/>
                                        </p:tgtEl>
                                      </p:cBhvr>
                                    </p:animEffect>
                                    <p:set>
                                      <p:cBhvr>
                                        <p:cTn id="19"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88623"/>
            <a:ext cx="8229600" cy="24807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Even in laughter the heart may sorrow, And the end of mirth may be grief.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14:13</a:t>
            </a:r>
          </a:p>
        </p:txBody>
      </p:sp>
      <p:sp>
        <p:nvSpPr>
          <p:cNvPr id="3" name="Rectangle 2">
            <a:extLst>
              <a:ext uri="{FF2B5EF4-FFF2-40B4-BE49-F238E27FC236}">
                <a16:creationId xmlns:a16="http://schemas.microsoft.com/office/drawing/2014/main" id="{B8306B60-FC42-4935-A90D-767B756E10E8}"/>
              </a:ext>
            </a:extLst>
          </p:cNvPr>
          <p:cNvSpPr txBox="1">
            <a:spLocks noChangeArrowheads="1"/>
          </p:cNvSpPr>
          <p:nvPr/>
        </p:nvSpPr>
        <p:spPr bwMode="auto">
          <a:xfrm>
            <a:off x="5546122" y="2338082"/>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heart</a:t>
            </a:r>
          </a:p>
        </p:txBody>
      </p:sp>
      <p:sp>
        <p:nvSpPr>
          <p:cNvPr id="4" name="Rectangle 2" hidden="1">
            <a:extLst>
              <a:ext uri="{FF2B5EF4-FFF2-40B4-BE49-F238E27FC236}">
                <a16:creationId xmlns:a16="http://schemas.microsoft.com/office/drawing/2014/main" id="{464C2136-3A1C-4858-AE8D-6CD7C78EB260}"/>
              </a:ext>
            </a:extLst>
          </p:cNvPr>
          <p:cNvSpPr txBox="1">
            <a:spLocks noChangeArrowheads="1"/>
          </p:cNvSpPr>
          <p:nvPr/>
        </p:nvSpPr>
        <p:spPr bwMode="auto">
          <a:xfrm>
            <a:off x="6492160" y="3011222"/>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p>
        </p:txBody>
      </p:sp>
    </p:spTree>
    <p:extLst>
      <p:ext uri="{BB962C8B-B14F-4D97-AF65-F5344CB8AC3E}">
        <p14:creationId xmlns:p14="http://schemas.microsoft.com/office/powerpoint/2010/main" val="985615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3"/>
                                        </p:tgtEl>
                                      </p:cBhvr>
                                    </p:animEffect>
                                    <p:set>
                                      <p:cBhvr>
                                        <p:cTn id="13" dur="1" fill="hold">
                                          <p:stCondLst>
                                            <p:cond delay="24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50"/>
                                        <p:tgtEl>
                                          <p:spTgt spid="3"/>
                                        </p:tgtEl>
                                      </p:cBhvr>
                                    </p:animEffect>
                                  </p:childTnLst>
                                </p:cTn>
                              </p:par>
                              <p:par>
                                <p:cTn id="19" presetID="0" presetClass="path" presetSubtype="0" accel="50000" decel="50000" fill="hold" grpId="1" nodeType="withEffect">
                                  <p:stCondLst>
                                    <p:cond delay="0"/>
                                  </p:stCondLst>
                                  <p:childTnLst>
                                    <p:animMotion origin="layout" path="M -4.44444E-6 -1.85185E-6 L 0.10348 0.09815 " pathEditMode="relative" rAng="0" ptsTypes="AA">
                                      <p:cBhvr>
                                        <p:cTn id="20" dur="2000" fill="hold"/>
                                        <p:tgtEl>
                                          <p:spTgt spid="3"/>
                                        </p:tgtEl>
                                        <p:attrNameLst>
                                          <p:attrName>ppt_x</p:attrName>
                                          <p:attrName>ppt_y</p:attrName>
                                        </p:attrNameLst>
                                      </p:cBhvr>
                                      <p:rCtr x="5174" y="4907"/>
                                    </p:animMotion>
                                  </p:childTnLst>
                                </p:cTn>
                              </p:par>
                              <p:par>
                                <p:cTn id="21" presetID="10" presetClass="exit" presetSubtype="0" fill="hold" grpId="1" nodeType="withEffect">
                                  <p:stCondLst>
                                    <p:cond delay="0"/>
                                  </p:stCondLst>
                                  <p:childTnLst>
                                    <p:animEffect transition="out" filter="fade">
                                      <p:cBhvr>
                                        <p:cTn id="22" dur="1250"/>
                                        <p:tgtEl>
                                          <p:spTgt spid="3074"/>
                                        </p:tgtEl>
                                      </p:cBhvr>
                                    </p:animEffect>
                                    <p:set>
                                      <p:cBhvr>
                                        <p:cTn id="23"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92255"/>
            <a:ext cx="8229600" cy="227349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Sorrow is better than laughter, For by a sad countenance the heart is made better.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Ecclesiastes 7:3</a:t>
            </a:r>
          </a:p>
        </p:txBody>
      </p:sp>
      <p:sp>
        <p:nvSpPr>
          <p:cNvPr id="3" name="Rectangle 2">
            <a:extLst>
              <a:ext uri="{FF2B5EF4-FFF2-40B4-BE49-F238E27FC236}">
                <a16:creationId xmlns:a16="http://schemas.microsoft.com/office/drawing/2014/main" id="{208AD599-DAA1-42F8-85FA-936B87DE10A6}"/>
              </a:ext>
            </a:extLst>
          </p:cNvPr>
          <p:cNvSpPr txBox="1">
            <a:spLocks noChangeArrowheads="1"/>
          </p:cNvSpPr>
          <p:nvPr/>
        </p:nvSpPr>
        <p:spPr bwMode="auto">
          <a:xfrm>
            <a:off x="6492160" y="3011222"/>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heart</a:t>
            </a:r>
          </a:p>
        </p:txBody>
      </p:sp>
      <p:sp>
        <p:nvSpPr>
          <p:cNvPr id="5" name="Rectangle 2">
            <a:extLst>
              <a:ext uri="{FF2B5EF4-FFF2-40B4-BE49-F238E27FC236}">
                <a16:creationId xmlns:a16="http://schemas.microsoft.com/office/drawing/2014/main" id="{879AD450-3EFC-4CD9-82B0-488BEF3C6DAC}"/>
              </a:ext>
            </a:extLst>
          </p:cNvPr>
          <p:cNvSpPr txBox="1">
            <a:spLocks noChangeArrowheads="1"/>
          </p:cNvSpPr>
          <p:nvPr/>
        </p:nvSpPr>
        <p:spPr bwMode="auto">
          <a:xfrm>
            <a:off x="385616" y="2339880"/>
            <a:ext cx="2001308"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Sorrow</a:t>
            </a:r>
          </a:p>
        </p:txBody>
      </p:sp>
      <p:sp>
        <p:nvSpPr>
          <p:cNvPr id="4" name="Rectangle 2" hidden="1">
            <a:extLst>
              <a:ext uri="{FF2B5EF4-FFF2-40B4-BE49-F238E27FC236}">
                <a16:creationId xmlns:a16="http://schemas.microsoft.com/office/drawing/2014/main" id="{0FE58903-6E0E-45D9-8573-DDA15D6BFD43}"/>
              </a:ext>
            </a:extLst>
          </p:cNvPr>
          <p:cNvSpPr txBox="1">
            <a:spLocks noChangeArrowheads="1"/>
          </p:cNvSpPr>
          <p:nvPr/>
        </p:nvSpPr>
        <p:spPr bwMode="auto">
          <a:xfrm>
            <a:off x="2863817" y="3493017"/>
            <a:ext cx="2001308"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Sorrow</a:t>
            </a:r>
          </a:p>
        </p:txBody>
      </p:sp>
    </p:spTree>
    <p:extLst>
      <p:ext uri="{BB962C8B-B14F-4D97-AF65-F5344CB8AC3E}">
        <p14:creationId xmlns:p14="http://schemas.microsoft.com/office/powerpoint/2010/main" val="18720271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3"/>
                                        </p:tgtEl>
                                      </p:cBhvr>
                                    </p:animEffect>
                                    <p:set>
                                      <p:cBhvr>
                                        <p:cTn id="13" dur="1" fill="hold">
                                          <p:stCondLst>
                                            <p:cond delay="24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0" presetClass="path" presetSubtype="0" accel="50000" decel="50000" fill="hold" grpId="1" nodeType="withEffect">
                                  <p:stCondLst>
                                    <p:cond delay="0"/>
                                  </p:stCondLst>
                                  <p:childTnLst>
                                    <p:animMotion origin="layout" path="M -2.5E-6 -3.33333E-6 L 0.27153 0.16852 " pathEditMode="relative" rAng="0" ptsTypes="AA">
                                      <p:cBhvr>
                                        <p:cTn id="20" dur="2000" fill="hold"/>
                                        <p:tgtEl>
                                          <p:spTgt spid="5"/>
                                        </p:tgtEl>
                                        <p:attrNameLst>
                                          <p:attrName>ppt_x</p:attrName>
                                          <p:attrName>ppt_y</p:attrName>
                                        </p:attrNameLst>
                                      </p:cBhvr>
                                      <p:rCtr x="13576" y="8426"/>
                                    </p:animMotion>
                                  </p:childTnLst>
                                </p:cTn>
                              </p:par>
                              <p:par>
                                <p:cTn id="21" presetID="10" presetClass="exit" presetSubtype="0" fill="hold" grpId="1" nodeType="withEffect">
                                  <p:stCondLst>
                                    <p:cond delay="0"/>
                                  </p:stCondLst>
                                  <p:childTnLst>
                                    <p:animEffect transition="out" filter="fade">
                                      <p:cBhvr>
                                        <p:cTn id="22" dur="1250"/>
                                        <p:tgtEl>
                                          <p:spTgt spid="3074"/>
                                        </p:tgtEl>
                                      </p:cBhvr>
                                    </p:animEffect>
                                    <p:set>
                                      <p:cBhvr>
                                        <p:cTn id="23"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2"/>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590782" y="3962400"/>
            <a:ext cx="1732663"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13</a:t>
            </a:r>
            <a:endPar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November 25, 2018</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192099837"/>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7378 -0.1206 " pathEditMode="relative" rAng="0" ptsTypes="AA">
                                      <p:cBhvr>
                                        <p:cTn id="49" dur="1000" fill="hold"/>
                                        <p:tgtEl>
                                          <p:spTgt spid="6"/>
                                        </p:tgtEl>
                                        <p:attrNameLst>
                                          <p:attrName>ppt_x</p:attrName>
                                          <p:attrName>ppt_y</p:attrName>
                                        </p:attrNameLst>
                                      </p:cBhvr>
                                      <p:rCtr x="-8698" y="-6042"/>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D17603-C21D-4D63-B5DA-CA228269C93A}"/>
              </a:ext>
            </a:extLst>
          </p:cNvPr>
          <p:cNvSpPr txBox="1">
            <a:spLocks noChangeArrowheads="1"/>
          </p:cNvSpPr>
          <p:nvPr/>
        </p:nvSpPr>
        <p:spPr bwMode="auto">
          <a:xfrm>
            <a:off x="2863817" y="3493017"/>
            <a:ext cx="2001308"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Sorrow</a:t>
            </a:r>
          </a:p>
        </p:txBody>
      </p:sp>
      <p:sp>
        <p:nvSpPr>
          <p:cNvPr id="3074" name="Rectangle 2"/>
          <p:cNvSpPr>
            <a:spLocks noGrp="1" noChangeArrowheads="1"/>
          </p:cNvSpPr>
          <p:nvPr>
            <p:ph type="title"/>
          </p:nvPr>
        </p:nvSpPr>
        <p:spPr>
          <a:xfrm>
            <a:off x="457200" y="2066862"/>
            <a:ext cx="8229600" cy="23466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in much wisdom is much grief, And he who increases knowledge increases sorrow.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Ecclesiastes 1:18</a:t>
            </a:r>
          </a:p>
        </p:txBody>
      </p:sp>
    </p:spTree>
    <p:extLst>
      <p:ext uri="{BB962C8B-B14F-4D97-AF65-F5344CB8AC3E}">
        <p14:creationId xmlns:p14="http://schemas.microsoft.com/office/powerpoint/2010/main" val="1452007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3"/>
                                        </p:tgtEl>
                                      </p:cBhvr>
                                    </p:animEffect>
                                    <p:set>
                                      <p:cBhvr>
                                        <p:cTn id="13" dur="1" fill="hold">
                                          <p:stCondLst>
                                            <p:cond delay="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2"/>
      <p:bldP spid="307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46743" y="217713"/>
            <a:ext cx="8752114" cy="6458857"/>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this sad world of ours sorrow comes to all and it often comes with bitter agony. Perfect relief is not possible except with time. You cannot now believe that you will ever feel better. But this is not true. You are sure to be happy again. Knowing this, truly believing it will make you less miserable now. I have had enough experience to make this statement.” </a:t>
            </a:r>
          </a:p>
        </p:txBody>
      </p:sp>
    </p:spTree>
    <p:extLst>
      <p:ext uri="{BB962C8B-B14F-4D97-AF65-F5344CB8AC3E}">
        <p14:creationId xmlns:p14="http://schemas.microsoft.com/office/powerpoint/2010/main" val="2858067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127822"/>
            <a:ext cx="8229600" cy="285870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 order to win a man to          your cause, you must first reach his heart, the great high road         to his reason.”</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8110B6A7-1C88-4C31-B3C2-FCAA7E8ED0CA}"/>
              </a:ext>
            </a:extLst>
          </p:cNvPr>
          <p:cNvSpPr txBox="1">
            <a:spLocks noChangeArrowheads="1"/>
          </p:cNvSpPr>
          <p:nvPr/>
        </p:nvSpPr>
        <p:spPr bwMode="auto">
          <a:xfrm>
            <a:off x="960815" y="3472085"/>
            <a:ext cx="2496457"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his heart</a:t>
            </a:r>
          </a:p>
        </p:txBody>
      </p:sp>
      <p:sp>
        <p:nvSpPr>
          <p:cNvPr id="4" name="Rectangle 2">
            <a:extLst>
              <a:ext uri="{FF2B5EF4-FFF2-40B4-BE49-F238E27FC236}">
                <a16:creationId xmlns:a16="http://schemas.microsoft.com/office/drawing/2014/main" id="{A7A0356D-AB05-4053-BEC4-768E615BCDDC}"/>
              </a:ext>
            </a:extLst>
          </p:cNvPr>
          <p:cNvSpPr txBox="1">
            <a:spLocks noChangeArrowheads="1"/>
          </p:cNvSpPr>
          <p:nvPr/>
        </p:nvSpPr>
        <p:spPr bwMode="auto">
          <a:xfrm>
            <a:off x="3404674" y="4141448"/>
            <a:ext cx="2562113"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his reason</a:t>
            </a:r>
          </a:p>
        </p:txBody>
      </p:sp>
      <p:sp>
        <p:nvSpPr>
          <p:cNvPr id="8" name="Rectangle 2">
            <a:extLst>
              <a:ext uri="{FF2B5EF4-FFF2-40B4-BE49-F238E27FC236}">
                <a16:creationId xmlns:a16="http://schemas.microsoft.com/office/drawing/2014/main" id="{8A91FC1C-051D-4568-988F-D81EE68C8BA2}"/>
              </a:ext>
            </a:extLst>
          </p:cNvPr>
          <p:cNvSpPr txBox="1">
            <a:spLocks noChangeArrowheads="1"/>
          </p:cNvSpPr>
          <p:nvPr/>
        </p:nvSpPr>
        <p:spPr bwMode="auto">
          <a:xfrm>
            <a:off x="6146801" y="4203363"/>
            <a:ext cx="2670628" cy="847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dirty="0">
                <a:ln w="17780" cmpd="sng">
                  <a:solidFill>
                    <a:srgbClr val="FFFFFF"/>
                  </a:solidFill>
                  <a:prstDash val="solid"/>
                  <a:miter lim="800000"/>
                </a:ln>
                <a:solidFill>
                  <a:srgbClr val="0066FF"/>
                </a:solidFill>
                <a:effectLst>
                  <a:glow rad="38100">
                    <a:schemeClr val="tx1"/>
                  </a:glow>
                  <a:outerShdw blurRad="50800" algn="tl" rotWithShape="0">
                    <a:srgbClr val="000000"/>
                  </a:outerShdw>
                </a:effectLst>
                <a:latin typeface="Calibri" panose="020F0502020204030204" pitchFamily="34" charset="0"/>
              </a:rPr>
              <a:t>the cause</a:t>
            </a:r>
          </a:p>
        </p:txBody>
      </p:sp>
      <p:sp>
        <p:nvSpPr>
          <p:cNvPr id="5" name="Rectangle 2">
            <a:extLst>
              <a:ext uri="{FF2B5EF4-FFF2-40B4-BE49-F238E27FC236}">
                <a16:creationId xmlns:a16="http://schemas.microsoft.com/office/drawing/2014/main" id="{0C0CC5BB-05D9-43A9-9BA0-C4ECBD1624CE}"/>
              </a:ext>
            </a:extLst>
          </p:cNvPr>
          <p:cNvSpPr txBox="1">
            <a:spLocks noChangeArrowheads="1"/>
          </p:cNvSpPr>
          <p:nvPr/>
        </p:nvSpPr>
        <p:spPr bwMode="auto">
          <a:xfrm>
            <a:off x="3300124" y="3472313"/>
            <a:ext cx="1177680"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a:t>
            </a:r>
          </a:p>
        </p:txBody>
      </p:sp>
      <p:sp>
        <p:nvSpPr>
          <p:cNvPr id="6" name="Rectangle 2">
            <a:extLst>
              <a:ext uri="{FF2B5EF4-FFF2-40B4-BE49-F238E27FC236}">
                <a16:creationId xmlns:a16="http://schemas.microsoft.com/office/drawing/2014/main" id="{CC83790A-C869-4923-B870-F35BB948577D}"/>
              </a:ext>
            </a:extLst>
          </p:cNvPr>
          <p:cNvSpPr txBox="1">
            <a:spLocks noChangeArrowheads="1"/>
          </p:cNvSpPr>
          <p:nvPr/>
        </p:nvSpPr>
        <p:spPr bwMode="auto">
          <a:xfrm>
            <a:off x="1851780" y="2802769"/>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cause</a:t>
            </a:r>
          </a:p>
        </p:txBody>
      </p:sp>
      <p:sp>
        <p:nvSpPr>
          <p:cNvPr id="9" name="Rectangle 2">
            <a:extLst>
              <a:ext uri="{FF2B5EF4-FFF2-40B4-BE49-F238E27FC236}">
                <a16:creationId xmlns:a16="http://schemas.microsoft.com/office/drawing/2014/main" id="{21E98855-2834-4801-A04B-E71F162E258E}"/>
              </a:ext>
            </a:extLst>
          </p:cNvPr>
          <p:cNvSpPr txBox="1">
            <a:spLocks noChangeArrowheads="1"/>
          </p:cNvSpPr>
          <p:nvPr/>
        </p:nvSpPr>
        <p:spPr bwMode="auto">
          <a:xfrm>
            <a:off x="6331100" y="4178595"/>
            <a:ext cx="2313171" cy="903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latin typeface="Calibri" panose="020F0502020204030204" pitchFamily="34" charset="0"/>
              </a:rPr>
              <a:t>salvation</a:t>
            </a:r>
          </a:p>
        </p:txBody>
      </p:sp>
      <p:sp>
        <p:nvSpPr>
          <p:cNvPr id="10" name="Rectangle 2">
            <a:extLst>
              <a:ext uri="{FF2B5EF4-FFF2-40B4-BE49-F238E27FC236}">
                <a16:creationId xmlns:a16="http://schemas.microsoft.com/office/drawing/2014/main" id="{02B41CC3-6B18-43D2-A4F9-95A6BC3F7B19}"/>
              </a:ext>
            </a:extLst>
          </p:cNvPr>
          <p:cNvSpPr txBox="1">
            <a:spLocks noChangeArrowheads="1"/>
          </p:cNvSpPr>
          <p:nvPr/>
        </p:nvSpPr>
        <p:spPr bwMode="auto">
          <a:xfrm>
            <a:off x="1259370" y="3987209"/>
            <a:ext cx="1005366" cy="76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life</a:t>
            </a:r>
          </a:p>
        </p:txBody>
      </p:sp>
      <p:sp>
        <p:nvSpPr>
          <p:cNvPr id="11" name="Rectangle 2">
            <a:extLst>
              <a:ext uri="{FF2B5EF4-FFF2-40B4-BE49-F238E27FC236}">
                <a16:creationId xmlns:a16="http://schemas.microsoft.com/office/drawing/2014/main" id="{8D6349AD-AB66-45A3-8433-1FDA9E142328}"/>
              </a:ext>
            </a:extLst>
          </p:cNvPr>
          <p:cNvSpPr txBox="1">
            <a:spLocks noChangeArrowheads="1"/>
          </p:cNvSpPr>
          <p:nvPr/>
        </p:nvSpPr>
        <p:spPr bwMode="auto">
          <a:xfrm>
            <a:off x="818706" y="4596809"/>
            <a:ext cx="1970568" cy="903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latin typeface="Calibri" panose="020F0502020204030204" pitchFamily="34" charset="0"/>
              </a:rPr>
              <a:t>senses</a:t>
            </a:r>
          </a:p>
        </p:txBody>
      </p:sp>
      <p:sp>
        <p:nvSpPr>
          <p:cNvPr id="7" name="Rectangle 2" hidden="1">
            <a:extLst>
              <a:ext uri="{FF2B5EF4-FFF2-40B4-BE49-F238E27FC236}">
                <a16:creationId xmlns:a16="http://schemas.microsoft.com/office/drawing/2014/main" id="{7DE0D672-17C4-4599-B839-9EA22F4F19FB}"/>
              </a:ext>
            </a:extLst>
          </p:cNvPr>
          <p:cNvSpPr txBox="1">
            <a:spLocks noChangeArrowheads="1"/>
          </p:cNvSpPr>
          <p:nvPr/>
        </p:nvSpPr>
        <p:spPr bwMode="auto">
          <a:xfrm>
            <a:off x="522515" y="3804221"/>
            <a:ext cx="2670628" cy="1827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no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his heart</a:t>
            </a:r>
          </a:p>
          <a:p>
            <a:pPr algn="l"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his reason</a:t>
            </a:r>
            <a:endParaRPr lang="en-US" altLang="en-US" sz="3200"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254067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50"/>
                                        <p:tgtEl>
                                          <p:spTgt spid="5"/>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50"/>
                                        <p:tgtEl>
                                          <p:spTgt spid="6"/>
                                        </p:tgtEl>
                                      </p:cBhvr>
                                    </p:animEffect>
                                  </p:childTnLst>
                                </p:cTn>
                              </p:par>
                              <p:par>
                                <p:cTn id="22" presetID="0" presetClass="path" presetSubtype="0" accel="50000" decel="50000" fill="hold" grpId="0" nodeType="withEffect">
                                  <p:stCondLst>
                                    <p:cond delay="0"/>
                                  </p:stCondLst>
                                  <p:childTnLst>
                                    <p:animMotion origin="layout" path="M -1.38889E-6 -2.94798E-6 C 0.01719 -0.00855 0.06441 -0.04 0.1033 -0.05063 C 0.14219 -0.06127 0.18889 -0.06543 0.23351 -0.06335 C 0.27813 -0.06127 0.33073 -0.05387 0.37153 -0.03792 C 0.41233 -0.02196 0.44913 0.00555 0.47795 0.03191 C 0.50677 0.05827 0.52934 0.09203 0.54462 0.1207 C 0.5599 0.14937 0.56424 0.18705 0.56945 0.2044 " pathEditMode="relative" rAng="0" ptsTypes="aaaaaaa">
                                      <p:cBhvr>
                                        <p:cTn id="23" dur="2000" fill="hold"/>
                                        <p:tgtEl>
                                          <p:spTgt spid="6"/>
                                        </p:tgtEl>
                                        <p:attrNameLst>
                                          <p:attrName>ppt_x</p:attrName>
                                          <p:attrName>ppt_y</p:attrName>
                                        </p:attrNameLst>
                                      </p:cBhvr>
                                      <p:rCtr x="28472" y="6936"/>
                                    </p:animMotion>
                                  </p:childTnLst>
                                </p:cTn>
                              </p:par>
                              <p:par>
                                <p:cTn id="24" presetID="0" presetClass="path" presetSubtype="0" accel="50000" decel="50000" fill="hold" grpId="1" nodeType="withEffect">
                                  <p:stCondLst>
                                    <p:cond delay="0"/>
                                  </p:stCondLst>
                                  <p:childTnLst>
                                    <p:animMotion origin="layout" path="M -3.05556E-6 3.7037E-7 L -0.04896 0.07199 " pathEditMode="relative" rAng="0" ptsTypes="AA">
                                      <p:cBhvr>
                                        <p:cTn id="25" dur="2000" fill="hold"/>
                                        <p:tgtEl>
                                          <p:spTgt spid="3"/>
                                        </p:tgtEl>
                                        <p:attrNameLst>
                                          <p:attrName>ppt_x</p:attrName>
                                          <p:attrName>ppt_y</p:attrName>
                                        </p:attrNameLst>
                                      </p:cBhvr>
                                      <p:rCtr x="-2448" y="3588"/>
                                    </p:animMotion>
                                  </p:childTnLst>
                                </p:cTn>
                              </p:par>
                              <p:par>
                                <p:cTn id="26" presetID="0" presetClass="path" presetSubtype="0" accel="50000" decel="50000" fill="hold" grpId="1" nodeType="withEffect">
                                  <p:stCondLst>
                                    <p:cond delay="0"/>
                                  </p:stCondLst>
                                  <p:childTnLst>
                                    <p:animMotion origin="layout" path="M -1.11022E-16 -4.81481E-6 L -0.3158 0.072 " pathEditMode="relative" rAng="0" ptsTypes="AA">
                                      <p:cBhvr>
                                        <p:cTn id="27" dur="2000" fill="hold"/>
                                        <p:tgtEl>
                                          <p:spTgt spid="4"/>
                                        </p:tgtEl>
                                        <p:attrNameLst>
                                          <p:attrName>ppt_x</p:attrName>
                                          <p:attrName>ppt_y</p:attrName>
                                        </p:attrNameLst>
                                      </p:cBhvr>
                                      <p:rCtr x="-15799" y="3588"/>
                                    </p:animMotion>
                                  </p:childTnLst>
                                </p:cTn>
                              </p:par>
                              <p:par>
                                <p:cTn id="28" presetID="0" presetClass="path" presetSubtype="0" accel="50000" decel="50000" fill="hold" grpId="1" nodeType="withEffect">
                                  <p:stCondLst>
                                    <p:cond delay="0"/>
                                  </p:stCondLst>
                                  <p:childTnLst>
                                    <p:animMotion origin="layout" path="M 2.77778E-6 3.7037E-7 L 0.31302 0.10787 " pathEditMode="relative" rAng="0" ptsTypes="AA">
                                      <p:cBhvr>
                                        <p:cTn id="29" dur="2000" fill="hold"/>
                                        <p:tgtEl>
                                          <p:spTgt spid="5"/>
                                        </p:tgtEl>
                                        <p:attrNameLst>
                                          <p:attrName>ppt_x</p:attrName>
                                          <p:attrName>ppt_y</p:attrName>
                                        </p:attrNameLst>
                                      </p:cBhvr>
                                      <p:rCtr x="15642" y="5394"/>
                                    </p:animMotion>
                                  </p:childTnLst>
                                </p:cTn>
                              </p:par>
                              <p:par>
                                <p:cTn id="30" presetID="10" presetClass="exit" presetSubtype="0" fill="hold" grpId="1" nodeType="withEffect">
                                  <p:stCondLst>
                                    <p:cond delay="0"/>
                                  </p:stCondLst>
                                  <p:childTnLst>
                                    <p:animEffect transition="out" filter="fade">
                                      <p:cBhvr>
                                        <p:cTn id="31" dur="1250"/>
                                        <p:tgtEl>
                                          <p:spTgt spid="3074"/>
                                        </p:tgtEl>
                                      </p:cBhvr>
                                    </p:animEffect>
                                    <p:set>
                                      <p:cBhvr>
                                        <p:cTn id="32" dur="1" fill="hold">
                                          <p:stCondLst>
                                            <p:cond delay="1249"/>
                                          </p:stCondLst>
                                        </p:cTn>
                                        <p:tgtEl>
                                          <p:spTgt spid="3074"/>
                                        </p:tgtEl>
                                        <p:attrNameLst>
                                          <p:attrName>style.visibility</p:attrName>
                                        </p:attrNameLst>
                                      </p:cBhvr>
                                      <p:to>
                                        <p:strVal val="hidden"/>
                                      </p:to>
                                    </p:se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childTnLst>
                                </p:cTn>
                              </p:par>
                              <p:par>
                                <p:cTn id="37" presetID="10" presetClass="exit" presetSubtype="0" fill="hold" grpId="2" nodeType="withEffect">
                                  <p:stCondLst>
                                    <p:cond delay="0"/>
                                  </p:stCondLst>
                                  <p:childTnLst>
                                    <p:animEffect transition="out" filter="fade">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par>
                                <p:cTn id="40" presetID="10" presetClass="exit" presetSubtype="0" fill="hold" grpId="2"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3" presetClass="exit" presetSubtype="32" fill="hold" grpId="2" nodeType="clickEffect">
                                  <p:stCondLst>
                                    <p:cond delay="0"/>
                                  </p:stCondLst>
                                  <p:childTnLst>
                                    <p:anim calcmode="lin" valueType="num">
                                      <p:cBhvr>
                                        <p:cTn id="46" dur="500"/>
                                        <p:tgtEl>
                                          <p:spTgt spid="3"/>
                                        </p:tgtEl>
                                        <p:attrNameLst>
                                          <p:attrName>ppt_w</p:attrName>
                                        </p:attrNameLst>
                                      </p:cBhvr>
                                      <p:tavLst>
                                        <p:tav tm="0">
                                          <p:val>
                                            <p:strVal val="ppt_w"/>
                                          </p:val>
                                        </p:tav>
                                        <p:tav tm="100000">
                                          <p:val>
                                            <p:fltVal val="0"/>
                                          </p:val>
                                        </p:tav>
                                      </p:tavLst>
                                    </p:anim>
                                    <p:anim calcmode="lin" valueType="num">
                                      <p:cBhvr>
                                        <p:cTn id="47" dur="500"/>
                                        <p:tgtEl>
                                          <p:spTgt spid="3"/>
                                        </p:tgtEl>
                                        <p:attrNameLst>
                                          <p:attrName>ppt_h</p:attrName>
                                        </p:attrNameLst>
                                      </p:cBhvr>
                                      <p:tavLst>
                                        <p:tav tm="0">
                                          <p:val>
                                            <p:strVal val="ppt_h"/>
                                          </p:val>
                                        </p:tav>
                                        <p:tav tm="100000">
                                          <p:val>
                                            <p:fltVal val="0"/>
                                          </p:val>
                                        </p:tav>
                                      </p:tavLst>
                                    </p:anim>
                                    <p:set>
                                      <p:cBhvr>
                                        <p:cTn id="48" dur="1" fill="hold">
                                          <p:stCondLst>
                                            <p:cond delay="499"/>
                                          </p:stCondLst>
                                        </p:cTn>
                                        <p:tgtEl>
                                          <p:spTgt spid="3"/>
                                        </p:tgtEl>
                                        <p:attrNameLst>
                                          <p:attrName>style.visibility</p:attrName>
                                        </p:attrNameLst>
                                      </p:cBhvr>
                                      <p:to>
                                        <p:strVal val="hidden"/>
                                      </p:to>
                                    </p:set>
                                  </p:childTnLst>
                                </p:cTn>
                              </p:par>
                              <p:par>
                                <p:cTn id="49" presetID="23" presetClass="entr" presetSubtype="16" fill="hold" grpId="0" nodeType="withEffect">
                                  <p:stCondLst>
                                    <p:cond delay="40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23" presetClass="exit" presetSubtype="32" fill="hold" grpId="2" nodeType="clickEffect">
                                  <p:stCondLst>
                                    <p:cond delay="0"/>
                                  </p:stCondLst>
                                  <p:childTnLst>
                                    <p:anim calcmode="lin" valueType="num">
                                      <p:cBhvr>
                                        <p:cTn id="56" dur="500"/>
                                        <p:tgtEl>
                                          <p:spTgt spid="4"/>
                                        </p:tgtEl>
                                        <p:attrNameLst>
                                          <p:attrName>ppt_w</p:attrName>
                                        </p:attrNameLst>
                                      </p:cBhvr>
                                      <p:tavLst>
                                        <p:tav tm="0">
                                          <p:val>
                                            <p:strVal val="ppt_w"/>
                                          </p:val>
                                        </p:tav>
                                        <p:tav tm="100000">
                                          <p:val>
                                            <p:fltVal val="0"/>
                                          </p:val>
                                        </p:tav>
                                      </p:tavLst>
                                    </p:anim>
                                    <p:anim calcmode="lin" valueType="num">
                                      <p:cBhvr>
                                        <p:cTn id="57" dur="500"/>
                                        <p:tgtEl>
                                          <p:spTgt spid="4"/>
                                        </p:tgtEl>
                                        <p:attrNameLst>
                                          <p:attrName>ppt_h</p:attrName>
                                        </p:attrNameLst>
                                      </p:cBhvr>
                                      <p:tavLst>
                                        <p:tav tm="0">
                                          <p:val>
                                            <p:strVal val="ppt_h"/>
                                          </p:val>
                                        </p:tav>
                                        <p:tav tm="100000">
                                          <p:val>
                                            <p:fltVal val="0"/>
                                          </p:val>
                                        </p:tav>
                                      </p:tavLst>
                                    </p:anim>
                                    <p:set>
                                      <p:cBhvr>
                                        <p:cTn id="58" dur="1" fill="hold">
                                          <p:stCondLst>
                                            <p:cond delay="499"/>
                                          </p:stCondLst>
                                        </p:cTn>
                                        <p:tgtEl>
                                          <p:spTgt spid="4"/>
                                        </p:tgtEl>
                                        <p:attrNameLst>
                                          <p:attrName>style.visibility</p:attrName>
                                        </p:attrNameLst>
                                      </p:cBhvr>
                                      <p:to>
                                        <p:strVal val="hidden"/>
                                      </p:to>
                                    </p:set>
                                  </p:childTnLst>
                                </p:cTn>
                              </p:par>
                              <p:par>
                                <p:cTn id="59" presetID="23" presetClass="entr" presetSubtype="16" fill="hold" grpId="0" nodeType="withEffect">
                                  <p:stCondLst>
                                    <p:cond delay="40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xit" presetSubtype="32" fill="hold" grpId="1" nodeType="clickEffect">
                                  <p:stCondLst>
                                    <p:cond delay="0"/>
                                  </p:stCondLst>
                                  <p:childTnLst>
                                    <p:anim calcmode="lin" valueType="num">
                                      <p:cBhvr>
                                        <p:cTn id="66" dur="500"/>
                                        <p:tgtEl>
                                          <p:spTgt spid="8"/>
                                        </p:tgtEl>
                                        <p:attrNameLst>
                                          <p:attrName>ppt_w</p:attrName>
                                        </p:attrNameLst>
                                      </p:cBhvr>
                                      <p:tavLst>
                                        <p:tav tm="0">
                                          <p:val>
                                            <p:strVal val="ppt_w"/>
                                          </p:val>
                                        </p:tav>
                                        <p:tav tm="100000">
                                          <p:val>
                                            <p:fltVal val="0"/>
                                          </p:val>
                                        </p:tav>
                                      </p:tavLst>
                                    </p:anim>
                                    <p:anim calcmode="lin" valueType="num">
                                      <p:cBhvr>
                                        <p:cTn id="67" dur="500"/>
                                        <p:tgtEl>
                                          <p:spTgt spid="8"/>
                                        </p:tgtEl>
                                        <p:attrNameLst>
                                          <p:attrName>ppt_h</p:attrName>
                                        </p:attrNameLst>
                                      </p:cBhvr>
                                      <p:tavLst>
                                        <p:tav tm="0">
                                          <p:val>
                                            <p:strVal val="ppt_h"/>
                                          </p:val>
                                        </p:tav>
                                        <p:tav tm="100000">
                                          <p:val>
                                            <p:fltVal val="0"/>
                                          </p:val>
                                        </p:tav>
                                      </p:tavLst>
                                    </p:anim>
                                    <p:set>
                                      <p:cBhvr>
                                        <p:cTn id="68" dur="1" fill="hold">
                                          <p:stCondLst>
                                            <p:cond delay="499"/>
                                          </p:stCondLst>
                                        </p:cTn>
                                        <p:tgtEl>
                                          <p:spTgt spid="8"/>
                                        </p:tgtEl>
                                        <p:attrNameLst>
                                          <p:attrName>style.visibility</p:attrName>
                                        </p:attrNameLst>
                                      </p:cBhvr>
                                      <p:to>
                                        <p:strVal val="hidden"/>
                                      </p:to>
                                    </p:set>
                                  </p:childTnLst>
                                </p:cTn>
                              </p:par>
                              <p:par>
                                <p:cTn id="69" presetID="23" presetClass="entr" presetSubtype="16" fill="hold" grpId="0" nodeType="withEffect">
                                  <p:stCondLst>
                                    <p:cond delay="40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ppt_w</p:attrName>
                                        </p:attrNameLst>
                                      </p:cBhvr>
                                      <p:tavLst>
                                        <p:tav tm="0">
                                          <p:val>
                                            <p:fltVal val="0"/>
                                          </p:val>
                                        </p:tav>
                                        <p:tav tm="100000">
                                          <p:val>
                                            <p:strVal val="#ppt_w"/>
                                          </p:val>
                                        </p:tav>
                                      </p:tavLst>
                                    </p:anim>
                                    <p:anim calcmode="lin" valueType="num">
                                      <p:cBhvr>
                                        <p:cTn id="72"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P spid="4" grpId="0"/>
      <p:bldP spid="4" grpId="1"/>
      <p:bldP spid="4" grpId="2"/>
      <p:bldP spid="8" grpId="0"/>
      <p:bldP spid="8" grpId="1"/>
      <p:bldP spid="5" grpId="0"/>
      <p:bldP spid="5" grpId="1"/>
      <p:bldP spid="5" grpId="2"/>
      <p:bldP spid="6" grpId="0"/>
      <p:bldP spid="6" grpId="1"/>
      <p:bldP spid="6" grpId="2"/>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C12AFCF-59C4-4739-A571-4F23CBEAAA8A}"/>
              </a:ext>
            </a:extLst>
          </p:cNvPr>
          <p:cNvSpPr txBox="1">
            <a:spLocks/>
          </p:cNvSpPr>
          <p:nvPr/>
        </p:nvSpPr>
        <p:spPr>
          <a:xfrm>
            <a:off x="1552802" y="3680316"/>
            <a:ext cx="1393371" cy="83485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eyes</a:t>
            </a:r>
          </a:p>
        </p:txBody>
      </p:sp>
      <p:sp>
        <p:nvSpPr>
          <p:cNvPr id="3074" name="Rectangle 2"/>
          <p:cNvSpPr>
            <a:spLocks noGrp="1" noChangeArrowheads="1"/>
          </p:cNvSpPr>
          <p:nvPr>
            <p:ph type="title"/>
          </p:nvPr>
        </p:nvSpPr>
        <p:spPr>
          <a:xfrm>
            <a:off x="457200" y="2811266"/>
            <a:ext cx="8229600" cy="255390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Every way of a man is right in his own eyes, But the Lord weighs the hearts.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21:2</a:t>
            </a:r>
          </a:p>
        </p:txBody>
      </p:sp>
      <p:sp>
        <p:nvSpPr>
          <p:cNvPr id="3" name="Rectangle 2">
            <a:extLst>
              <a:ext uri="{FF2B5EF4-FFF2-40B4-BE49-F238E27FC236}">
                <a16:creationId xmlns:a16="http://schemas.microsoft.com/office/drawing/2014/main" id="{2BDA01F0-3D14-4BFC-863C-9C5713049C08}"/>
              </a:ext>
            </a:extLst>
          </p:cNvPr>
          <p:cNvSpPr txBox="1">
            <a:spLocks noChangeArrowheads="1"/>
          </p:cNvSpPr>
          <p:nvPr/>
        </p:nvSpPr>
        <p:spPr bwMode="auto">
          <a:xfrm>
            <a:off x="2013932" y="4339986"/>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heart</a:t>
            </a:r>
          </a:p>
        </p:txBody>
      </p:sp>
      <p:sp>
        <p:nvSpPr>
          <p:cNvPr id="4" name="Rectangle 2" hidden="1">
            <a:extLst>
              <a:ext uri="{FF2B5EF4-FFF2-40B4-BE49-F238E27FC236}">
                <a16:creationId xmlns:a16="http://schemas.microsoft.com/office/drawing/2014/main" id="{D2C450B9-AEB0-4FEA-A0AD-EABA0D6C824C}"/>
              </a:ext>
            </a:extLst>
          </p:cNvPr>
          <p:cNvSpPr txBox="1">
            <a:spLocks noChangeArrowheads="1"/>
          </p:cNvSpPr>
          <p:nvPr/>
        </p:nvSpPr>
        <p:spPr bwMode="auto">
          <a:xfrm>
            <a:off x="660027" y="2340235"/>
            <a:ext cx="1507821"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p>
        </p:txBody>
      </p:sp>
    </p:spTree>
    <p:extLst>
      <p:ext uri="{BB962C8B-B14F-4D97-AF65-F5344CB8AC3E}">
        <p14:creationId xmlns:p14="http://schemas.microsoft.com/office/powerpoint/2010/main" val="3253161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18" presetClass="emph" presetSubtype="0" fill="hold" grpId="1" nodeType="withEffect">
                                  <p:stCondLst>
                                    <p:cond delay="0"/>
                                  </p:stCondLst>
                                  <p:childTnLst>
                                    <p:set>
                                      <p:cBhvr override="childStyle">
                                        <p:cTn id="16" dur="500" fill="hold"/>
                                        <p:tgtEl>
                                          <p:spTgt spid="5"/>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250"/>
                                        <p:tgtEl>
                                          <p:spTgt spid="3"/>
                                        </p:tgtEl>
                                      </p:cBhvr>
                                    </p:animEffect>
                                  </p:childTnLst>
                                </p:cTn>
                              </p:par>
                              <p:par>
                                <p:cTn id="22" presetID="0" presetClass="path" presetSubtype="0" accel="50000" decel="50000" fill="hold" grpId="1" nodeType="withEffect">
                                  <p:stCondLst>
                                    <p:cond delay="0"/>
                                  </p:stCondLst>
                                  <p:childTnLst>
                                    <p:animMotion origin="layout" path="M 2.77778E-7 2.22045E-16 L -0.16007 -0.29167 " pathEditMode="relative" rAng="0" ptsTypes="AA">
                                      <p:cBhvr>
                                        <p:cTn id="23" dur="2000" fill="hold"/>
                                        <p:tgtEl>
                                          <p:spTgt spid="3"/>
                                        </p:tgtEl>
                                        <p:attrNameLst>
                                          <p:attrName>ppt_x</p:attrName>
                                          <p:attrName>ppt_y</p:attrName>
                                        </p:attrNameLst>
                                      </p:cBhvr>
                                      <p:rCtr x="-8003" y="-14583"/>
                                    </p:animMotion>
                                  </p:childTnLst>
                                </p:cTn>
                              </p:par>
                              <p:par>
                                <p:cTn id="24" presetID="10" presetClass="exit" presetSubtype="0" fill="hold" grpId="1" nodeType="withEffect">
                                  <p:stCondLst>
                                    <p:cond delay="0"/>
                                  </p:stCondLst>
                                  <p:childTnLst>
                                    <p:animEffect transition="out" filter="fade">
                                      <p:cBhvr>
                                        <p:cTn id="25" dur="1250"/>
                                        <p:tgtEl>
                                          <p:spTgt spid="3074"/>
                                        </p:tgtEl>
                                      </p:cBhvr>
                                    </p:animEffect>
                                    <p:set>
                                      <p:cBhvr>
                                        <p:cTn id="26" dur="1" fill="hold">
                                          <p:stCondLst>
                                            <p:cond delay="1249"/>
                                          </p:stCondLst>
                                        </p:cTn>
                                        <p:tgtEl>
                                          <p:spTgt spid="3074"/>
                                        </p:tgtEl>
                                        <p:attrNameLst>
                                          <p:attrName>style.visibility</p:attrName>
                                        </p:attrNameLst>
                                      </p:cBhvr>
                                      <p:to>
                                        <p:strVal val="hidden"/>
                                      </p:to>
                                    </p:set>
                                  </p:childTnLst>
                                </p:cTn>
                              </p:par>
                              <p:par>
                                <p:cTn id="27" presetID="10" presetClass="exit" presetSubtype="0" fill="hold" grpId="2" nodeType="with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 grpId="0"/>
      <p:bldP spid="3"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22285B0-863D-4243-A86C-6FFFA12BE0C1}"/>
              </a:ext>
            </a:extLst>
          </p:cNvPr>
          <p:cNvSpPr txBox="1">
            <a:spLocks/>
          </p:cNvSpPr>
          <p:nvPr/>
        </p:nvSpPr>
        <p:spPr>
          <a:xfrm>
            <a:off x="3138987" y="2421809"/>
            <a:ext cx="1467293" cy="6915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lean</a:t>
            </a:r>
          </a:p>
        </p:txBody>
      </p:sp>
      <p:sp>
        <p:nvSpPr>
          <p:cNvPr id="3074" name="Rectangle 2"/>
          <p:cNvSpPr>
            <a:spLocks noGrp="1" noChangeArrowheads="1"/>
          </p:cNvSpPr>
          <p:nvPr>
            <p:ph type="title"/>
          </p:nvPr>
        </p:nvSpPr>
        <p:spPr>
          <a:xfrm>
            <a:off x="457200" y="1597311"/>
            <a:ext cx="8229600" cy="36633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Trust in the LORD with all your heart, And lean not on your own understanding; In all your ways acknowledge Him, And He shall direct your paths.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3:5-6</a:t>
            </a:r>
          </a:p>
        </p:txBody>
      </p:sp>
      <p:sp>
        <p:nvSpPr>
          <p:cNvPr id="3" name="Rectangle 2">
            <a:extLst>
              <a:ext uri="{FF2B5EF4-FFF2-40B4-BE49-F238E27FC236}">
                <a16:creationId xmlns:a16="http://schemas.microsoft.com/office/drawing/2014/main" id="{5B0BACDC-D0E9-4559-B4E3-9234CE0840BC}"/>
              </a:ext>
            </a:extLst>
          </p:cNvPr>
          <p:cNvSpPr txBox="1">
            <a:spLocks noChangeArrowheads="1"/>
          </p:cNvSpPr>
          <p:nvPr/>
        </p:nvSpPr>
        <p:spPr bwMode="auto">
          <a:xfrm>
            <a:off x="660027" y="2340235"/>
            <a:ext cx="1507821"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heart</a:t>
            </a:r>
          </a:p>
        </p:txBody>
      </p:sp>
      <p:sp>
        <p:nvSpPr>
          <p:cNvPr id="4" name="Rectangle 2" hidden="1">
            <a:extLst>
              <a:ext uri="{FF2B5EF4-FFF2-40B4-BE49-F238E27FC236}">
                <a16:creationId xmlns:a16="http://schemas.microsoft.com/office/drawing/2014/main" id="{E9C6CA2B-916D-4E33-A92C-6EF55BF4D249}"/>
              </a:ext>
            </a:extLst>
          </p:cNvPr>
          <p:cNvSpPr txBox="1">
            <a:spLocks noChangeArrowheads="1"/>
          </p:cNvSpPr>
          <p:nvPr/>
        </p:nvSpPr>
        <p:spPr bwMode="auto">
          <a:xfrm>
            <a:off x="4271704" y="2705701"/>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p>
        </p:txBody>
      </p:sp>
    </p:spTree>
    <p:extLst>
      <p:ext uri="{BB962C8B-B14F-4D97-AF65-F5344CB8AC3E}">
        <p14:creationId xmlns:p14="http://schemas.microsoft.com/office/powerpoint/2010/main" val="21644207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3"/>
                                        </p:tgtEl>
                                      </p:cBhvr>
                                    </p:animEffect>
                                    <p:set>
                                      <p:cBhvr>
                                        <p:cTn id="13" dur="1" fill="hold">
                                          <p:stCondLst>
                                            <p:cond delay="24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par>
                                <p:cTn id="26" presetID="0" presetClass="path" presetSubtype="0" accel="50000" decel="50000" fill="hold" grpId="1" nodeType="withEffect">
                                  <p:stCondLst>
                                    <p:cond delay="0"/>
                                  </p:stCondLst>
                                  <p:childTnLst>
                                    <p:animMotion origin="layout" path="M 2.5E-6 -3.33333E-6 L 0.40694 0.05348 " pathEditMode="relative" rAng="0" ptsTypes="AA">
                                      <p:cBhvr>
                                        <p:cTn id="27" dur="2000" fill="hold"/>
                                        <p:tgtEl>
                                          <p:spTgt spid="3"/>
                                        </p:tgtEl>
                                        <p:attrNameLst>
                                          <p:attrName>ppt_x</p:attrName>
                                          <p:attrName>ppt_y</p:attrName>
                                        </p:attrNameLst>
                                      </p:cBhvr>
                                      <p:rCtr x="20347" y="2662"/>
                                    </p:animMotion>
                                  </p:childTnLst>
                                </p:cTn>
                              </p:par>
                              <p:par>
                                <p:cTn id="28" presetID="10" presetClass="exit" presetSubtype="0" fill="hold" grpId="1"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par>
                                <p:cTn id="31" presetID="10" presetClass="exit" presetSubtype="0" fill="hold" grpId="2"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 grpId="0"/>
      <p:bldP spid="3" grpId="1"/>
      <p:bldP spid="3"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494D9A-7A9F-4D54-A6B8-AB9972A394DE}"/>
              </a:ext>
            </a:extLst>
          </p:cNvPr>
          <p:cNvSpPr txBox="1">
            <a:spLocks/>
          </p:cNvSpPr>
          <p:nvPr/>
        </p:nvSpPr>
        <p:spPr>
          <a:xfrm>
            <a:off x="2278911" y="4010929"/>
            <a:ext cx="612080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 the face of Jesus Christ</a:t>
            </a:r>
          </a:p>
        </p:txBody>
      </p:sp>
      <p:sp>
        <p:nvSpPr>
          <p:cNvPr id="6" name="Title 1">
            <a:extLst>
              <a:ext uri="{FF2B5EF4-FFF2-40B4-BE49-F238E27FC236}">
                <a16:creationId xmlns:a16="http://schemas.microsoft.com/office/drawing/2014/main" id="{66290A32-F468-4434-9BBE-E6C068643EE0}"/>
              </a:ext>
            </a:extLst>
          </p:cNvPr>
          <p:cNvSpPr txBox="1">
            <a:spLocks/>
          </p:cNvSpPr>
          <p:nvPr/>
        </p:nvSpPr>
        <p:spPr>
          <a:xfrm>
            <a:off x="2935211" y="3391458"/>
            <a:ext cx="3136605" cy="8202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knowledge</a:t>
            </a:r>
          </a:p>
        </p:txBody>
      </p:sp>
      <p:sp>
        <p:nvSpPr>
          <p:cNvPr id="3074" name="Rectangle 2"/>
          <p:cNvSpPr>
            <a:spLocks noGrp="1" noChangeArrowheads="1"/>
          </p:cNvSpPr>
          <p:nvPr>
            <p:ph type="title"/>
          </p:nvPr>
        </p:nvSpPr>
        <p:spPr>
          <a:xfrm>
            <a:off x="457200" y="1322991"/>
            <a:ext cx="8229600" cy="42120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it is the God who commanded light to shine out of darkness, who has shone in our hearts to give the light of the knowledge of the glory of God in the face of Jesus Christ.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4:6</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3" name="Rectangle 2">
            <a:extLst>
              <a:ext uri="{FF2B5EF4-FFF2-40B4-BE49-F238E27FC236}">
                <a16:creationId xmlns:a16="http://schemas.microsoft.com/office/drawing/2014/main" id="{6BDEC73F-E3F0-4B9C-A433-DD7E43260B2A}"/>
              </a:ext>
            </a:extLst>
          </p:cNvPr>
          <p:cNvSpPr txBox="1">
            <a:spLocks noChangeArrowheads="1"/>
          </p:cNvSpPr>
          <p:nvPr/>
        </p:nvSpPr>
        <p:spPr bwMode="auto">
          <a:xfrm>
            <a:off x="4271704" y="2705701"/>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heart</a:t>
            </a:r>
          </a:p>
        </p:txBody>
      </p:sp>
      <p:sp>
        <p:nvSpPr>
          <p:cNvPr id="5" name="Rectangle 2">
            <a:extLst>
              <a:ext uri="{FF2B5EF4-FFF2-40B4-BE49-F238E27FC236}">
                <a16:creationId xmlns:a16="http://schemas.microsoft.com/office/drawing/2014/main" id="{A6753674-0B8F-4ED5-B2F6-E500954C93CB}"/>
              </a:ext>
            </a:extLst>
          </p:cNvPr>
          <p:cNvSpPr txBox="1">
            <a:spLocks noChangeArrowheads="1"/>
          </p:cNvSpPr>
          <p:nvPr/>
        </p:nvSpPr>
        <p:spPr bwMode="auto">
          <a:xfrm>
            <a:off x="4382942" y="2705364"/>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hearts</a:t>
            </a:r>
          </a:p>
        </p:txBody>
      </p:sp>
      <p:sp>
        <p:nvSpPr>
          <p:cNvPr id="4" name="Rectangle 2" hidden="1">
            <a:extLst>
              <a:ext uri="{FF2B5EF4-FFF2-40B4-BE49-F238E27FC236}">
                <a16:creationId xmlns:a16="http://schemas.microsoft.com/office/drawing/2014/main" id="{C6449744-FA34-4E8D-8220-E92AEE7719DC}"/>
              </a:ext>
            </a:extLst>
          </p:cNvPr>
          <p:cNvSpPr txBox="1">
            <a:spLocks noChangeArrowheads="1"/>
          </p:cNvSpPr>
          <p:nvPr/>
        </p:nvSpPr>
        <p:spPr bwMode="auto">
          <a:xfrm>
            <a:off x="887375" y="2001644"/>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hearts</a:t>
            </a:r>
          </a:p>
        </p:txBody>
      </p:sp>
      <p:sp>
        <p:nvSpPr>
          <p:cNvPr id="8" name="Rectangle 7">
            <a:extLst>
              <a:ext uri="{FF2B5EF4-FFF2-40B4-BE49-F238E27FC236}">
                <a16:creationId xmlns:a16="http://schemas.microsoft.com/office/drawing/2014/main" id="{193A6165-2B86-443D-A4E1-3CB1C7CD8761}"/>
              </a:ext>
            </a:extLst>
          </p:cNvPr>
          <p:cNvSpPr>
            <a:spLocks noChangeArrowheads="1"/>
          </p:cNvSpPr>
          <p:nvPr/>
        </p:nvSpPr>
        <p:spPr bwMode="auto">
          <a:xfrm>
            <a:off x="2233339" y="398814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a:extLst>
              <a:ext uri="{FF2B5EF4-FFF2-40B4-BE49-F238E27FC236}">
                <a16:creationId xmlns:a16="http://schemas.microsoft.com/office/drawing/2014/main" id="{39F382ED-91D9-4B97-B8A9-28605DA810C0}"/>
              </a:ext>
            </a:extLst>
          </p:cNvPr>
          <p:cNvSpPr txBox="1">
            <a:spLocks noChangeArrowheads="1"/>
          </p:cNvSpPr>
          <p:nvPr/>
        </p:nvSpPr>
        <p:spPr bwMode="auto">
          <a:xfrm>
            <a:off x="2097447" y="2034296"/>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chemeClr val="bg1"/>
                </a:solidFill>
                <a:effectLst>
                  <a:outerShdw blurRad="50800" algn="tl" rotWithShape="0">
                    <a:srgbClr val="000000"/>
                  </a:outerShdw>
                </a:effectLst>
                <a:latin typeface="Calibri" panose="020F0502020204030204" pitchFamily="34" charset="0"/>
              </a:rPr>
              <a:t>shine</a:t>
            </a:r>
          </a:p>
        </p:txBody>
      </p:sp>
      <p:sp>
        <p:nvSpPr>
          <p:cNvPr id="10" name="Rectangle 12">
            <a:extLst>
              <a:ext uri="{FF2B5EF4-FFF2-40B4-BE49-F238E27FC236}">
                <a16:creationId xmlns:a16="http://schemas.microsoft.com/office/drawing/2014/main" id="{CEBA516E-9C4C-40ED-8E90-EEC72945B5A9}"/>
              </a:ext>
            </a:extLst>
          </p:cNvPr>
          <p:cNvSpPr>
            <a:spLocks noChangeArrowheads="1"/>
          </p:cNvSpPr>
          <p:nvPr/>
        </p:nvSpPr>
        <p:spPr bwMode="auto">
          <a:xfrm>
            <a:off x="2837975" y="2644511"/>
            <a:ext cx="8001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a:r>
              <a:rPr lang="en-US" alt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1" name="Heart 10">
            <a:extLst>
              <a:ext uri="{FF2B5EF4-FFF2-40B4-BE49-F238E27FC236}">
                <a16:creationId xmlns:a16="http://schemas.microsoft.com/office/drawing/2014/main" id="{48F7837F-50F8-408A-906D-DD189E342936}"/>
              </a:ext>
            </a:extLst>
          </p:cNvPr>
          <p:cNvSpPr/>
          <p:nvPr/>
        </p:nvSpPr>
        <p:spPr bwMode="auto">
          <a:xfrm>
            <a:off x="4939719" y="285512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615410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3"/>
                                        </p:tgtEl>
                                      </p:cBhvr>
                                    </p:animEffect>
                                    <p:set>
                                      <p:cBhvr>
                                        <p:cTn id="13" dur="1" fill="hold">
                                          <p:stCondLst>
                                            <p:cond delay="24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25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750"/>
                                        <p:tgtEl>
                                          <p:spTgt spid="7"/>
                                        </p:tgtEl>
                                      </p:cBhvr>
                                    </p:animEffect>
                                  </p:childTnLst>
                                </p:cTn>
                              </p:par>
                              <p:par>
                                <p:cTn id="24" presetID="18" presetClass="emph" presetSubtype="0" fill="hold" grpId="1" nodeType="withEffect">
                                  <p:stCondLst>
                                    <p:cond delay="250"/>
                                  </p:stCondLst>
                                  <p:childTnLst>
                                    <p:set>
                                      <p:cBhvr override="childStyle">
                                        <p:cTn id="25" dur="750" fill="hold"/>
                                        <p:tgtEl>
                                          <p:spTgt spid="7"/>
                                        </p:tgtEl>
                                        <p:attrNameLst>
                                          <p:attrName>style.textDecorationUnderline</p:attrName>
                                        </p:attrNameLst>
                                      </p:cBhvr>
                                      <p:to>
                                        <p:strVal val="true"/>
                                      </p:to>
                                    </p:set>
                                  </p:childTnLst>
                                </p:cTn>
                              </p:par>
                            </p:childTnLst>
                          </p:cTn>
                        </p:par>
                        <p:par>
                          <p:cTn id="26" fill="hold">
                            <p:stCondLst>
                              <p:cond delay="1000"/>
                            </p:stCondLst>
                            <p:childTnLst>
                              <p:par>
                                <p:cTn id="27" presetID="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stCondLst>
                                            <p:cond delay="0"/>
                                          </p:stCondLst>
                                        </p:cTn>
                                        <p:tgtEl>
                                          <p:spTgt spid="8"/>
                                        </p:tgtEl>
                                      </p:cBhvr>
                                    </p:animEffect>
                                    <p:anim to="" calcmode="lin" valueType="num">
                                      <p:cBhvr>
                                        <p:cTn id="30"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39" presetClass="entr" presetSubtype="0" accel="10000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37"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38"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
                                          </p:val>
                                        </p:tav>
                                        <p:tav tm="100000">
                                          <p:val>
                                            <p:strVal val="#ppt_y"/>
                                          </p:val>
                                        </p:tav>
                                      </p:tavLst>
                                    </p:anim>
                                  </p:childTnLst>
                                </p:cTn>
                              </p:par>
                            </p:childTnLst>
                          </p:cTn>
                        </p:par>
                        <p:par>
                          <p:cTn id="40" fill="hold">
                            <p:stCondLst>
                              <p:cond delay="1000"/>
                            </p:stCondLst>
                            <p:childTnLst>
                              <p:par>
                                <p:cTn id="41" presetID="23" presetClass="entr" presetSubtype="1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childTnLst>
                                </p:cTn>
                              </p:par>
                              <p:par>
                                <p:cTn id="45" presetID="23" presetClass="exit" presetSubtype="16" fill="hold" grpId="1" nodeType="withEffect">
                                  <p:stCondLst>
                                    <p:cond delay="250"/>
                                  </p:stCondLst>
                                  <p:childTnLst>
                                    <p:anim calcmode="lin" valueType="num">
                                      <p:cBhvr>
                                        <p:cTn id="46" dur="500"/>
                                        <p:tgtEl>
                                          <p:spTgt spid="11"/>
                                        </p:tgtEl>
                                        <p:attrNameLst>
                                          <p:attrName>ppt_w</p:attrName>
                                        </p:attrNameLst>
                                      </p:cBhvr>
                                      <p:tavLst>
                                        <p:tav tm="0">
                                          <p:val>
                                            <p:strVal val="ppt_w"/>
                                          </p:val>
                                        </p:tav>
                                        <p:tav tm="100000">
                                          <p:val>
                                            <p:strVal val="4*ppt_w"/>
                                          </p:val>
                                        </p:tav>
                                      </p:tavLst>
                                    </p:anim>
                                    <p:anim calcmode="lin" valueType="num">
                                      <p:cBhvr>
                                        <p:cTn id="47" dur="500"/>
                                        <p:tgtEl>
                                          <p:spTgt spid="11"/>
                                        </p:tgtEl>
                                        <p:attrNameLst>
                                          <p:attrName>ppt_h</p:attrName>
                                        </p:attrNameLst>
                                      </p:cBhvr>
                                      <p:tavLst>
                                        <p:tav tm="0">
                                          <p:val>
                                            <p:strVal val="ppt_h"/>
                                          </p:val>
                                        </p:tav>
                                        <p:tav tm="100000">
                                          <p:val>
                                            <p:strVal val="4*ppt_h"/>
                                          </p:val>
                                        </p:tav>
                                      </p:tavLst>
                                    </p:anim>
                                    <p:set>
                                      <p:cBhvr>
                                        <p:cTn id="48" dur="1" fill="hold">
                                          <p:stCondLst>
                                            <p:cond delay="499"/>
                                          </p:stCondLst>
                                        </p:cTn>
                                        <p:tgtEl>
                                          <p:spTgt spid="11"/>
                                        </p:tgtEl>
                                        <p:attrNameLst>
                                          <p:attrName>style.visibility</p:attrName>
                                        </p:attrNameLst>
                                      </p:cBhvr>
                                      <p:to>
                                        <p:strVal val="hidden"/>
                                      </p:to>
                                    </p:set>
                                  </p:childTnLst>
                                </p:cTn>
                              </p:par>
                              <p:par>
                                <p:cTn id="49" presetID="10" presetClass="exit" presetSubtype="0" fill="hold" grpId="2" nodeType="withEffect">
                                  <p:stCondLst>
                                    <p:cond delay="25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childTnLst>
                                </p:cTn>
                              </p:par>
                              <p:par>
                                <p:cTn id="56" presetID="10" presetClass="entr" presetSubtype="0" fill="hold" grpId="0"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250"/>
                                        <p:tgtEl>
                                          <p:spTgt spid="5"/>
                                        </p:tgtEl>
                                      </p:cBhvr>
                                    </p:animEffect>
                                  </p:childTnLst>
                                </p:cTn>
                              </p:par>
                              <p:par>
                                <p:cTn id="59" presetID="0" presetClass="path" presetSubtype="0" accel="50000" decel="50000" fill="hold" grpId="1" nodeType="withEffect">
                                  <p:stCondLst>
                                    <p:cond delay="0"/>
                                  </p:stCondLst>
                                  <p:childTnLst>
                                    <p:animMotion origin="layout" path="M 2.5E-6 -4.07407E-6 L -0.38212 -0.10254 " pathEditMode="relative" rAng="0" ptsTypes="AA">
                                      <p:cBhvr>
                                        <p:cTn id="60" dur="2000" fill="hold"/>
                                        <p:tgtEl>
                                          <p:spTgt spid="5"/>
                                        </p:tgtEl>
                                        <p:attrNameLst>
                                          <p:attrName>ppt_x</p:attrName>
                                          <p:attrName>ppt_y</p:attrName>
                                        </p:attrNameLst>
                                      </p:cBhvr>
                                      <p:rCtr x="-19115" y="-5139"/>
                                    </p:animMotion>
                                  </p:childTnLst>
                                </p:cTn>
                              </p:par>
                              <p:par>
                                <p:cTn id="61" presetID="10" presetClass="exit" presetSubtype="0" fill="hold" grpId="1" nodeType="withEffect">
                                  <p:stCondLst>
                                    <p:cond delay="0"/>
                                  </p:stCondLst>
                                  <p:childTnLst>
                                    <p:animEffect transition="out" filter="fade">
                                      <p:cBhvr>
                                        <p:cTn id="62" dur="1250"/>
                                        <p:tgtEl>
                                          <p:spTgt spid="3074"/>
                                        </p:tgtEl>
                                      </p:cBhvr>
                                    </p:animEffect>
                                    <p:set>
                                      <p:cBhvr>
                                        <p:cTn id="63" dur="1" fill="hold">
                                          <p:stCondLst>
                                            <p:cond delay="1249"/>
                                          </p:stCondLst>
                                        </p:cTn>
                                        <p:tgtEl>
                                          <p:spTgt spid="3074"/>
                                        </p:tgtEl>
                                        <p:attrNameLst>
                                          <p:attrName>style.visibility</p:attrName>
                                        </p:attrNameLst>
                                      </p:cBhvr>
                                      <p:to>
                                        <p:strVal val="hidden"/>
                                      </p:to>
                                    </p:set>
                                  </p:childTnLst>
                                </p:cTn>
                              </p:par>
                              <p:par>
                                <p:cTn id="64" presetID="23" presetClass="exit" presetSubtype="16" fill="hold" grpId="1" nodeType="withEffect">
                                  <p:stCondLst>
                                    <p:cond delay="0"/>
                                  </p:stCondLst>
                                  <p:childTnLst>
                                    <p:anim calcmode="lin" valueType="num">
                                      <p:cBhvr>
                                        <p:cTn id="65" dur="1250"/>
                                        <p:tgtEl>
                                          <p:spTgt spid="9"/>
                                        </p:tgtEl>
                                        <p:attrNameLst>
                                          <p:attrName>ppt_w</p:attrName>
                                        </p:attrNameLst>
                                      </p:cBhvr>
                                      <p:tavLst>
                                        <p:tav tm="0">
                                          <p:val>
                                            <p:strVal val="ppt_w"/>
                                          </p:val>
                                        </p:tav>
                                        <p:tav tm="100000">
                                          <p:val>
                                            <p:strVal val="4*ppt_w"/>
                                          </p:val>
                                        </p:tav>
                                      </p:tavLst>
                                    </p:anim>
                                    <p:anim calcmode="lin" valueType="num">
                                      <p:cBhvr>
                                        <p:cTn id="66" dur="1250"/>
                                        <p:tgtEl>
                                          <p:spTgt spid="9"/>
                                        </p:tgtEl>
                                        <p:attrNameLst>
                                          <p:attrName>ppt_h</p:attrName>
                                        </p:attrNameLst>
                                      </p:cBhvr>
                                      <p:tavLst>
                                        <p:tav tm="0">
                                          <p:val>
                                            <p:strVal val="ppt_h"/>
                                          </p:val>
                                        </p:tav>
                                        <p:tav tm="100000">
                                          <p:val>
                                            <p:strVal val="4*ppt_h"/>
                                          </p:val>
                                        </p:tav>
                                      </p:tavLst>
                                    </p:anim>
                                    <p:set>
                                      <p:cBhvr>
                                        <p:cTn id="67" dur="1" fill="hold">
                                          <p:stCondLst>
                                            <p:cond delay="1249"/>
                                          </p:stCondLst>
                                        </p:cTn>
                                        <p:tgtEl>
                                          <p:spTgt spid="9"/>
                                        </p:tgtEl>
                                        <p:attrNameLst>
                                          <p:attrName>style.visibility</p:attrName>
                                        </p:attrNameLst>
                                      </p:cBhvr>
                                      <p:to>
                                        <p:strVal val="hidden"/>
                                      </p:to>
                                    </p:set>
                                  </p:childTnLst>
                                </p:cTn>
                              </p:par>
                              <p:par>
                                <p:cTn id="68" presetID="10" presetClass="exit" presetSubtype="0" fill="hold" grpId="2" nodeType="withEffect">
                                  <p:stCondLst>
                                    <p:cond delay="0"/>
                                  </p:stCondLst>
                                  <p:childTnLst>
                                    <p:animEffect transition="out" filter="fade">
                                      <p:cBhvr>
                                        <p:cTn id="69" dur="1250"/>
                                        <p:tgtEl>
                                          <p:spTgt spid="9"/>
                                        </p:tgtEl>
                                      </p:cBhvr>
                                    </p:animEffect>
                                    <p:set>
                                      <p:cBhvr>
                                        <p:cTn id="70" dur="1" fill="hold">
                                          <p:stCondLst>
                                            <p:cond delay="1249"/>
                                          </p:stCondLst>
                                        </p:cTn>
                                        <p:tgtEl>
                                          <p:spTgt spid="9"/>
                                        </p:tgtEl>
                                        <p:attrNameLst>
                                          <p:attrName>style.visibility</p:attrName>
                                        </p:attrNameLst>
                                      </p:cBhvr>
                                      <p:to>
                                        <p:strVal val="hidden"/>
                                      </p:to>
                                    </p:set>
                                  </p:childTnLst>
                                </p:cTn>
                              </p:par>
                              <p:par>
                                <p:cTn id="71" presetID="42" presetClass="path" presetSubtype="0" accel="50000" decel="50000" fill="hold" grpId="3" nodeType="withEffect">
                                  <p:stCondLst>
                                    <p:cond delay="0"/>
                                  </p:stCondLst>
                                  <p:childTnLst>
                                    <p:animMotion origin="layout" path="M -1.11111E-6 2.59259E-6 L 0.15191 0.16481 " pathEditMode="relative" rAng="0" ptsTypes="AA">
                                      <p:cBhvr>
                                        <p:cTn id="72" dur="1250" fill="hold"/>
                                        <p:tgtEl>
                                          <p:spTgt spid="9"/>
                                        </p:tgtEl>
                                        <p:attrNameLst>
                                          <p:attrName>ppt_x</p:attrName>
                                          <p:attrName>ppt_y</p:attrName>
                                        </p:attrNameLst>
                                      </p:cBhvr>
                                      <p:rCtr x="7587" y="8241"/>
                                    </p:animMotion>
                                  </p:childTnLst>
                                </p:cTn>
                              </p:par>
                              <p:par>
                                <p:cTn id="73" presetID="10" presetClass="exit" presetSubtype="0" fill="hold" grpId="2" nodeType="withEffect">
                                  <p:stCondLst>
                                    <p:cond delay="0"/>
                                  </p:stCondLst>
                                  <p:childTnLst>
                                    <p:animEffect transition="out" filter="fade">
                                      <p:cBhvr>
                                        <p:cTn id="74" dur="500"/>
                                        <p:tgtEl>
                                          <p:spTgt spid="6"/>
                                        </p:tgtEl>
                                      </p:cBhvr>
                                    </p:animEffect>
                                    <p:set>
                                      <p:cBhvr>
                                        <p:cTn id="75" dur="1" fill="hold">
                                          <p:stCondLst>
                                            <p:cond delay="499"/>
                                          </p:stCondLst>
                                        </p:cTn>
                                        <p:tgtEl>
                                          <p:spTgt spid="6"/>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250"/>
                                        <p:tgtEl>
                                          <p:spTgt spid="8"/>
                                        </p:tgtEl>
                                      </p:cBhvr>
                                    </p:animEffect>
                                    <p:set>
                                      <p:cBhvr>
                                        <p:cTn id="81" dur="1" fill="hold">
                                          <p:stCondLst>
                                            <p:cond delay="249"/>
                                          </p:stCondLst>
                                        </p:cTn>
                                        <p:tgtEl>
                                          <p:spTgt spid="8"/>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250"/>
                                        <p:tgtEl>
                                          <p:spTgt spid="10"/>
                                        </p:tgtEl>
                                      </p:cBhvr>
                                    </p:animEffect>
                                    <p:set>
                                      <p:cBhvr>
                                        <p:cTn id="84" dur="1" fill="hold">
                                          <p:stCondLst>
                                            <p:cond delay="2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6" grpId="0"/>
      <p:bldP spid="6" grpId="1"/>
      <p:bldP spid="6" grpId="2"/>
      <p:bldP spid="3074" grpId="0"/>
      <p:bldP spid="3074" grpId="1"/>
      <p:bldP spid="3" grpId="2"/>
      <p:bldP spid="5" grpId="0"/>
      <p:bldP spid="5" grpId="1"/>
      <p:bldP spid="8" grpId="0"/>
      <p:bldP spid="8" grpId="1"/>
      <p:bldP spid="9" grpId="0"/>
      <p:bldP spid="9" grpId="1"/>
      <p:bldP spid="9" grpId="2"/>
      <p:bldP spid="9" grpId="3"/>
      <p:bldP spid="10" grpId="0"/>
      <p:bldP spid="10" grpId="1"/>
      <p:bldP spid="11" grpId="0" animBg="1"/>
      <p:bldP spid="11" grpId="1" animBg="1"/>
      <p:bldP spid="11"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FDF7C65-98A0-45C1-901F-39C9535A15D2}"/>
              </a:ext>
            </a:extLst>
          </p:cNvPr>
          <p:cNvSpPr txBox="1">
            <a:spLocks/>
          </p:cNvSpPr>
          <p:nvPr/>
        </p:nvSpPr>
        <p:spPr>
          <a:xfrm>
            <a:off x="5052736" y="3397101"/>
            <a:ext cx="3260651" cy="7447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the hope</a:t>
            </a:r>
          </a:p>
        </p:txBody>
      </p:sp>
      <p:sp>
        <p:nvSpPr>
          <p:cNvPr id="4" name="Title 1">
            <a:extLst>
              <a:ext uri="{FF2B5EF4-FFF2-40B4-BE49-F238E27FC236}">
                <a16:creationId xmlns:a16="http://schemas.microsoft.com/office/drawing/2014/main" id="{BCF8E6BA-70AE-4C26-854A-0E7C292BCE8E}"/>
              </a:ext>
            </a:extLst>
          </p:cNvPr>
          <p:cNvSpPr txBox="1">
            <a:spLocks/>
          </p:cNvSpPr>
          <p:nvPr/>
        </p:nvSpPr>
        <p:spPr>
          <a:xfrm>
            <a:off x="1316111" y="1299434"/>
            <a:ext cx="4600353"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sanctify the Lord</a:t>
            </a:r>
          </a:p>
        </p:txBody>
      </p:sp>
      <p:sp>
        <p:nvSpPr>
          <p:cNvPr id="3074" name="Rectangle 2"/>
          <p:cNvSpPr>
            <a:spLocks noGrp="1" noChangeArrowheads="1"/>
          </p:cNvSpPr>
          <p:nvPr>
            <p:ph type="title"/>
          </p:nvPr>
        </p:nvSpPr>
        <p:spPr>
          <a:xfrm>
            <a:off x="457200" y="1353471"/>
            <a:ext cx="8229600" cy="415105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sanctify the Lord God in your hearts, and always be ready to give a defense to everyone who asks you a reason for the hope that is in you, with meekness and fear; ...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Peter 3:15</a:t>
            </a:r>
          </a:p>
        </p:txBody>
      </p:sp>
      <p:sp>
        <p:nvSpPr>
          <p:cNvPr id="3" name="Rectangle 2">
            <a:extLst>
              <a:ext uri="{FF2B5EF4-FFF2-40B4-BE49-F238E27FC236}">
                <a16:creationId xmlns:a16="http://schemas.microsoft.com/office/drawing/2014/main" id="{F5064189-9C18-4E79-9AFB-2474D783C93B}"/>
              </a:ext>
            </a:extLst>
          </p:cNvPr>
          <p:cNvSpPr txBox="1">
            <a:spLocks noChangeArrowheads="1"/>
          </p:cNvSpPr>
          <p:nvPr/>
        </p:nvSpPr>
        <p:spPr bwMode="auto">
          <a:xfrm>
            <a:off x="887375" y="2001644"/>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hearts</a:t>
            </a:r>
          </a:p>
        </p:txBody>
      </p:sp>
      <p:sp>
        <p:nvSpPr>
          <p:cNvPr id="6" name="Rectangle 5">
            <a:extLst>
              <a:ext uri="{FF2B5EF4-FFF2-40B4-BE49-F238E27FC236}">
                <a16:creationId xmlns:a16="http://schemas.microsoft.com/office/drawing/2014/main" id="{AD845FCA-0F56-4B0F-B3DD-CC612C409545}"/>
              </a:ext>
            </a:extLst>
          </p:cNvPr>
          <p:cNvSpPr>
            <a:spLocks noChangeArrowheads="1"/>
          </p:cNvSpPr>
          <p:nvPr/>
        </p:nvSpPr>
        <p:spPr bwMode="auto">
          <a:xfrm>
            <a:off x="6581691" y="127196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Rectangle 6">
            <a:extLst>
              <a:ext uri="{FF2B5EF4-FFF2-40B4-BE49-F238E27FC236}">
                <a16:creationId xmlns:a16="http://schemas.microsoft.com/office/drawing/2014/main" id="{874B3334-4A51-45F1-BE18-C1C25782B759}"/>
              </a:ext>
            </a:extLst>
          </p:cNvPr>
          <p:cNvSpPr>
            <a:spLocks noChangeArrowheads="1"/>
          </p:cNvSpPr>
          <p:nvPr/>
        </p:nvSpPr>
        <p:spPr bwMode="auto">
          <a:xfrm>
            <a:off x="2086542" y="3958888"/>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8" name="Rectangle 2">
            <a:extLst>
              <a:ext uri="{FF2B5EF4-FFF2-40B4-BE49-F238E27FC236}">
                <a16:creationId xmlns:a16="http://schemas.microsoft.com/office/drawing/2014/main" id="{18440CE6-8418-44E7-9F4A-D6809E3CB825}"/>
              </a:ext>
            </a:extLst>
          </p:cNvPr>
          <p:cNvSpPr txBox="1">
            <a:spLocks noChangeArrowheads="1"/>
          </p:cNvSpPr>
          <p:nvPr/>
        </p:nvSpPr>
        <p:spPr bwMode="auto">
          <a:xfrm>
            <a:off x="6041750" y="2674629"/>
            <a:ext cx="1282622"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latin typeface="Calibri" panose="020F0502020204030204" pitchFamily="34" charset="0"/>
              </a:rPr>
              <a:t>one</a:t>
            </a:r>
          </a:p>
        </p:txBody>
      </p:sp>
      <p:sp>
        <p:nvSpPr>
          <p:cNvPr id="9" name="Rectangle 2">
            <a:extLst>
              <a:ext uri="{FF2B5EF4-FFF2-40B4-BE49-F238E27FC236}">
                <a16:creationId xmlns:a16="http://schemas.microsoft.com/office/drawing/2014/main" id="{0862DA73-AB20-4C9D-8E80-D9BD4529A21E}"/>
              </a:ext>
            </a:extLst>
          </p:cNvPr>
          <p:cNvSpPr txBox="1">
            <a:spLocks noChangeArrowheads="1"/>
          </p:cNvSpPr>
          <p:nvPr/>
        </p:nvSpPr>
        <p:spPr bwMode="auto">
          <a:xfrm>
            <a:off x="1527928" y="4015896"/>
            <a:ext cx="861577"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latin typeface="Calibri" panose="020F0502020204030204" pitchFamily="34" charset="0"/>
              </a:rPr>
              <a:t>is</a:t>
            </a:r>
          </a:p>
        </p:txBody>
      </p:sp>
      <p:sp>
        <p:nvSpPr>
          <p:cNvPr id="10" name="Rectangle 2" hidden="1">
            <a:extLst>
              <a:ext uri="{FF2B5EF4-FFF2-40B4-BE49-F238E27FC236}">
                <a16:creationId xmlns:a16="http://schemas.microsoft.com/office/drawing/2014/main" id="{F5985333-9A63-4C90-B301-5DE66D62A324}"/>
              </a:ext>
            </a:extLst>
          </p:cNvPr>
          <p:cNvSpPr txBox="1">
            <a:spLocks noChangeArrowheads="1"/>
          </p:cNvSpPr>
          <p:nvPr/>
        </p:nvSpPr>
        <p:spPr bwMode="auto">
          <a:xfrm>
            <a:off x="3126768" y="3040022"/>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one is</a:t>
            </a:r>
          </a:p>
        </p:txBody>
      </p:sp>
    </p:spTree>
    <p:extLst>
      <p:ext uri="{BB962C8B-B14F-4D97-AF65-F5344CB8AC3E}">
        <p14:creationId xmlns:p14="http://schemas.microsoft.com/office/powerpoint/2010/main" val="2380362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2" nodeType="afterEffect">
                                  <p:stCondLst>
                                    <p:cond delay="0"/>
                                  </p:stCondLst>
                                  <p:childTnLst>
                                    <p:animEffect transition="out" filter="fade">
                                      <p:cBhvr>
                                        <p:cTn id="12" dur="250"/>
                                        <p:tgtEl>
                                          <p:spTgt spid="3"/>
                                        </p:tgtEl>
                                      </p:cBhvr>
                                    </p:animEffect>
                                    <p:set>
                                      <p:cBhvr>
                                        <p:cTn id="13" dur="1" fill="hold">
                                          <p:stCondLst>
                                            <p:cond delay="249"/>
                                          </p:stCondLst>
                                        </p:cTn>
                                        <p:tgtEl>
                                          <p:spTgt spid="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stCondLst>
                                            <p:cond delay="0"/>
                                          </p:stCondLst>
                                        </p:cTn>
                                        <p:tgtEl>
                                          <p:spTgt spid="6"/>
                                        </p:tgtEl>
                                      </p:cBhvr>
                                    </p:animEffect>
                                    <p:anim to="" calcmode="lin" valueType="num">
                                      <p:cBhvr>
                                        <p:cTn id="3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5" fill="hold">
                            <p:stCondLst>
                              <p:cond delay="500"/>
                            </p:stCondLst>
                            <p:childTnLst>
                              <p:par>
                                <p:cTn id="36" presetID="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stCondLst>
                                            <p:cond delay="0"/>
                                          </p:stCondLst>
                                        </p:cTn>
                                        <p:tgtEl>
                                          <p:spTgt spid="7"/>
                                        </p:tgtEl>
                                      </p:cBhvr>
                                    </p:animEffect>
                                    <p:anim to="" calcmode="lin" valueType="num">
                                      <p:cBhvr>
                                        <p:cTn id="3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1"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50"/>
                                        <p:tgtEl>
                                          <p:spTgt spid="8"/>
                                        </p:tgtEl>
                                      </p:cBhvr>
                                    </p:animEffect>
                                  </p:childTnLst>
                                </p:cTn>
                              </p:par>
                              <p:par>
                                <p:cTn id="46" presetID="10" presetClass="entr" presetSubtype="0" fill="hold" grpId="1"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250"/>
                                        <p:tgtEl>
                                          <p:spTgt spid="9"/>
                                        </p:tgtEl>
                                      </p:cBhvr>
                                    </p:animEffect>
                                  </p:childTnLst>
                                </p:cTn>
                              </p:par>
                              <p:par>
                                <p:cTn id="49" presetID="0" presetClass="path" presetSubtype="0" accel="50000" decel="50000" fill="hold" grpId="0" nodeType="withEffect">
                                  <p:stCondLst>
                                    <p:cond delay="0"/>
                                  </p:stCondLst>
                                  <p:childTnLst>
                                    <p:animMotion origin="layout" path="M -2.77778E-6 4.07407E-6 C -0.00382 -0.01598 -0.00989 -0.04074 -0.02413 -0.0625 C -0.03819 -0.08473 -0.05625 -0.11991 -0.08489 -0.13473 C -0.11406 -0.14954 -0.16423 -0.1588 -0.19774 -0.15093 C -0.23107 -0.14237 -0.26649 -0.11875 -0.2868 -0.08473 C -0.30781 -0.05047 -0.31614 0.01944 -0.32083 0.05324 " pathEditMode="relative" rAng="0" ptsTypes="AAAAAA">
                                      <p:cBhvr>
                                        <p:cTn id="50" dur="2000" fill="hold"/>
                                        <p:tgtEl>
                                          <p:spTgt spid="8"/>
                                        </p:tgtEl>
                                        <p:attrNameLst>
                                          <p:attrName>ppt_x</p:attrName>
                                          <p:attrName>ppt_y</p:attrName>
                                        </p:attrNameLst>
                                      </p:cBhvr>
                                      <p:rCtr x="-16042" y="-5023"/>
                                    </p:animMotion>
                                  </p:childTnLst>
                                </p:cTn>
                              </p:par>
                              <p:par>
                                <p:cTn id="51" presetID="0" presetClass="path" presetSubtype="0" accel="50000" decel="50000" fill="hold" grpId="0" nodeType="withEffect">
                                  <p:stCondLst>
                                    <p:cond delay="0"/>
                                  </p:stCondLst>
                                  <p:childTnLst>
                                    <p:animMotion origin="layout" path="M -2.5E-6 2.22222E-6 C 0.00677 0.02291 0.01563 0.05023 0.03472 0.06805 C 0.05469 0.08588 0.0875 0.1044 0.11667 0.10694 C 0.14479 0.10949 0.18091 0.10116 0.20573 0.08333 C 0.23038 0.06551 0.25226 0.0368 0.26389 -0.00116 C 0.27622 -0.03889 0.27691 -0.11158 0.27761 -0.14213 " pathEditMode="relative" rAng="0" ptsTypes="AAAAAA">
                                      <p:cBhvr>
                                        <p:cTn id="52" dur="2000" fill="hold"/>
                                        <p:tgtEl>
                                          <p:spTgt spid="9"/>
                                        </p:tgtEl>
                                        <p:attrNameLst>
                                          <p:attrName>ppt_x</p:attrName>
                                          <p:attrName>ppt_y</p:attrName>
                                        </p:attrNameLst>
                                      </p:cBhvr>
                                      <p:rCtr x="13872" y="-1736"/>
                                    </p:animMotion>
                                  </p:childTnLst>
                                </p:cTn>
                              </p:par>
                              <p:par>
                                <p:cTn id="53" presetID="10" presetClass="exit" presetSubtype="0" fill="hold" grpId="1" nodeType="withEffect">
                                  <p:stCondLst>
                                    <p:cond delay="0"/>
                                  </p:stCondLst>
                                  <p:childTnLst>
                                    <p:animEffect transition="out" filter="fade">
                                      <p:cBhvr>
                                        <p:cTn id="54" dur="1250"/>
                                        <p:tgtEl>
                                          <p:spTgt spid="3074"/>
                                        </p:tgtEl>
                                      </p:cBhvr>
                                    </p:animEffect>
                                    <p:set>
                                      <p:cBhvr>
                                        <p:cTn id="55" dur="1" fill="hold">
                                          <p:stCondLst>
                                            <p:cond delay="1249"/>
                                          </p:stCondLst>
                                        </p:cTn>
                                        <p:tgtEl>
                                          <p:spTgt spid="3074"/>
                                        </p:tgtEl>
                                        <p:attrNameLst>
                                          <p:attrName>style.visibility</p:attrName>
                                        </p:attrNameLst>
                                      </p:cBhvr>
                                      <p:to>
                                        <p:strVal val="hidden"/>
                                      </p:to>
                                    </p:set>
                                  </p:childTnLst>
                                </p:cTn>
                              </p:par>
                              <p:par>
                                <p:cTn id="56" presetID="10" presetClass="exit" presetSubtype="0" fill="hold" grpId="2" nodeType="withEffect">
                                  <p:stCondLst>
                                    <p:cond delay="0"/>
                                  </p:stCondLst>
                                  <p:childTnLst>
                                    <p:animEffect transition="out" filter="fade">
                                      <p:cBhvr>
                                        <p:cTn id="57" dur="500"/>
                                        <p:tgtEl>
                                          <p:spTgt spid="4"/>
                                        </p:tgtEl>
                                      </p:cBhvr>
                                    </p:animEffect>
                                    <p:set>
                                      <p:cBhvr>
                                        <p:cTn id="58" dur="1" fill="hold">
                                          <p:stCondLst>
                                            <p:cond delay="499"/>
                                          </p:stCondLst>
                                        </p:cTn>
                                        <p:tgtEl>
                                          <p:spTgt spid="4"/>
                                        </p:tgtEl>
                                        <p:attrNameLst>
                                          <p:attrName>style.visibility</p:attrName>
                                        </p:attrNameLst>
                                      </p:cBhvr>
                                      <p:to>
                                        <p:strVal val="hidden"/>
                                      </p:to>
                                    </p:set>
                                  </p:childTnLst>
                                </p:cTn>
                              </p:par>
                              <p:par>
                                <p:cTn id="59" presetID="10" presetClass="exit" presetSubtype="0" fill="hold" grpId="2"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3" nodeType="withEffect">
                                  <p:stCondLst>
                                    <p:cond delay="0"/>
                                  </p:stCondLst>
                                  <p:childTnLst>
                                    <p:animEffect transition="out" filter="fade">
                                      <p:cBhvr>
                                        <p:cTn id="69" dur="250"/>
                                        <p:tgtEl>
                                          <p:spTgt spid="4"/>
                                        </p:tgtEl>
                                      </p:cBhvr>
                                    </p:animEffect>
                                    <p:set>
                                      <p:cBhvr>
                                        <p:cTn id="70" dur="1" fill="hold">
                                          <p:stCondLst>
                                            <p:cond delay="249"/>
                                          </p:stCondLst>
                                        </p:cTn>
                                        <p:tgtEl>
                                          <p:spTgt spid="4"/>
                                        </p:tgtEl>
                                        <p:attrNameLst>
                                          <p:attrName>style.visibility</p:attrName>
                                        </p:attrNameLst>
                                      </p:cBhvr>
                                      <p:to>
                                        <p:strVal val="hidden"/>
                                      </p:to>
                                    </p:set>
                                  </p:childTnLst>
                                </p:cTn>
                              </p:par>
                              <p:par>
                                <p:cTn id="71" presetID="10" presetClass="exit" presetSubtype="0" fill="hold" grpId="3" nodeType="withEffect">
                                  <p:stCondLst>
                                    <p:cond delay="0"/>
                                  </p:stCondLst>
                                  <p:childTnLst>
                                    <p:animEffect transition="out" filter="fade">
                                      <p:cBhvr>
                                        <p:cTn id="72" dur="250"/>
                                        <p:tgtEl>
                                          <p:spTgt spid="5"/>
                                        </p:tgtEl>
                                      </p:cBhvr>
                                    </p:animEffect>
                                    <p:set>
                                      <p:cBhvr>
                                        <p:cTn id="73"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4" grpId="0"/>
      <p:bldP spid="4" grpId="1"/>
      <p:bldP spid="4" grpId="2"/>
      <p:bldP spid="4" grpId="3"/>
      <p:bldP spid="3074" grpId="0"/>
      <p:bldP spid="3074" grpId="1"/>
      <p:bldP spid="3" grpId="2"/>
      <p:bldP spid="6" grpId="0"/>
      <p:bldP spid="6" grpId="1"/>
      <p:bldP spid="7" grpId="0"/>
      <p:bldP spid="7" grpId="1"/>
      <p:bldP spid="8" grpId="0"/>
      <p:bldP spid="8" grpId="1"/>
      <p:bldP spid="9" grpId="0"/>
      <p:bldP spid="9"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9EB246F-63F4-4242-B823-0C5F6D2DCC69}"/>
              </a:ext>
            </a:extLst>
          </p:cNvPr>
          <p:cNvSpPr txBox="1">
            <a:spLocks/>
          </p:cNvSpPr>
          <p:nvPr/>
        </p:nvSpPr>
        <p:spPr>
          <a:xfrm>
            <a:off x="4745943" y="3763960"/>
            <a:ext cx="1190171" cy="74776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see</a:t>
            </a:r>
          </a:p>
        </p:txBody>
      </p:sp>
      <p:sp>
        <p:nvSpPr>
          <p:cNvPr id="3074" name="Rectangle 2"/>
          <p:cNvSpPr>
            <a:spLocks noGrp="1" noChangeArrowheads="1"/>
          </p:cNvSpPr>
          <p:nvPr>
            <p:ph type="title"/>
          </p:nvPr>
        </p:nvSpPr>
        <p:spPr>
          <a:xfrm>
            <a:off x="457200" y="1552788"/>
            <a:ext cx="8229600" cy="442234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Jesus answered and said to him, "Most assuredly, I say to you, unless one is born again,                he cannot see the                                 kingdom of God."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3:3</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0D785843-000C-4883-B732-370F198F6BF8}"/>
              </a:ext>
            </a:extLst>
          </p:cNvPr>
          <p:cNvSpPr txBox="1">
            <a:spLocks noChangeArrowheads="1"/>
          </p:cNvSpPr>
          <p:nvPr/>
        </p:nvSpPr>
        <p:spPr bwMode="auto">
          <a:xfrm>
            <a:off x="3126768" y="3040022"/>
            <a:ext cx="1723154"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one is</a:t>
            </a:r>
          </a:p>
        </p:txBody>
      </p:sp>
    </p:spTree>
    <p:extLst>
      <p:ext uri="{BB962C8B-B14F-4D97-AF65-F5344CB8AC3E}">
        <p14:creationId xmlns:p14="http://schemas.microsoft.com/office/powerpoint/2010/main" val="9529097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18" presetClass="emph" presetSubtype="0" fill="hold" grpId="1" nodeType="withEffect">
                                  <p:stCondLst>
                                    <p:cond delay="0"/>
                                  </p:stCondLst>
                                  <p:childTnLst>
                                    <p:set>
                                      <p:cBhvr override="childStyle">
                                        <p:cTn id="20"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61806"/>
            <a:ext cx="8229600" cy="187115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 has a right to criticize,           who has a heart to help.”</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4558825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08E9EB-55DF-423A-9216-9F4CE7F94B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Title 1">
            <a:extLst>
              <a:ext uri="{FF2B5EF4-FFF2-40B4-BE49-F238E27FC236}">
                <a16:creationId xmlns:a16="http://schemas.microsoft.com/office/drawing/2014/main" id="{9014C54B-5477-44D0-BECB-31CB9FC1AC3F}"/>
              </a:ext>
            </a:extLst>
          </p:cNvPr>
          <p:cNvSpPr txBox="1">
            <a:spLocks/>
          </p:cNvSpPr>
          <p:nvPr/>
        </p:nvSpPr>
        <p:spPr>
          <a:xfrm>
            <a:off x="1097190" y="775433"/>
            <a:ext cx="3265714" cy="65314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inside the light</a:t>
            </a:r>
          </a:p>
        </p:txBody>
      </p:sp>
      <p:sp>
        <p:nvSpPr>
          <p:cNvPr id="4" name="Title 1">
            <a:extLst>
              <a:ext uri="{FF2B5EF4-FFF2-40B4-BE49-F238E27FC236}">
                <a16:creationId xmlns:a16="http://schemas.microsoft.com/office/drawing/2014/main" id="{DB225441-B94E-4BAC-9584-08DAAC127A46}"/>
              </a:ext>
            </a:extLst>
          </p:cNvPr>
          <p:cNvSpPr txBox="1">
            <a:spLocks/>
          </p:cNvSpPr>
          <p:nvPr/>
        </p:nvSpPr>
        <p:spPr>
          <a:xfrm>
            <a:off x="787854" y="3754636"/>
            <a:ext cx="74458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1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dreams that tomorrow will come true</a:t>
            </a:r>
          </a:p>
        </p:txBody>
      </p:sp>
      <p:sp>
        <p:nvSpPr>
          <p:cNvPr id="3074" name="Rectangle 2"/>
          <p:cNvSpPr>
            <a:spLocks noGrp="1" noChangeArrowheads="1"/>
          </p:cNvSpPr>
          <p:nvPr>
            <p:ph type="title"/>
          </p:nvPr>
        </p:nvSpPr>
        <p:spPr>
          <a:xfrm>
            <a:off x="318541" y="289719"/>
            <a:ext cx="8506918"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“Here in my heart, my happiness, my house. Here inside the lighted window is my love, my hope, my life. Peace is my companion on the pathway winding to the threshold. Inside this portal dwells new strength in the security, serenity, and radiance of those I love above life itself. Here two will build new dreams -- dreams that tomorrow will come true.         The world over, these are the thoughts           at eventide when footsteps turn ever homeward. In the haven of the hearthside     is rest and peace and comfort.”</a:t>
            </a:r>
          </a:p>
        </p:txBody>
      </p:sp>
      <p:sp>
        <p:nvSpPr>
          <p:cNvPr id="5" name="Rectangle 4">
            <a:extLst>
              <a:ext uri="{FF2B5EF4-FFF2-40B4-BE49-F238E27FC236}">
                <a16:creationId xmlns:a16="http://schemas.microsoft.com/office/drawing/2014/main" id="{C690DC7F-88BA-475A-9830-34898F2582F1}"/>
              </a:ext>
            </a:extLst>
          </p:cNvPr>
          <p:cNvSpPr>
            <a:spLocks noChangeArrowheads="1"/>
          </p:cNvSpPr>
          <p:nvPr/>
        </p:nvSpPr>
        <p:spPr bwMode="auto">
          <a:xfrm>
            <a:off x="2064963" y="251617"/>
            <a:ext cx="800100" cy="65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my</a:t>
            </a:r>
          </a:p>
        </p:txBody>
      </p:sp>
      <p:sp>
        <p:nvSpPr>
          <p:cNvPr id="6" name="Rectangle 5">
            <a:extLst>
              <a:ext uri="{FF2B5EF4-FFF2-40B4-BE49-F238E27FC236}">
                <a16:creationId xmlns:a16="http://schemas.microsoft.com/office/drawing/2014/main" id="{96CB42C8-7705-4C46-832B-83AEBBF9B7D9}"/>
              </a:ext>
            </a:extLst>
          </p:cNvPr>
          <p:cNvSpPr>
            <a:spLocks noChangeArrowheads="1"/>
          </p:cNvSpPr>
          <p:nvPr/>
        </p:nvSpPr>
        <p:spPr bwMode="auto">
          <a:xfrm>
            <a:off x="3897415" y="251618"/>
            <a:ext cx="800100" cy="65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my</a:t>
            </a:r>
          </a:p>
        </p:txBody>
      </p:sp>
      <p:sp>
        <p:nvSpPr>
          <p:cNvPr id="7" name="Rectangle 6">
            <a:extLst>
              <a:ext uri="{FF2B5EF4-FFF2-40B4-BE49-F238E27FC236}">
                <a16:creationId xmlns:a16="http://schemas.microsoft.com/office/drawing/2014/main" id="{F5602CE8-A127-4B79-BD84-8E93238FA94E}"/>
              </a:ext>
            </a:extLst>
          </p:cNvPr>
          <p:cNvSpPr>
            <a:spLocks noChangeArrowheads="1"/>
          </p:cNvSpPr>
          <p:nvPr/>
        </p:nvSpPr>
        <p:spPr bwMode="auto">
          <a:xfrm>
            <a:off x="6561897" y="251615"/>
            <a:ext cx="800100" cy="65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my</a:t>
            </a:r>
          </a:p>
        </p:txBody>
      </p:sp>
      <p:sp>
        <p:nvSpPr>
          <p:cNvPr id="8" name="Rectangle 7">
            <a:extLst>
              <a:ext uri="{FF2B5EF4-FFF2-40B4-BE49-F238E27FC236}">
                <a16:creationId xmlns:a16="http://schemas.microsoft.com/office/drawing/2014/main" id="{56BA84A0-E48A-4BD1-856F-3245C1A2A73A}"/>
              </a:ext>
            </a:extLst>
          </p:cNvPr>
          <p:cNvSpPr>
            <a:spLocks noChangeArrowheads="1"/>
          </p:cNvSpPr>
          <p:nvPr/>
        </p:nvSpPr>
        <p:spPr bwMode="auto">
          <a:xfrm>
            <a:off x="6400245" y="761148"/>
            <a:ext cx="800100" cy="65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my</a:t>
            </a:r>
          </a:p>
        </p:txBody>
      </p:sp>
      <p:sp>
        <p:nvSpPr>
          <p:cNvPr id="9" name="Rectangle 8">
            <a:extLst>
              <a:ext uri="{FF2B5EF4-FFF2-40B4-BE49-F238E27FC236}">
                <a16:creationId xmlns:a16="http://schemas.microsoft.com/office/drawing/2014/main" id="{5BB54BBF-58AC-4E8B-B83D-A480604BFECD}"/>
              </a:ext>
            </a:extLst>
          </p:cNvPr>
          <p:cNvSpPr>
            <a:spLocks noChangeArrowheads="1"/>
          </p:cNvSpPr>
          <p:nvPr/>
        </p:nvSpPr>
        <p:spPr bwMode="auto">
          <a:xfrm>
            <a:off x="8021746" y="763358"/>
            <a:ext cx="800100" cy="65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my</a:t>
            </a:r>
          </a:p>
        </p:txBody>
      </p:sp>
      <p:sp>
        <p:nvSpPr>
          <p:cNvPr id="10" name="Rectangle 9">
            <a:extLst>
              <a:ext uri="{FF2B5EF4-FFF2-40B4-BE49-F238E27FC236}">
                <a16:creationId xmlns:a16="http://schemas.microsoft.com/office/drawing/2014/main" id="{985D4721-B557-46B9-BECB-5275AF7E4C3F}"/>
              </a:ext>
            </a:extLst>
          </p:cNvPr>
          <p:cNvSpPr>
            <a:spLocks noChangeArrowheads="1"/>
          </p:cNvSpPr>
          <p:nvPr/>
        </p:nvSpPr>
        <p:spPr bwMode="auto">
          <a:xfrm>
            <a:off x="1571010" y="1286837"/>
            <a:ext cx="800100" cy="65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my</a:t>
            </a:r>
          </a:p>
        </p:txBody>
      </p:sp>
      <p:sp>
        <p:nvSpPr>
          <p:cNvPr id="11" name="Rectangle 10">
            <a:extLst>
              <a:ext uri="{FF2B5EF4-FFF2-40B4-BE49-F238E27FC236}">
                <a16:creationId xmlns:a16="http://schemas.microsoft.com/office/drawing/2014/main" id="{A6EC1C5A-854E-4848-B89E-0364259191C9}"/>
              </a:ext>
            </a:extLst>
          </p:cNvPr>
          <p:cNvSpPr>
            <a:spLocks noChangeArrowheads="1"/>
          </p:cNvSpPr>
          <p:nvPr/>
        </p:nvSpPr>
        <p:spPr bwMode="auto">
          <a:xfrm>
            <a:off x="4536962" y="1286838"/>
            <a:ext cx="800100" cy="653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my</a:t>
            </a:r>
          </a:p>
        </p:txBody>
      </p:sp>
      <p:sp>
        <p:nvSpPr>
          <p:cNvPr id="13" name="Rectangle 12">
            <a:extLst>
              <a:ext uri="{FF2B5EF4-FFF2-40B4-BE49-F238E27FC236}">
                <a16:creationId xmlns:a16="http://schemas.microsoft.com/office/drawing/2014/main" id="{31CA5A0B-E648-4600-98CC-C49C871DA1BE}"/>
              </a:ext>
            </a:extLst>
          </p:cNvPr>
          <p:cNvSpPr>
            <a:spLocks noChangeArrowheads="1"/>
          </p:cNvSpPr>
          <p:nvPr/>
        </p:nvSpPr>
        <p:spPr bwMode="auto">
          <a:xfrm>
            <a:off x="6952905" y="2690233"/>
            <a:ext cx="1955346"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prstMaterial="plastic">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a:r>
              <a:rPr lang="en-US" altLang="en-US" sz="3400" b="1" dirty="0">
                <a:ln w="11430"/>
                <a:solidFill>
                  <a:srgbClr val="FFC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above</a:t>
            </a:r>
          </a:p>
        </p:txBody>
      </p:sp>
      <p:sp>
        <p:nvSpPr>
          <p:cNvPr id="14" name="Rectangle 13">
            <a:extLst>
              <a:ext uri="{FF2B5EF4-FFF2-40B4-BE49-F238E27FC236}">
                <a16:creationId xmlns:a16="http://schemas.microsoft.com/office/drawing/2014/main" id="{04671801-D465-4173-BA52-DA78E2D80F35}"/>
              </a:ext>
            </a:extLst>
          </p:cNvPr>
          <p:cNvSpPr>
            <a:spLocks noChangeArrowheads="1"/>
          </p:cNvSpPr>
          <p:nvPr/>
        </p:nvSpPr>
        <p:spPr bwMode="auto">
          <a:xfrm>
            <a:off x="5473325" y="217852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400" b="1" dirty="0">
                <a:ln w="11430"/>
                <a:solidFill>
                  <a:srgbClr val="FFC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5" name="Rectangle 2">
            <a:extLst>
              <a:ext uri="{FF2B5EF4-FFF2-40B4-BE49-F238E27FC236}">
                <a16:creationId xmlns:a16="http://schemas.microsoft.com/office/drawing/2014/main" id="{655E5905-2577-412C-9DF1-8640A4377495}"/>
              </a:ext>
            </a:extLst>
          </p:cNvPr>
          <p:cNvSpPr txBox="1">
            <a:spLocks noChangeArrowheads="1"/>
          </p:cNvSpPr>
          <p:nvPr/>
        </p:nvSpPr>
        <p:spPr bwMode="auto">
          <a:xfrm>
            <a:off x="2320662" y="3484439"/>
            <a:ext cx="4879683" cy="124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hope for peace</a:t>
            </a:r>
          </a:p>
        </p:txBody>
      </p:sp>
      <p:sp>
        <p:nvSpPr>
          <p:cNvPr id="16" name="Rectangle 2">
            <a:extLst>
              <a:ext uri="{FF2B5EF4-FFF2-40B4-BE49-F238E27FC236}">
                <a16:creationId xmlns:a16="http://schemas.microsoft.com/office/drawing/2014/main" id="{2DC6A97F-B4A3-44F9-AD58-A82C33927F23}"/>
              </a:ext>
            </a:extLst>
          </p:cNvPr>
          <p:cNvSpPr txBox="1">
            <a:spLocks noChangeArrowheads="1"/>
          </p:cNvSpPr>
          <p:nvPr/>
        </p:nvSpPr>
        <p:spPr bwMode="auto">
          <a:xfrm>
            <a:off x="435688" y="1193765"/>
            <a:ext cx="1174451"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hope</a:t>
            </a:r>
          </a:p>
        </p:txBody>
      </p:sp>
      <p:sp>
        <p:nvSpPr>
          <p:cNvPr id="17" name="Rectangle 2">
            <a:extLst>
              <a:ext uri="{FF2B5EF4-FFF2-40B4-BE49-F238E27FC236}">
                <a16:creationId xmlns:a16="http://schemas.microsoft.com/office/drawing/2014/main" id="{E0B09D21-52A7-48C3-B0AE-B319A2DF8445}"/>
              </a:ext>
            </a:extLst>
          </p:cNvPr>
          <p:cNvSpPr txBox="1">
            <a:spLocks noChangeArrowheads="1"/>
          </p:cNvSpPr>
          <p:nvPr/>
        </p:nvSpPr>
        <p:spPr bwMode="auto">
          <a:xfrm>
            <a:off x="3590935" y="5862561"/>
            <a:ext cx="1296760"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peace</a:t>
            </a:r>
          </a:p>
        </p:txBody>
      </p:sp>
      <p:sp>
        <p:nvSpPr>
          <p:cNvPr id="18" name="Rectangle 2">
            <a:extLst>
              <a:ext uri="{FF2B5EF4-FFF2-40B4-BE49-F238E27FC236}">
                <a16:creationId xmlns:a16="http://schemas.microsoft.com/office/drawing/2014/main" id="{3AF46904-6899-41E3-84B1-B311ECC8F817}"/>
              </a:ext>
            </a:extLst>
          </p:cNvPr>
          <p:cNvSpPr txBox="1">
            <a:spLocks noChangeArrowheads="1"/>
          </p:cNvSpPr>
          <p:nvPr/>
        </p:nvSpPr>
        <p:spPr bwMode="auto">
          <a:xfrm>
            <a:off x="4338918" y="4822497"/>
            <a:ext cx="613818"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a:t>
            </a:r>
            <a:endParaRPr lang="en-US" altLang="en-US" sz="3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9" name="Rectangle 2">
            <a:extLst>
              <a:ext uri="{FF2B5EF4-FFF2-40B4-BE49-F238E27FC236}">
                <a16:creationId xmlns:a16="http://schemas.microsoft.com/office/drawing/2014/main" id="{D75ABDD2-66BC-414B-9984-3229536B832A}"/>
              </a:ext>
            </a:extLst>
          </p:cNvPr>
          <p:cNvSpPr txBox="1">
            <a:spLocks noChangeArrowheads="1"/>
          </p:cNvSpPr>
          <p:nvPr/>
        </p:nvSpPr>
        <p:spPr bwMode="auto">
          <a:xfrm>
            <a:off x="5121735" y="1717476"/>
            <a:ext cx="416367"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r</a:t>
            </a:r>
          </a:p>
        </p:txBody>
      </p:sp>
      <p:sp>
        <p:nvSpPr>
          <p:cNvPr id="20" name="Heart 19">
            <a:extLst>
              <a:ext uri="{FF2B5EF4-FFF2-40B4-BE49-F238E27FC236}">
                <a16:creationId xmlns:a16="http://schemas.microsoft.com/office/drawing/2014/main" id="{ABE8E179-3701-4E3E-AB2F-24054708515E}"/>
              </a:ext>
            </a:extLst>
          </p:cNvPr>
          <p:cNvSpPr/>
          <p:nvPr/>
        </p:nvSpPr>
        <p:spPr bwMode="auto">
          <a:xfrm>
            <a:off x="4301553" y="4263572"/>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2392778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stCondLst>
                                            <p:cond delay="0"/>
                                          </p:stCondLst>
                                        </p:cTn>
                                        <p:tgtEl>
                                          <p:spTgt spid="5"/>
                                        </p:tgtEl>
                                      </p:cBhvr>
                                    </p:animEffect>
                                    <p:anim to="" calcmode="lin" valueType="num">
                                      <p:cBhvr>
                                        <p:cTn id="27"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8"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par>
                          <p:cTn id="29" fill="hold">
                            <p:stCondLst>
                              <p:cond delay="500"/>
                            </p:stCondLst>
                            <p:childTnLst>
                              <p:par>
                                <p:cTn id="30" presetID="0"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stCondLst>
                                            <p:cond delay="0"/>
                                          </p:stCondLst>
                                        </p:cTn>
                                        <p:tgtEl>
                                          <p:spTgt spid="6"/>
                                        </p:tgtEl>
                                      </p:cBhvr>
                                    </p:animEffect>
                                    <p:anim to="" calcmode="lin" valueType="num">
                                      <p:cBhvr>
                                        <p:cTn id="33"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5" fill="hold">
                            <p:stCondLst>
                              <p:cond delay="1000"/>
                            </p:stCondLst>
                            <p:childTnLst>
                              <p:par>
                                <p:cTn id="36" presetID="0" presetClass="entr" presetSubtype="0"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stCondLst>
                                            <p:cond delay="0"/>
                                          </p:stCondLst>
                                        </p:cTn>
                                        <p:tgtEl>
                                          <p:spTgt spid="7"/>
                                        </p:tgtEl>
                                      </p:cBhvr>
                                    </p:animEffect>
                                    <p:anim to="" calcmode="lin" valueType="num">
                                      <p:cBhvr>
                                        <p:cTn id="3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41" fill="hold">
                            <p:stCondLst>
                              <p:cond delay="1500"/>
                            </p:stCondLst>
                            <p:childTnLst>
                              <p:par>
                                <p:cTn id="42" presetID="0"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dissolve">
                                      <p:cBhvr>
                                        <p:cTn id="44" dur="500">
                                          <p:stCondLst>
                                            <p:cond delay="0"/>
                                          </p:stCondLst>
                                        </p:cTn>
                                        <p:tgtEl>
                                          <p:spTgt spid="8"/>
                                        </p:tgtEl>
                                      </p:cBhvr>
                                    </p:animEffect>
                                    <p:anim to="" calcmode="lin" valueType="num">
                                      <p:cBhvr>
                                        <p:cTn id="4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4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par>
                          <p:cTn id="47" fill="hold">
                            <p:stCondLst>
                              <p:cond delay="2000"/>
                            </p:stCondLst>
                            <p:childTnLst>
                              <p:par>
                                <p:cTn id="48" presetID="0" presetClass="entr" presetSubtype="0"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dissolve">
                                      <p:cBhvr>
                                        <p:cTn id="50" dur="500">
                                          <p:stCondLst>
                                            <p:cond delay="0"/>
                                          </p:stCondLst>
                                        </p:cTn>
                                        <p:tgtEl>
                                          <p:spTgt spid="9"/>
                                        </p:tgtEl>
                                      </p:cBhvr>
                                    </p:animEffect>
                                    <p:anim to="" calcmode="lin" valueType="num">
                                      <p:cBhvr>
                                        <p:cTn id="5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53" fill="hold">
                            <p:stCondLst>
                              <p:cond delay="2500"/>
                            </p:stCondLst>
                            <p:childTnLst>
                              <p:par>
                                <p:cTn id="54" presetID="0" presetClass="entr" presetSubtype="0"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dissolve">
                                      <p:cBhvr>
                                        <p:cTn id="56" dur="500">
                                          <p:stCondLst>
                                            <p:cond delay="0"/>
                                          </p:stCondLst>
                                        </p:cTn>
                                        <p:tgtEl>
                                          <p:spTgt spid="10"/>
                                        </p:tgtEl>
                                      </p:cBhvr>
                                    </p:animEffect>
                                    <p:anim to="" calcmode="lin" valueType="num">
                                      <p:cBhvr>
                                        <p:cTn id="57"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58"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59" fill="hold">
                            <p:stCondLst>
                              <p:cond delay="3000"/>
                            </p:stCondLst>
                            <p:childTnLst>
                              <p:par>
                                <p:cTn id="60" presetID="0" presetClass="entr" presetSubtype="0"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dissolve">
                                      <p:cBhvr>
                                        <p:cTn id="62" dur="500">
                                          <p:stCondLst>
                                            <p:cond delay="0"/>
                                          </p:stCondLst>
                                        </p:cTn>
                                        <p:tgtEl>
                                          <p:spTgt spid="11"/>
                                        </p:tgtEl>
                                      </p:cBhvr>
                                    </p:animEffect>
                                    <p:anim to="" calcmode="lin" valueType="num">
                                      <p:cBhvr>
                                        <p:cTn id="63"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64"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wipe(left)">
                                      <p:cBhvr>
                                        <p:cTn id="69" dur="500"/>
                                        <p:tgtEl>
                                          <p:spTgt spid="12"/>
                                        </p:tgtEl>
                                      </p:cBhvr>
                                    </p:animEffect>
                                  </p:childTnLst>
                                </p:cTn>
                              </p:par>
                              <p:par>
                                <p:cTn id="70" presetID="18" presetClass="emph" presetSubtype="0" fill="hold" grpId="1" nodeType="withEffect">
                                  <p:stCondLst>
                                    <p:cond delay="0"/>
                                  </p:stCondLst>
                                  <p:childTnLst>
                                    <p:set>
                                      <p:cBhvr override="childStyle">
                                        <p:cTn id="71" dur="500" fill="hold"/>
                                        <p:tgtEl>
                                          <p:spTgt spid="12"/>
                                        </p:tgtEl>
                                        <p:attrNameLst>
                                          <p:attrName>style.textDecorationUnderline</p:attrName>
                                        </p:attrNameLst>
                                      </p:cBhvr>
                                      <p:to>
                                        <p:strVal val="true"/>
                                      </p:to>
                                    </p:set>
                                  </p:childTnLst>
                                </p:cTn>
                              </p:par>
                            </p:childTnLst>
                          </p:cTn>
                        </p:par>
                      </p:childTnLst>
                    </p:cTn>
                  </p:par>
                  <p:par>
                    <p:cTn id="72" fill="hold">
                      <p:stCondLst>
                        <p:cond delay="indefinite"/>
                      </p:stCondLst>
                      <p:childTnLst>
                        <p:par>
                          <p:cTn id="73" fill="hold">
                            <p:stCondLst>
                              <p:cond delay="0"/>
                            </p:stCondLst>
                            <p:childTnLst>
                              <p:par>
                                <p:cTn id="74" presetID="0" presetClass="entr" presetSubtype="0" fill="hold" grpId="0"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dissolve">
                                      <p:cBhvr>
                                        <p:cTn id="76" dur="500">
                                          <p:stCondLst>
                                            <p:cond delay="0"/>
                                          </p:stCondLst>
                                        </p:cTn>
                                        <p:tgtEl>
                                          <p:spTgt spid="14"/>
                                        </p:tgtEl>
                                      </p:cBhvr>
                                    </p:animEffect>
                                    <p:anim to="" calcmode="lin" valueType="num">
                                      <p:cBhvr>
                                        <p:cTn id="77"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78" dur="500" fill="hold">
                                          <p:stCondLst>
                                            <p:cond delay="0"/>
                                          </p:stCondLst>
                                        </p:cTn>
                                        <p:tgtEl>
                                          <p:spTgt spid="14"/>
                                        </p:tgtEl>
                                        <p:attrNameLst>
                                          <p:attrName>ppt_h</p:attrName>
                                        </p:attrNameLst>
                                      </p:cBhvr>
                                      <p:tavLst>
                                        <p:tav tm="0">
                                          <p:val>
                                            <p:strVal val="#ppt_h*4"/>
                                          </p:val>
                                        </p:tav>
                                        <p:tav tm="100000">
                                          <p:val>
                                            <p:strVal val="#ppt_h"/>
                                          </p:val>
                                        </p:tav>
                                      </p:tavLst>
                                    </p:anim>
                                  </p:childTnLst>
                                </p:cTn>
                              </p:par>
                              <p:par>
                                <p:cTn id="79" presetID="39" presetClass="entr" presetSubtype="0" accel="100000" fill="hold" grpId="0" nodeType="withEffect">
                                  <p:stCondLst>
                                    <p:cond delay="250"/>
                                  </p:stCondLst>
                                  <p:childTnLst>
                                    <p:set>
                                      <p:cBhvr>
                                        <p:cTn id="80" dur="1" fill="hold">
                                          <p:stCondLst>
                                            <p:cond delay="0"/>
                                          </p:stCondLst>
                                        </p:cTn>
                                        <p:tgtEl>
                                          <p:spTgt spid="13"/>
                                        </p:tgtEl>
                                        <p:attrNameLst>
                                          <p:attrName>style.visibility</p:attrName>
                                        </p:attrNameLst>
                                      </p:cBhvr>
                                      <p:to>
                                        <p:strVal val="visible"/>
                                      </p:to>
                                    </p:set>
                                    <p:anim calcmode="lin" valueType="num">
                                      <p:cBhvr>
                                        <p:cTn id="81" dur="10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82" dur="10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83" dur="10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250"/>
                                        <p:tgtEl>
                                          <p:spTgt spid="16"/>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250"/>
                                        <p:tgtEl>
                                          <p:spTgt spid="17"/>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250"/>
                                        <p:tgtEl>
                                          <p:spTgt spid="18"/>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fade">
                                      <p:cBhvr>
                                        <p:cTn id="98" dur="250"/>
                                        <p:tgtEl>
                                          <p:spTgt spid="19"/>
                                        </p:tgtEl>
                                      </p:cBhvr>
                                    </p:animEffect>
                                  </p:childTnLst>
                                </p:cTn>
                              </p:par>
                              <p:par>
                                <p:cTn id="99" presetID="6" presetClass="emph" presetSubtype="0" fill="hold" grpId="3" nodeType="withEffect">
                                  <p:stCondLst>
                                    <p:cond delay="0"/>
                                  </p:stCondLst>
                                  <p:childTnLst>
                                    <p:animScale>
                                      <p:cBhvr>
                                        <p:cTn id="100" dur="2000" fill="hold"/>
                                        <p:tgtEl>
                                          <p:spTgt spid="16"/>
                                        </p:tgtEl>
                                      </p:cBhvr>
                                      <p:by x="155000" y="155000"/>
                                    </p:animScale>
                                  </p:childTnLst>
                                </p:cTn>
                              </p:par>
                              <p:par>
                                <p:cTn id="101" presetID="6" presetClass="emph" presetSubtype="0" fill="hold" grpId="3" nodeType="withEffect">
                                  <p:stCondLst>
                                    <p:cond delay="0"/>
                                  </p:stCondLst>
                                  <p:childTnLst>
                                    <p:animScale>
                                      <p:cBhvr>
                                        <p:cTn id="102" dur="2000" fill="hold"/>
                                        <p:tgtEl>
                                          <p:spTgt spid="17"/>
                                        </p:tgtEl>
                                      </p:cBhvr>
                                      <p:by x="155000" y="155000"/>
                                    </p:animScale>
                                  </p:childTnLst>
                                </p:cTn>
                              </p:par>
                              <p:par>
                                <p:cTn id="103" presetID="6" presetClass="emph" presetSubtype="0" fill="hold" grpId="3" nodeType="withEffect">
                                  <p:stCondLst>
                                    <p:cond delay="0"/>
                                  </p:stCondLst>
                                  <p:childTnLst>
                                    <p:animScale>
                                      <p:cBhvr>
                                        <p:cTn id="104" dur="2000" fill="hold"/>
                                        <p:tgtEl>
                                          <p:spTgt spid="18"/>
                                        </p:tgtEl>
                                      </p:cBhvr>
                                      <p:by x="155000" y="155000"/>
                                    </p:animScale>
                                  </p:childTnLst>
                                </p:cTn>
                              </p:par>
                              <p:par>
                                <p:cTn id="105" presetID="6" presetClass="emph" presetSubtype="0" fill="hold" grpId="3" nodeType="withEffect">
                                  <p:stCondLst>
                                    <p:cond delay="0"/>
                                  </p:stCondLst>
                                  <p:childTnLst>
                                    <p:animScale>
                                      <p:cBhvr>
                                        <p:cTn id="106" dur="2000" fill="hold"/>
                                        <p:tgtEl>
                                          <p:spTgt spid="19"/>
                                        </p:tgtEl>
                                      </p:cBhvr>
                                      <p:by x="155000" y="155000"/>
                                    </p:animScale>
                                  </p:childTnLst>
                                </p:cTn>
                              </p:par>
                              <p:par>
                                <p:cTn id="107" presetID="0" presetClass="path" presetSubtype="0" accel="50000" decel="50000" fill="hold" grpId="1" nodeType="withEffect">
                                  <p:stCondLst>
                                    <p:cond delay="0"/>
                                  </p:stCondLst>
                                  <p:childTnLst>
                                    <p:animMotion origin="layout" path="M 4.44444E-6 -3.7037E-6 L 0.25468 0.36436 " pathEditMode="relative" rAng="0" ptsTypes="AA">
                                      <p:cBhvr>
                                        <p:cTn id="108" dur="2000" fill="hold"/>
                                        <p:tgtEl>
                                          <p:spTgt spid="16"/>
                                        </p:tgtEl>
                                        <p:attrNameLst>
                                          <p:attrName>ppt_x</p:attrName>
                                          <p:attrName>ppt_y</p:attrName>
                                        </p:attrNameLst>
                                      </p:cBhvr>
                                      <p:rCtr x="12726" y="18218"/>
                                    </p:animMotion>
                                  </p:childTnLst>
                                </p:cTn>
                              </p:par>
                              <p:par>
                                <p:cTn id="109" presetID="0" presetClass="path" presetSubtype="0" accel="50000" decel="50000" fill="hold" grpId="1" nodeType="withEffect">
                                  <p:stCondLst>
                                    <p:cond delay="0"/>
                                  </p:stCondLst>
                                  <p:childTnLst>
                                    <p:animMotion origin="layout" path="M -1.66667E-6 -7.40741E-7 L 0.19948 -0.31643 " pathEditMode="relative" rAng="0" ptsTypes="AA">
                                      <p:cBhvr>
                                        <p:cTn id="110" dur="2000" fill="hold"/>
                                        <p:tgtEl>
                                          <p:spTgt spid="17"/>
                                        </p:tgtEl>
                                        <p:attrNameLst>
                                          <p:attrName>ppt_x</p:attrName>
                                          <p:attrName>ppt_y</p:attrName>
                                        </p:attrNameLst>
                                      </p:cBhvr>
                                      <p:rCtr x="9965" y="-15833"/>
                                    </p:animMotion>
                                  </p:childTnLst>
                                </p:cTn>
                              </p:par>
                              <p:par>
                                <p:cTn id="111" presetID="0" presetClass="path" presetSubtype="0" accel="50000" decel="50000" fill="hold" grpId="1" nodeType="withEffect">
                                  <p:stCondLst>
                                    <p:cond delay="0"/>
                                  </p:stCondLst>
                                  <p:childTnLst>
                                    <p:animMotion origin="layout" path="M 3.88889E-6 -3.7037E-7 L -0.01355 -0.16435 " pathEditMode="relative" rAng="0" ptsTypes="AA">
                                      <p:cBhvr>
                                        <p:cTn id="112" dur="2000" fill="hold"/>
                                        <p:tgtEl>
                                          <p:spTgt spid="18"/>
                                        </p:tgtEl>
                                        <p:attrNameLst>
                                          <p:attrName>ppt_x</p:attrName>
                                          <p:attrName>ppt_y</p:attrName>
                                        </p:attrNameLst>
                                      </p:cBhvr>
                                      <p:rCtr x="-677" y="-8218"/>
                                    </p:animMotion>
                                  </p:childTnLst>
                                </p:cTn>
                              </p:par>
                              <p:par>
                                <p:cTn id="113" presetID="0" presetClass="path" presetSubtype="0" accel="50000" decel="50000" fill="hold" grpId="1" nodeType="withEffect">
                                  <p:stCondLst>
                                    <p:cond delay="0"/>
                                  </p:stCondLst>
                                  <p:childTnLst>
                                    <p:animMotion origin="layout" path="M -2.5E-6 -2.59259E-6 L -0.04305 0.28727 " pathEditMode="relative" rAng="0" ptsTypes="AA">
                                      <p:cBhvr>
                                        <p:cTn id="114" dur="2000" fill="hold"/>
                                        <p:tgtEl>
                                          <p:spTgt spid="19"/>
                                        </p:tgtEl>
                                        <p:attrNameLst>
                                          <p:attrName>ppt_x</p:attrName>
                                          <p:attrName>ppt_y</p:attrName>
                                        </p:attrNameLst>
                                      </p:cBhvr>
                                      <p:rCtr x="-2153" y="14352"/>
                                    </p:animMotion>
                                  </p:childTnLst>
                                </p:cTn>
                              </p:par>
                              <p:par>
                                <p:cTn id="115" presetID="10" presetClass="exit" presetSubtype="0" fill="hold" grpId="1" nodeType="withEffect">
                                  <p:stCondLst>
                                    <p:cond delay="0"/>
                                  </p:stCondLst>
                                  <p:childTnLst>
                                    <p:animEffect transition="out" filter="fade">
                                      <p:cBhvr>
                                        <p:cTn id="116" dur="1250"/>
                                        <p:tgtEl>
                                          <p:spTgt spid="3074"/>
                                        </p:tgtEl>
                                      </p:cBhvr>
                                    </p:animEffect>
                                    <p:set>
                                      <p:cBhvr>
                                        <p:cTn id="117" dur="1" fill="hold">
                                          <p:stCondLst>
                                            <p:cond delay="1249"/>
                                          </p:stCondLst>
                                        </p:cTn>
                                        <p:tgtEl>
                                          <p:spTgt spid="3074"/>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3"/>
                                        </p:tgtEl>
                                      </p:cBhvr>
                                    </p:animEffect>
                                    <p:set>
                                      <p:cBhvr>
                                        <p:cTn id="120" dur="1" fill="hold">
                                          <p:stCondLst>
                                            <p:cond delay="499"/>
                                          </p:stCondLst>
                                        </p:cTn>
                                        <p:tgtEl>
                                          <p:spTgt spid="13"/>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500"/>
                                        <p:tgtEl>
                                          <p:spTgt spid="12"/>
                                        </p:tgtEl>
                                      </p:cBhvr>
                                    </p:animEffect>
                                    <p:set>
                                      <p:cBhvr>
                                        <p:cTn id="123" dur="1" fill="hold">
                                          <p:stCondLst>
                                            <p:cond delay="499"/>
                                          </p:stCondLst>
                                        </p:cTn>
                                        <p:tgtEl>
                                          <p:spTgt spid="12"/>
                                        </p:tgtEl>
                                        <p:attrNameLst>
                                          <p:attrName>style.visibility</p:attrName>
                                        </p:attrNameLst>
                                      </p:cBhvr>
                                      <p:to>
                                        <p:strVal val="hidden"/>
                                      </p:to>
                                    </p:set>
                                  </p:childTnLst>
                                </p:cTn>
                              </p:par>
                              <p:par>
                                <p:cTn id="124" presetID="10" presetClass="exit" presetSubtype="0" fill="hold" grpId="2" nodeType="withEffect">
                                  <p:stCondLst>
                                    <p:cond delay="0"/>
                                  </p:stCondLst>
                                  <p:childTnLst>
                                    <p:animEffect transition="out" filter="fade">
                                      <p:cBhvr>
                                        <p:cTn id="125" dur="250"/>
                                        <p:tgtEl>
                                          <p:spTgt spid="4"/>
                                        </p:tgtEl>
                                      </p:cBhvr>
                                    </p:animEffect>
                                    <p:set>
                                      <p:cBhvr>
                                        <p:cTn id="126" dur="1" fill="hold">
                                          <p:stCondLst>
                                            <p:cond delay="249"/>
                                          </p:stCondLst>
                                        </p:cTn>
                                        <p:tgtEl>
                                          <p:spTgt spid="4"/>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250"/>
                                        <p:tgtEl>
                                          <p:spTgt spid="5"/>
                                        </p:tgtEl>
                                      </p:cBhvr>
                                    </p:animEffect>
                                    <p:set>
                                      <p:cBhvr>
                                        <p:cTn id="129" dur="1" fill="hold">
                                          <p:stCondLst>
                                            <p:cond delay="249"/>
                                          </p:stCondLst>
                                        </p:cTn>
                                        <p:tgtEl>
                                          <p:spTgt spid="5"/>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250"/>
                                        <p:tgtEl>
                                          <p:spTgt spid="6"/>
                                        </p:tgtEl>
                                      </p:cBhvr>
                                    </p:animEffect>
                                    <p:set>
                                      <p:cBhvr>
                                        <p:cTn id="132" dur="1" fill="hold">
                                          <p:stCondLst>
                                            <p:cond delay="249"/>
                                          </p:stCondLst>
                                        </p:cTn>
                                        <p:tgtEl>
                                          <p:spTgt spid="6"/>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250"/>
                                        <p:tgtEl>
                                          <p:spTgt spid="7"/>
                                        </p:tgtEl>
                                      </p:cBhvr>
                                    </p:animEffect>
                                    <p:set>
                                      <p:cBhvr>
                                        <p:cTn id="135" dur="1" fill="hold">
                                          <p:stCondLst>
                                            <p:cond delay="249"/>
                                          </p:stCondLst>
                                        </p:cTn>
                                        <p:tgtEl>
                                          <p:spTgt spid="7"/>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250"/>
                                        <p:tgtEl>
                                          <p:spTgt spid="8"/>
                                        </p:tgtEl>
                                      </p:cBhvr>
                                    </p:animEffect>
                                    <p:set>
                                      <p:cBhvr>
                                        <p:cTn id="138" dur="1" fill="hold">
                                          <p:stCondLst>
                                            <p:cond delay="249"/>
                                          </p:stCondLst>
                                        </p:cTn>
                                        <p:tgtEl>
                                          <p:spTgt spid="8"/>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250"/>
                                        <p:tgtEl>
                                          <p:spTgt spid="9"/>
                                        </p:tgtEl>
                                      </p:cBhvr>
                                    </p:animEffect>
                                    <p:set>
                                      <p:cBhvr>
                                        <p:cTn id="141" dur="1" fill="hold">
                                          <p:stCondLst>
                                            <p:cond delay="249"/>
                                          </p:stCondLst>
                                        </p:cTn>
                                        <p:tgtEl>
                                          <p:spTgt spid="9"/>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250"/>
                                        <p:tgtEl>
                                          <p:spTgt spid="10"/>
                                        </p:tgtEl>
                                      </p:cBhvr>
                                    </p:animEffect>
                                    <p:set>
                                      <p:cBhvr>
                                        <p:cTn id="144" dur="1" fill="hold">
                                          <p:stCondLst>
                                            <p:cond delay="249"/>
                                          </p:stCondLst>
                                        </p:cTn>
                                        <p:tgtEl>
                                          <p:spTgt spid="10"/>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250"/>
                                        <p:tgtEl>
                                          <p:spTgt spid="11"/>
                                        </p:tgtEl>
                                      </p:cBhvr>
                                    </p:animEffect>
                                    <p:set>
                                      <p:cBhvr>
                                        <p:cTn id="147" dur="1" fill="hold">
                                          <p:stCondLst>
                                            <p:cond delay="249"/>
                                          </p:stCondLst>
                                        </p:cTn>
                                        <p:tgtEl>
                                          <p:spTgt spid="11"/>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250"/>
                                        <p:tgtEl>
                                          <p:spTgt spid="14"/>
                                        </p:tgtEl>
                                      </p:cBhvr>
                                    </p:animEffect>
                                    <p:set>
                                      <p:cBhvr>
                                        <p:cTn id="150" dur="1" fill="hold">
                                          <p:stCondLst>
                                            <p:cond delay="249"/>
                                          </p:stCondLst>
                                        </p:cTn>
                                        <p:tgtEl>
                                          <p:spTgt spid="14"/>
                                        </p:tgtEl>
                                        <p:attrNameLst>
                                          <p:attrName>style.visibility</p:attrName>
                                        </p:attrNameLst>
                                      </p:cBhvr>
                                      <p:to>
                                        <p:strVal val="hidden"/>
                                      </p:to>
                                    </p:set>
                                  </p:childTnLst>
                                </p:cTn>
                              </p:par>
                            </p:childTnLst>
                          </p:cTn>
                        </p:par>
                        <p:par>
                          <p:cTn id="151" fill="hold">
                            <p:stCondLst>
                              <p:cond delay="2000"/>
                            </p:stCondLst>
                            <p:childTnLst>
                              <p:par>
                                <p:cTn id="152" presetID="10" presetClass="entr" presetSubtype="0" fill="hold" grpId="0" nodeType="afterEffect">
                                  <p:stCondLst>
                                    <p:cond delay="0"/>
                                  </p:stCondLst>
                                  <p:childTnLst>
                                    <p:set>
                                      <p:cBhvr>
                                        <p:cTn id="153" dur="1" fill="hold">
                                          <p:stCondLst>
                                            <p:cond delay="0"/>
                                          </p:stCondLst>
                                        </p:cTn>
                                        <p:tgtEl>
                                          <p:spTgt spid="15"/>
                                        </p:tgtEl>
                                        <p:attrNameLst>
                                          <p:attrName>style.visibility</p:attrName>
                                        </p:attrNameLst>
                                      </p:cBhvr>
                                      <p:to>
                                        <p:strVal val="visible"/>
                                      </p:to>
                                    </p:set>
                                    <p:animEffect transition="in" filter="fade">
                                      <p:cBhvr>
                                        <p:cTn id="154" dur="250"/>
                                        <p:tgtEl>
                                          <p:spTgt spid="15"/>
                                        </p:tgtEl>
                                      </p:cBhvr>
                                    </p:animEffect>
                                  </p:childTnLst>
                                </p:cTn>
                              </p:par>
                              <p:par>
                                <p:cTn id="155" presetID="10" presetClass="exit" presetSubtype="0" fill="hold" grpId="2" nodeType="withEffect">
                                  <p:stCondLst>
                                    <p:cond delay="0"/>
                                  </p:stCondLst>
                                  <p:childTnLst>
                                    <p:animEffect transition="out" filter="fade">
                                      <p:cBhvr>
                                        <p:cTn id="156" dur="500"/>
                                        <p:tgtEl>
                                          <p:spTgt spid="16"/>
                                        </p:tgtEl>
                                      </p:cBhvr>
                                    </p:animEffect>
                                    <p:set>
                                      <p:cBhvr>
                                        <p:cTn id="157" dur="1" fill="hold">
                                          <p:stCondLst>
                                            <p:cond delay="499"/>
                                          </p:stCondLst>
                                        </p:cTn>
                                        <p:tgtEl>
                                          <p:spTgt spid="16"/>
                                        </p:tgtEl>
                                        <p:attrNameLst>
                                          <p:attrName>style.visibility</p:attrName>
                                        </p:attrNameLst>
                                      </p:cBhvr>
                                      <p:to>
                                        <p:strVal val="hidden"/>
                                      </p:to>
                                    </p:set>
                                  </p:childTnLst>
                                </p:cTn>
                              </p:par>
                              <p:par>
                                <p:cTn id="158" presetID="10" presetClass="exit" presetSubtype="0" fill="hold" grpId="2" nodeType="withEffect">
                                  <p:stCondLst>
                                    <p:cond delay="0"/>
                                  </p:stCondLst>
                                  <p:childTnLst>
                                    <p:animEffect transition="out" filter="fade">
                                      <p:cBhvr>
                                        <p:cTn id="159" dur="500"/>
                                        <p:tgtEl>
                                          <p:spTgt spid="17"/>
                                        </p:tgtEl>
                                      </p:cBhvr>
                                    </p:animEffect>
                                    <p:set>
                                      <p:cBhvr>
                                        <p:cTn id="160" dur="1" fill="hold">
                                          <p:stCondLst>
                                            <p:cond delay="499"/>
                                          </p:stCondLst>
                                        </p:cTn>
                                        <p:tgtEl>
                                          <p:spTgt spid="17"/>
                                        </p:tgtEl>
                                        <p:attrNameLst>
                                          <p:attrName>style.visibility</p:attrName>
                                        </p:attrNameLst>
                                      </p:cBhvr>
                                      <p:to>
                                        <p:strVal val="hidden"/>
                                      </p:to>
                                    </p:set>
                                  </p:childTnLst>
                                </p:cTn>
                              </p:par>
                              <p:par>
                                <p:cTn id="161" presetID="10" presetClass="exit" presetSubtype="0" fill="hold" grpId="2" nodeType="withEffect">
                                  <p:stCondLst>
                                    <p:cond delay="0"/>
                                  </p:stCondLst>
                                  <p:childTnLst>
                                    <p:animEffect transition="out" filter="fade">
                                      <p:cBhvr>
                                        <p:cTn id="162" dur="500"/>
                                        <p:tgtEl>
                                          <p:spTgt spid="18"/>
                                        </p:tgtEl>
                                      </p:cBhvr>
                                    </p:animEffect>
                                    <p:set>
                                      <p:cBhvr>
                                        <p:cTn id="163" dur="1" fill="hold">
                                          <p:stCondLst>
                                            <p:cond delay="499"/>
                                          </p:stCondLst>
                                        </p:cTn>
                                        <p:tgtEl>
                                          <p:spTgt spid="18"/>
                                        </p:tgtEl>
                                        <p:attrNameLst>
                                          <p:attrName>style.visibility</p:attrName>
                                        </p:attrNameLst>
                                      </p:cBhvr>
                                      <p:to>
                                        <p:strVal val="hidden"/>
                                      </p:to>
                                    </p:set>
                                  </p:childTnLst>
                                </p:cTn>
                              </p:par>
                              <p:par>
                                <p:cTn id="164" presetID="10" presetClass="exit" presetSubtype="0" fill="hold" grpId="2" nodeType="withEffect">
                                  <p:stCondLst>
                                    <p:cond delay="0"/>
                                  </p:stCondLst>
                                  <p:childTnLst>
                                    <p:animEffect transition="out" filter="fade">
                                      <p:cBhvr>
                                        <p:cTn id="165" dur="500"/>
                                        <p:tgtEl>
                                          <p:spTgt spid="19"/>
                                        </p:tgtEl>
                                      </p:cBhvr>
                                    </p:animEffect>
                                    <p:set>
                                      <p:cBhvr>
                                        <p:cTn id="166" dur="1" fill="hold">
                                          <p:stCondLst>
                                            <p:cond delay="499"/>
                                          </p:stCondLst>
                                        </p:cTn>
                                        <p:tgtEl>
                                          <p:spTgt spid="19"/>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53" presetClass="exit" presetSubtype="32" fill="hold" grpId="2" nodeType="clickEffect">
                                  <p:stCondLst>
                                    <p:cond delay="0"/>
                                  </p:stCondLst>
                                  <p:childTnLst>
                                    <p:anim calcmode="lin" valueType="num">
                                      <p:cBhvr>
                                        <p:cTn id="170" dur="750"/>
                                        <p:tgtEl>
                                          <p:spTgt spid="15"/>
                                        </p:tgtEl>
                                        <p:attrNameLst>
                                          <p:attrName>ppt_w</p:attrName>
                                        </p:attrNameLst>
                                      </p:cBhvr>
                                      <p:tavLst>
                                        <p:tav tm="0">
                                          <p:val>
                                            <p:strVal val="ppt_w"/>
                                          </p:val>
                                        </p:tav>
                                        <p:tav tm="100000">
                                          <p:val>
                                            <p:fltVal val="0"/>
                                          </p:val>
                                        </p:tav>
                                      </p:tavLst>
                                    </p:anim>
                                    <p:anim calcmode="lin" valueType="num">
                                      <p:cBhvr>
                                        <p:cTn id="171" dur="750"/>
                                        <p:tgtEl>
                                          <p:spTgt spid="15"/>
                                        </p:tgtEl>
                                        <p:attrNameLst>
                                          <p:attrName>ppt_h</p:attrName>
                                        </p:attrNameLst>
                                      </p:cBhvr>
                                      <p:tavLst>
                                        <p:tav tm="0">
                                          <p:val>
                                            <p:strVal val="ppt_h"/>
                                          </p:val>
                                        </p:tav>
                                        <p:tav tm="100000">
                                          <p:val>
                                            <p:fltVal val="0"/>
                                          </p:val>
                                        </p:tav>
                                      </p:tavLst>
                                    </p:anim>
                                    <p:animEffect transition="out" filter="fade">
                                      <p:cBhvr>
                                        <p:cTn id="172" dur="750"/>
                                        <p:tgtEl>
                                          <p:spTgt spid="15"/>
                                        </p:tgtEl>
                                      </p:cBhvr>
                                    </p:animEffect>
                                    <p:set>
                                      <p:cBhvr>
                                        <p:cTn id="173" dur="1" fill="hold">
                                          <p:stCondLst>
                                            <p:cond delay="749"/>
                                          </p:stCondLst>
                                        </p:cTn>
                                        <p:tgtEl>
                                          <p:spTgt spid="15"/>
                                        </p:tgtEl>
                                        <p:attrNameLst>
                                          <p:attrName>style.visibility</p:attrName>
                                        </p:attrNameLst>
                                      </p:cBhvr>
                                      <p:to>
                                        <p:strVal val="hidden"/>
                                      </p:to>
                                    </p:set>
                                  </p:childTnLst>
                                </p:cTn>
                              </p:par>
                              <p:par>
                                <p:cTn id="174" presetID="42" presetClass="path" presetSubtype="0" accel="50000" decel="50000" fill="hold" grpId="3" nodeType="withEffect">
                                  <p:stCondLst>
                                    <p:cond delay="0"/>
                                  </p:stCondLst>
                                  <p:childTnLst>
                                    <p:animMotion origin="layout" path="M 2.77778E-7 3.7037E-7 L -0.01649 0.08148 " pathEditMode="relative" rAng="0" ptsTypes="AA">
                                      <p:cBhvr>
                                        <p:cTn id="175" dur="750" fill="hold"/>
                                        <p:tgtEl>
                                          <p:spTgt spid="15"/>
                                        </p:tgtEl>
                                        <p:attrNameLst>
                                          <p:attrName>ppt_x</p:attrName>
                                          <p:attrName>ppt_y</p:attrName>
                                        </p:attrNameLst>
                                      </p:cBhvr>
                                      <p:rCtr x="-833" y="4074"/>
                                    </p:animMotion>
                                  </p:childTnLst>
                                </p:cTn>
                              </p:par>
                              <p:par>
                                <p:cTn id="176" presetID="23" presetClass="entr" presetSubtype="16" fill="hold" grpId="0" nodeType="withEffect">
                                  <p:stCondLst>
                                    <p:cond delay="500"/>
                                  </p:stCondLst>
                                  <p:childTnLst>
                                    <p:set>
                                      <p:cBhvr>
                                        <p:cTn id="177" dur="1" fill="hold">
                                          <p:stCondLst>
                                            <p:cond delay="0"/>
                                          </p:stCondLst>
                                        </p:cTn>
                                        <p:tgtEl>
                                          <p:spTgt spid="20"/>
                                        </p:tgtEl>
                                        <p:attrNameLst>
                                          <p:attrName>style.visibility</p:attrName>
                                        </p:attrNameLst>
                                      </p:cBhvr>
                                      <p:to>
                                        <p:strVal val="visible"/>
                                      </p:to>
                                    </p:set>
                                    <p:anim calcmode="lin" valueType="num">
                                      <p:cBhvr>
                                        <p:cTn id="178" dur="500" fill="hold"/>
                                        <p:tgtEl>
                                          <p:spTgt spid="20"/>
                                        </p:tgtEl>
                                        <p:attrNameLst>
                                          <p:attrName>ppt_w</p:attrName>
                                        </p:attrNameLst>
                                      </p:cBhvr>
                                      <p:tavLst>
                                        <p:tav tm="0">
                                          <p:val>
                                            <p:fltVal val="0"/>
                                          </p:val>
                                        </p:tav>
                                        <p:tav tm="100000">
                                          <p:val>
                                            <p:strVal val="#ppt_w"/>
                                          </p:val>
                                        </p:tav>
                                      </p:tavLst>
                                    </p:anim>
                                    <p:anim calcmode="lin" valueType="num">
                                      <p:cBhvr>
                                        <p:cTn id="179" dur="500" fill="hold"/>
                                        <p:tgtEl>
                                          <p:spTgt spid="20"/>
                                        </p:tgtEl>
                                        <p:attrNameLst>
                                          <p:attrName>ppt_h</p:attrName>
                                        </p:attrNameLst>
                                      </p:cBhvr>
                                      <p:tavLst>
                                        <p:tav tm="0">
                                          <p:val>
                                            <p:fltVal val="0"/>
                                          </p:val>
                                        </p:tav>
                                        <p:tav tm="100000">
                                          <p:val>
                                            <p:strVal val="#ppt_h"/>
                                          </p:val>
                                        </p:tav>
                                      </p:tavLst>
                                    </p:anim>
                                  </p:childTnLst>
                                </p:cTn>
                              </p:par>
                              <p:par>
                                <p:cTn id="180" presetID="23" presetClass="exit" presetSubtype="16" fill="hold" grpId="1" nodeType="withEffect">
                                  <p:stCondLst>
                                    <p:cond delay="750"/>
                                  </p:stCondLst>
                                  <p:childTnLst>
                                    <p:anim calcmode="lin" valueType="num">
                                      <p:cBhvr>
                                        <p:cTn id="181" dur="500"/>
                                        <p:tgtEl>
                                          <p:spTgt spid="20"/>
                                        </p:tgtEl>
                                        <p:attrNameLst>
                                          <p:attrName>ppt_w</p:attrName>
                                        </p:attrNameLst>
                                      </p:cBhvr>
                                      <p:tavLst>
                                        <p:tav tm="0">
                                          <p:val>
                                            <p:strVal val="ppt_w"/>
                                          </p:val>
                                        </p:tav>
                                        <p:tav tm="100000">
                                          <p:val>
                                            <p:strVal val="4*ppt_w"/>
                                          </p:val>
                                        </p:tav>
                                      </p:tavLst>
                                    </p:anim>
                                    <p:anim calcmode="lin" valueType="num">
                                      <p:cBhvr>
                                        <p:cTn id="182" dur="500"/>
                                        <p:tgtEl>
                                          <p:spTgt spid="20"/>
                                        </p:tgtEl>
                                        <p:attrNameLst>
                                          <p:attrName>ppt_h</p:attrName>
                                        </p:attrNameLst>
                                      </p:cBhvr>
                                      <p:tavLst>
                                        <p:tav tm="0">
                                          <p:val>
                                            <p:strVal val="ppt_h"/>
                                          </p:val>
                                        </p:tav>
                                        <p:tav tm="100000">
                                          <p:val>
                                            <p:strVal val="4*ppt_h"/>
                                          </p:val>
                                        </p:tav>
                                      </p:tavLst>
                                    </p:anim>
                                    <p:set>
                                      <p:cBhvr>
                                        <p:cTn id="183" dur="1" fill="hold">
                                          <p:stCondLst>
                                            <p:cond delay="499"/>
                                          </p:stCondLst>
                                        </p:cTn>
                                        <p:tgtEl>
                                          <p:spTgt spid="20"/>
                                        </p:tgtEl>
                                        <p:attrNameLst>
                                          <p:attrName>style.visibility</p:attrName>
                                        </p:attrNameLst>
                                      </p:cBhvr>
                                      <p:to>
                                        <p:strVal val="hidden"/>
                                      </p:to>
                                    </p:set>
                                  </p:childTnLst>
                                </p:cTn>
                              </p:par>
                              <p:par>
                                <p:cTn id="184" presetID="10" presetClass="exit" presetSubtype="0" fill="hold" grpId="2" nodeType="withEffect">
                                  <p:stCondLst>
                                    <p:cond delay="750"/>
                                  </p:stCondLst>
                                  <p:childTnLst>
                                    <p:animEffect transition="out" filter="fade">
                                      <p:cBhvr>
                                        <p:cTn id="185" dur="500"/>
                                        <p:tgtEl>
                                          <p:spTgt spid="20"/>
                                        </p:tgtEl>
                                      </p:cBhvr>
                                    </p:animEffect>
                                    <p:set>
                                      <p:cBhvr>
                                        <p:cTn id="186"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2" grpId="2"/>
      <p:bldP spid="4" grpId="0"/>
      <p:bldP spid="4" grpId="1"/>
      <p:bldP spid="4" grpId="2"/>
      <p:bldP spid="3074" grpId="0"/>
      <p:bldP spid="3074"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3" grpId="0"/>
      <p:bldP spid="13" grpId="1"/>
      <p:bldP spid="14" grpId="0"/>
      <p:bldP spid="14" grpId="1"/>
      <p:bldP spid="15" grpId="0"/>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animBg="1"/>
      <p:bldP spid="20" grpId="1" animBg="1"/>
      <p:bldP spid="20" grpId="2"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3776" y="5268606"/>
            <a:ext cx="8229600" cy="105294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16. Abraham Lincoln (1861-1865)</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579904"/>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Part  11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96173989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C916FD-881B-4F06-9434-52A5C17E6F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hidden="1"/>
          <p:cNvSpPr>
            <a:spLocks noGrp="1" noChangeArrowheads="1"/>
          </p:cNvSpPr>
          <p:nvPr>
            <p:ph type="title"/>
          </p:nvPr>
        </p:nvSpPr>
        <p:spPr>
          <a:xfrm>
            <a:off x="457200" y="1621695"/>
            <a:ext cx="8229600" cy="36146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"Behold, I stand at the door and knock. If anyone hears My voice and opens the door, I will come in to him and dine with him, and he with Me."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Revelation 3:20</a:t>
            </a:r>
          </a:p>
        </p:txBody>
      </p:sp>
      <p:sp>
        <p:nvSpPr>
          <p:cNvPr id="4" name="Rectangle 2">
            <a:extLst>
              <a:ext uri="{FF2B5EF4-FFF2-40B4-BE49-F238E27FC236}">
                <a16:creationId xmlns:a16="http://schemas.microsoft.com/office/drawing/2014/main" id="{CAE5F1AF-A8A0-422A-B485-5EADD246C7E5}"/>
              </a:ext>
            </a:extLst>
          </p:cNvPr>
          <p:cNvSpPr txBox="1">
            <a:spLocks noChangeArrowheads="1"/>
          </p:cNvSpPr>
          <p:nvPr/>
        </p:nvSpPr>
        <p:spPr bwMode="auto">
          <a:xfrm>
            <a:off x="457200" y="1615599"/>
            <a:ext cx="8229600" cy="3626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Through wisdom a house is built, And by understanding it is established; By knowledge the rooms are filled With all precious and pleasant riches.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24:3-4</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DA2E4A7-4087-451B-BDDD-0DD2803145B3}"/>
              </a:ext>
            </a:extLst>
          </p:cNvPr>
          <p:cNvSpPr txBox="1">
            <a:spLocks noChangeArrowheads="1"/>
          </p:cNvSpPr>
          <p:nvPr/>
        </p:nvSpPr>
        <p:spPr bwMode="auto">
          <a:xfrm>
            <a:off x="2550656" y="1668391"/>
            <a:ext cx="2357895"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50800">
                    <a:schemeClr val="tx1"/>
                  </a:glow>
                  <a:outerShdw blurRad="50800" algn="tl" rotWithShape="0">
                    <a:srgbClr val="000000"/>
                  </a:outerShdw>
                </a:effectLst>
                <a:latin typeface="Calibri" panose="020F0502020204030204" pitchFamily="34" charset="0"/>
              </a:rPr>
              <a:t>wisdom</a:t>
            </a:r>
          </a:p>
        </p:txBody>
      </p:sp>
      <p:sp>
        <p:nvSpPr>
          <p:cNvPr id="6" name="Rectangle 2">
            <a:extLst>
              <a:ext uri="{FF2B5EF4-FFF2-40B4-BE49-F238E27FC236}">
                <a16:creationId xmlns:a16="http://schemas.microsoft.com/office/drawing/2014/main" id="{2B5FFC59-B62D-4C81-A5F7-56E00832788E}"/>
              </a:ext>
            </a:extLst>
          </p:cNvPr>
          <p:cNvSpPr txBox="1">
            <a:spLocks noChangeArrowheads="1"/>
          </p:cNvSpPr>
          <p:nvPr/>
        </p:nvSpPr>
        <p:spPr bwMode="auto">
          <a:xfrm>
            <a:off x="6487885" y="1667280"/>
            <a:ext cx="1995038"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is built</a:t>
            </a:r>
          </a:p>
        </p:txBody>
      </p:sp>
      <p:sp>
        <p:nvSpPr>
          <p:cNvPr id="7" name="Rectangle 2">
            <a:extLst>
              <a:ext uri="{FF2B5EF4-FFF2-40B4-BE49-F238E27FC236}">
                <a16:creationId xmlns:a16="http://schemas.microsoft.com/office/drawing/2014/main" id="{52B52071-3D38-457B-B604-F178137EAD15}"/>
              </a:ext>
            </a:extLst>
          </p:cNvPr>
          <p:cNvSpPr txBox="1">
            <a:spLocks noChangeArrowheads="1"/>
          </p:cNvSpPr>
          <p:nvPr/>
        </p:nvSpPr>
        <p:spPr bwMode="auto">
          <a:xfrm>
            <a:off x="3047551" y="2341851"/>
            <a:ext cx="3860800"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understanding</a:t>
            </a:r>
          </a:p>
        </p:txBody>
      </p:sp>
      <p:sp>
        <p:nvSpPr>
          <p:cNvPr id="8" name="Rectangle 2">
            <a:extLst>
              <a:ext uri="{FF2B5EF4-FFF2-40B4-BE49-F238E27FC236}">
                <a16:creationId xmlns:a16="http://schemas.microsoft.com/office/drawing/2014/main" id="{9371341B-A0B5-4D7E-9D49-056013767718}"/>
              </a:ext>
            </a:extLst>
          </p:cNvPr>
          <p:cNvSpPr txBox="1">
            <a:spLocks noChangeArrowheads="1"/>
          </p:cNvSpPr>
          <p:nvPr/>
        </p:nvSpPr>
        <p:spPr bwMode="auto">
          <a:xfrm>
            <a:off x="897275" y="3013603"/>
            <a:ext cx="2909439"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established</a:t>
            </a:r>
          </a:p>
        </p:txBody>
      </p:sp>
      <p:sp>
        <p:nvSpPr>
          <p:cNvPr id="9" name="Rectangle 2">
            <a:extLst>
              <a:ext uri="{FF2B5EF4-FFF2-40B4-BE49-F238E27FC236}">
                <a16:creationId xmlns:a16="http://schemas.microsoft.com/office/drawing/2014/main" id="{23A6055E-73FA-4163-B08A-8B8F43F4AF51}"/>
              </a:ext>
            </a:extLst>
          </p:cNvPr>
          <p:cNvSpPr txBox="1">
            <a:spLocks noChangeArrowheads="1"/>
          </p:cNvSpPr>
          <p:nvPr/>
        </p:nvSpPr>
        <p:spPr bwMode="auto">
          <a:xfrm>
            <a:off x="4446481" y="3011800"/>
            <a:ext cx="2982009" cy="83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knowledge</a:t>
            </a:r>
          </a:p>
        </p:txBody>
      </p:sp>
    </p:spTree>
    <p:extLst>
      <p:ext uri="{BB962C8B-B14F-4D97-AF65-F5344CB8AC3E}">
        <p14:creationId xmlns:p14="http://schemas.microsoft.com/office/powerpoint/2010/main" val="67918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3074"/>
                                        </p:tgtEl>
                                      </p:cBhvr>
                                    </p:animEffect>
                                    <p:anim calcmode="lin" valueType="num">
                                      <p:cBhvr>
                                        <p:cTn id="14" dur="1000"/>
                                        <p:tgtEl>
                                          <p:spTgt spid="3074"/>
                                        </p:tgtEl>
                                        <p:attrNameLst>
                                          <p:attrName>ppt_x</p:attrName>
                                        </p:attrNameLst>
                                      </p:cBhvr>
                                      <p:tavLst>
                                        <p:tav tm="0">
                                          <p:val>
                                            <p:strVal val="ppt_x"/>
                                          </p:val>
                                        </p:tav>
                                        <p:tav tm="100000">
                                          <p:val>
                                            <p:strVal val="ppt_x"/>
                                          </p:val>
                                        </p:tav>
                                      </p:tavLst>
                                    </p:anim>
                                    <p:anim calcmode="lin" valueType="num">
                                      <p:cBhvr>
                                        <p:cTn id="15" dur="1000"/>
                                        <p:tgtEl>
                                          <p:spTgt spid="3074"/>
                                        </p:tgtEl>
                                        <p:attrNameLst>
                                          <p:attrName>ppt_y</p:attrName>
                                        </p:attrNameLst>
                                      </p:cBhvr>
                                      <p:tavLst>
                                        <p:tav tm="0">
                                          <p:val>
                                            <p:strVal val="ppt_y"/>
                                          </p:val>
                                        </p:tav>
                                        <p:tav tm="100000">
                                          <p:val>
                                            <p:strVal val="ppt_y-.1"/>
                                          </p:val>
                                        </p:tav>
                                      </p:tavLst>
                                    </p:anim>
                                    <p:set>
                                      <p:cBhvr>
                                        <p:cTn id="16" dur="1" fill="hold">
                                          <p:stCondLst>
                                            <p:cond delay="999"/>
                                          </p:stCondLst>
                                        </p:cTn>
                                        <p:tgtEl>
                                          <p:spTgt spid="3074"/>
                                        </p:tgtEl>
                                        <p:attrNameLst>
                                          <p:attrName>style.visibility</p:attrName>
                                        </p:attrNameLst>
                                      </p:cBhvr>
                                      <p:to>
                                        <p:strVal val="hidden"/>
                                      </p:to>
                                    </p:set>
                                  </p:childTnLst>
                                </p:cTn>
                              </p:par>
                              <p:par>
                                <p:cTn id="17" presetID="42" presetClass="entr" presetSubtype="0" fill="hold" grpId="0" nodeType="withEffect">
                                  <p:stCondLst>
                                    <p:cond delay="6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5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25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5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50"/>
                                        <p:tgtEl>
                                          <p:spTgt spid="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250"/>
                                        <p:tgtEl>
                                          <p:spTgt spid="9"/>
                                        </p:tgtEl>
                                      </p:cBhvr>
                                    </p:animEffect>
                                  </p:childTnLst>
                                </p:cTn>
                              </p:par>
                              <p:par>
                                <p:cTn id="39" presetID="0" presetClass="path" presetSubtype="0" accel="50000" decel="50000" fill="hold" grpId="1" nodeType="withEffect">
                                  <p:stCondLst>
                                    <p:cond delay="0"/>
                                  </p:stCondLst>
                                  <p:childTnLst>
                                    <p:animMotion origin="layout" path="M -2.5E-6 3.33333E-6 L 0.39011 -0.18334 " pathEditMode="relative" rAng="0" ptsTypes="AA">
                                      <p:cBhvr>
                                        <p:cTn id="40" dur="2000" fill="hold"/>
                                        <p:tgtEl>
                                          <p:spTgt spid="5"/>
                                        </p:tgtEl>
                                        <p:attrNameLst>
                                          <p:attrName>ppt_x</p:attrName>
                                          <p:attrName>ppt_y</p:attrName>
                                        </p:attrNameLst>
                                      </p:cBhvr>
                                      <p:rCtr x="19497" y="-9167"/>
                                    </p:animMotion>
                                  </p:childTnLst>
                                </p:cTn>
                              </p:par>
                              <p:par>
                                <p:cTn id="41" presetID="0" presetClass="path" presetSubtype="0" accel="72000" decel="28000" fill="hold" grpId="1" nodeType="withEffect">
                                  <p:stCondLst>
                                    <p:cond delay="0"/>
                                  </p:stCondLst>
                                  <p:childTnLst>
                                    <p:animMotion origin="layout" path="M 3.61111E-6 4.81481E-6 L -0.02014 -0.09445 " pathEditMode="relative" rAng="0" ptsTypes="AA">
                                      <p:cBhvr>
                                        <p:cTn id="42" dur="2000" fill="hold"/>
                                        <p:tgtEl>
                                          <p:spTgt spid="6"/>
                                        </p:tgtEl>
                                        <p:attrNameLst>
                                          <p:attrName>ppt_x</p:attrName>
                                          <p:attrName>ppt_y</p:attrName>
                                        </p:attrNameLst>
                                      </p:cBhvr>
                                      <p:rCtr x="-1007" y="-4722"/>
                                    </p:animMotion>
                                  </p:childTnLst>
                                </p:cTn>
                              </p:par>
                              <p:par>
                                <p:cTn id="43" presetID="0" presetClass="path" presetSubtype="0" accel="50000" decel="50000" fill="hold" grpId="1" nodeType="withEffect">
                                  <p:stCondLst>
                                    <p:cond delay="0"/>
                                  </p:stCondLst>
                                  <p:childTnLst>
                                    <p:animMotion origin="layout" path="M -4.44444E-6 -4.81481E-6 L -0.19583 0.1588 " pathEditMode="relative" rAng="0" ptsTypes="AA">
                                      <p:cBhvr>
                                        <p:cTn id="44" dur="2000" fill="hold"/>
                                        <p:tgtEl>
                                          <p:spTgt spid="7"/>
                                        </p:tgtEl>
                                        <p:attrNameLst>
                                          <p:attrName>ppt_x</p:attrName>
                                          <p:attrName>ppt_y</p:attrName>
                                        </p:attrNameLst>
                                      </p:cBhvr>
                                      <p:rCtr x="-9792" y="7940"/>
                                    </p:animMotion>
                                  </p:childTnLst>
                                </p:cTn>
                              </p:par>
                              <p:par>
                                <p:cTn id="45" presetID="0" presetClass="path" presetSubtype="0" accel="50000" decel="50000" fill="hold" grpId="1" nodeType="withEffect">
                                  <p:stCondLst>
                                    <p:cond delay="0"/>
                                  </p:stCondLst>
                                  <p:childTnLst>
                                    <p:animMotion origin="layout" path="M 1.94444E-6 -1.48148E-6 L 0.09149 0.14838 " pathEditMode="relative" rAng="0" ptsTypes="AA">
                                      <p:cBhvr>
                                        <p:cTn id="46" dur="2000" fill="hold"/>
                                        <p:tgtEl>
                                          <p:spTgt spid="8"/>
                                        </p:tgtEl>
                                        <p:attrNameLst>
                                          <p:attrName>ppt_x</p:attrName>
                                          <p:attrName>ppt_y</p:attrName>
                                        </p:attrNameLst>
                                      </p:cBhvr>
                                      <p:rCtr x="4566" y="7407"/>
                                    </p:animMotion>
                                  </p:childTnLst>
                                </p:cTn>
                              </p:par>
                              <p:par>
                                <p:cTn id="47" presetID="0" presetClass="path" presetSubtype="0" accel="50000" decel="50000" fill="hold" grpId="1" nodeType="withEffect">
                                  <p:stCondLst>
                                    <p:cond delay="0"/>
                                  </p:stCondLst>
                                  <p:childTnLst>
                                    <p:animMotion origin="layout" path="M 4.44444E-6 0 L 0.13263 0.23819 " pathEditMode="relative" rAng="0" ptsTypes="AA">
                                      <p:cBhvr>
                                        <p:cTn id="48" dur="2000" fill="hold"/>
                                        <p:tgtEl>
                                          <p:spTgt spid="9"/>
                                        </p:tgtEl>
                                        <p:attrNameLst>
                                          <p:attrName>ppt_x</p:attrName>
                                          <p:attrName>ppt_y</p:attrName>
                                        </p:attrNameLst>
                                      </p:cBhvr>
                                      <p:rCtr x="6632" y="11898"/>
                                    </p:animMotion>
                                  </p:childTnLst>
                                </p:cTn>
                              </p:par>
                              <p:par>
                                <p:cTn id="49" presetID="10" presetClass="exit" presetSubtype="0" fill="hold" grpId="1" nodeType="withEffect">
                                  <p:stCondLst>
                                    <p:cond delay="0"/>
                                  </p:stCondLst>
                                  <p:childTnLst>
                                    <p:animEffect transition="out" filter="fade">
                                      <p:cBhvr>
                                        <p:cTn id="50" dur="1250"/>
                                        <p:tgtEl>
                                          <p:spTgt spid="4"/>
                                        </p:tgtEl>
                                      </p:cBhvr>
                                    </p:animEffect>
                                    <p:set>
                                      <p:cBhvr>
                                        <p:cTn id="51" dur="1" fill="hold">
                                          <p:stCondLst>
                                            <p:cond delay="1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6" grpId="0"/>
      <p:bldP spid="6" grpId="1"/>
      <p:bldP spid="7" grpId="0"/>
      <p:bldP spid="7" grpId="1"/>
      <p:bldP spid="8" grpId="0"/>
      <p:bldP spid="8" grpId="1"/>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AFF4B5-710F-41B4-9A56-7F571C8BE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081657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96CF63-26FE-49E6-BFA0-5CEA7A1C19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2902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02D037-AD15-4C2F-A54F-056C63BF8E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42435505"/>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68D220-E829-4523-A34E-75BA779D1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690609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516856-C57D-40B5-BF08-EC5BAF2BC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2383292"/>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ADE7E3-91AB-4EB4-B838-C0708C55AC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0676444" cy="7113181"/>
          </a:xfrm>
          <a:prstGeom prst="rect">
            <a:avLst/>
          </a:prstGeom>
        </p:spPr>
      </p:pic>
    </p:spTree>
    <p:extLst>
      <p:ext uri="{BB962C8B-B14F-4D97-AF65-F5344CB8AC3E}">
        <p14:creationId xmlns:p14="http://schemas.microsoft.com/office/powerpoint/2010/main" val="10756852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79F2B6-7F00-421F-99DB-C6C5EDED61E4}"/>
              </a:ext>
            </a:extLst>
          </p:cNvPr>
          <p:cNvPicPr>
            <a:picLocks noChangeAspect="1"/>
          </p:cNvPicPr>
          <p:nvPr/>
        </p:nvPicPr>
        <p:blipFill rotWithShape="1">
          <a:blip r:embed="rId2">
            <a:extLst>
              <a:ext uri="{28A0092B-C50C-407E-A947-70E740481C1C}">
                <a14:useLocalDpi xmlns:a14="http://schemas.microsoft.com/office/drawing/2010/main" val="0"/>
              </a:ext>
            </a:extLst>
          </a:blip>
          <a:srcRect l="2410" r="8673"/>
          <a:stretch/>
        </p:blipFill>
        <p:spPr>
          <a:xfrm>
            <a:off x="0" y="0"/>
            <a:ext cx="9144000" cy="6858000"/>
          </a:xfrm>
          <a:prstGeom prst="rect">
            <a:avLst/>
          </a:prstGeom>
        </p:spPr>
      </p:pic>
    </p:spTree>
    <p:extLst>
      <p:ext uri="{BB962C8B-B14F-4D97-AF65-F5344CB8AC3E}">
        <p14:creationId xmlns:p14="http://schemas.microsoft.com/office/powerpoint/2010/main" val="3289022261"/>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17602D-C82E-4877-92C1-4CDA35A7ED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49251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30F31D-AFAF-457E-AFA9-B28D03CEC728}"/>
              </a:ext>
            </a:extLst>
          </p:cNvPr>
          <p:cNvPicPr>
            <a:picLocks noChangeAspect="1"/>
          </p:cNvPicPr>
          <p:nvPr/>
        </p:nvPicPr>
        <p:blipFill rotWithShape="1">
          <a:blip r:embed="rId2">
            <a:extLst>
              <a:ext uri="{28A0092B-C50C-407E-A947-70E740481C1C}">
                <a14:useLocalDpi xmlns:a14="http://schemas.microsoft.com/office/drawing/2010/main" val="0"/>
              </a:ext>
            </a:extLst>
          </a:blip>
          <a:srcRect t="11601" r="3416" b="16487"/>
          <a:stretch/>
        </p:blipFill>
        <p:spPr>
          <a:xfrm>
            <a:off x="0" y="-1"/>
            <a:ext cx="9144000" cy="6858001"/>
          </a:xfrm>
          <a:prstGeom prst="rect">
            <a:avLst/>
          </a:prstGeom>
        </p:spPr>
      </p:pic>
    </p:spTree>
    <p:extLst>
      <p:ext uri="{BB962C8B-B14F-4D97-AF65-F5344CB8AC3E}">
        <p14:creationId xmlns:p14="http://schemas.microsoft.com/office/powerpoint/2010/main" val="3843250499"/>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920302"/>
            <a:ext cx="8229600" cy="16760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best thing about the future is that it comes one day at a time.”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801956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30468E-60FB-4E63-A274-26DD00818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9143997" cy="6858000"/>
          </a:xfrm>
          <a:prstGeom prst="rect">
            <a:avLst/>
          </a:prstGeom>
        </p:spPr>
      </p:pic>
    </p:spTree>
    <p:extLst>
      <p:ext uri="{BB962C8B-B14F-4D97-AF65-F5344CB8AC3E}">
        <p14:creationId xmlns:p14="http://schemas.microsoft.com/office/powerpoint/2010/main" val="14244652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250" fill="hold"/>
                                        <p:tgtEl>
                                          <p:spTgt spid="4"/>
                                        </p:tgtEl>
                                      </p:cBhvr>
                                      <p:by x="175000" y="175000"/>
                                    </p:animScale>
                                  </p:childTnLst>
                                </p:cTn>
                              </p:par>
                              <p:par>
                                <p:cTn id="7" presetID="42" presetClass="path" presetSubtype="0" accel="78000" decel="22000" fill="hold" nodeType="withEffect">
                                  <p:stCondLst>
                                    <p:cond delay="0"/>
                                  </p:stCondLst>
                                  <p:childTnLst>
                                    <p:animMotion origin="layout" path="M 0 0 L -0.03299 0.25602 " pathEditMode="relative" rAng="0" ptsTypes="AA">
                                      <p:cBhvr>
                                        <p:cTn id="8" dur="1250" fill="hold"/>
                                        <p:tgtEl>
                                          <p:spTgt spid="4"/>
                                        </p:tgtEl>
                                        <p:attrNameLst>
                                          <p:attrName>ppt_x</p:attrName>
                                          <p:attrName>ppt_y</p:attrName>
                                        </p:attrNameLst>
                                      </p:cBhvr>
                                      <p:rCtr x="-1649" y="12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5D02D3-102B-4076-A3F5-B3C54A080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136555" cy="6858000"/>
          </a:xfrm>
          <a:prstGeom prst="rect">
            <a:avLst/>
          </a:prstGeom>
        </p:spPr>
      </p:pic>
    </p:spTree>
    <p:extLst>
      <p:ext uri="{BB962C8B-B14F-4D97-AF65-F5344CB8AC3E}">
        <p14:creationId xmlns:p14="http://schemas.microsoft.com/office/powerpoint/2010/main" val="378393087"/>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E7B3FA-D6FE-425B-97C9-0E534C165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03" y="0"/>
            <a:ext cx="10293955" cy="6858000"/>
          </a:xfrm>
          <a:prstGeom prst="rect">
            <a:avLst/>
          </a:prstGeom>
        </p:spPr>
      </p:pic>
    </p:spTree>
    <p:extLst>
      <p:ext uri="{BB962C8B-B14F-4D97-AF65-F5344CB8AC3E}">
        <p14:creationId xmlns:p14="http://schemas.microsoft.com/office/powerpoint/2010/main" val="31214180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5381A1-40CF-4D2A-8858-79C70A1DB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752" y="0"/>
            <a:ext cx="12148457" cy="6858000"/>
          </a:xfrm>
          <a:prstGeom prst="rect">
            <a:avLst/>
          </a:prstGeom>
        </p:spPr>
      </p:pic>
    </p:spTree>
    <p:extLst>
      <p:ext uri="{BB962C8B-B14F-4D97-AF65-F5344CB8AC3E}">
        <p14:creationId xmlns:p14="http://schemas.microsoft.com/office/powerpoint/2010/main" val="24328313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0FFE06-50F9-42AB-AB40-B6F12DBC2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a:extLst>
              <a:ext uri="{FF2B5EF4-FFF2-40B4-BE49-F238E27FC236}">
                <a16:creationId xmlns:a16="http://schemas.microsoft.com/office/drawing/2014/main" id="{57CB1765-620F-421B-AA17-98D1F5C37A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Tree>
    <p:extLst>
      <p:ext uri="{BB962C8B-B14F-4D97-AF65-F5344CB8AC3E}">
        <p14:creationId xmlns:p14="http://schemas.microsoft.com/office/powerpoint/2010/main" val="1024999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8"/>
                                        </p:tgtEl>
                                      </p:cBhvr>
                                      <p:by x="150000" y="150000"/>
                                    </p:animScale>
                                  </p:childTnLst>
                                </p:cTn>
                              </p:par>
                              <p:par>
                                <p:cTn id="13" presetID="42" presetClass="path" presetSubtype="0" accel="76000" decel="24000" fill="hold" nodeType="withEffect">
                                  <p:stCondLst>
                                    <p:cond delay="0"/>
                                  </p:stCondLst>
                                  <p:childTnLst>
                                    <p:animMotion origin="layout" path="M 0 1.11022E-16 L -0.23368 -0.08681 " pathEditMode="relative" rAng="0" ptsTypes="AA">
                                      <p:cBhvr>
                                        <p:cTn id="14" dur="2000" fill="hold"/>
                                        <p:tgtEl>
                                          <p:spTgt spid="8"/>
                                        </p:tgtEl>
                                        <p:attrNameLst>
                                          <p:attrName>ppt_x</p:attrName>
                                          <p:attrName>ppt_y</p:attrName>
                                        </p:attrNameLst>
                                      </p:cBhvr>
                                      <p:rCtr x="-11684" y="-4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321A6E-C319-4F58-86E8-D9E4428FFF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5974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B4275D-7D92-466B-9141-40F0CB7385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96263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EC5565-F8F6-4A5F-BA42-A32C13B61797}"/>
              </a:ext>
            </a:extLst>
          </p:cNvPr>
          <p:cNvPicPr>
            <a:picLocks noChangeAspect="1"/>
          </p:cNvPicPr>
          <p:nvPr/>
        </p:nvPicPr>
        <p:blipFill rotWithShape="1">
          <a:blip r:embed="rId3">
            <a:extLst>
              <a:ext uri="{28A0092B-C50C-407E-A947-70E740481C1C}">
                <a14:useLocalDpi xmlns:a14="http://schemas.microsoft.com/office/drawing/2010/main" val="0"/>
              </a:ext>
            </a:extLst>
          </a:blip>
          <a:srcRect r="16146"/>
          <a:stretch/>
        </p:blipFill>
        <p:spPr>
          <a:xfrm>
            <a:off x="-1" y="0"/>
            <a:ext cx="9144001" cy="6858000"/>
          </a:xfrm>
          <a:prstGeom prst="rect">
            <a:avLst/>
          </a:prstGeom>
        </p:spPr>
      </p:pic>
    </p:spTree>
    <p:extLst>
      <p:ext uri="{BB962C8B-B14F-4D97-AF65-F5344CB8AC3E}">
        <p14:creationId xmlns:p14="http://schemas.microsoft.com/office/powerpoint/2010/main" val="134821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35AFB2-28A7-47F9-9EF4-5C808028C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3517924"/>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A3669C-ACDF-4584-9282-14C02905A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7262036"/>
          </a:xfrm>
          <a:prstGeom prst="rect">
            <a:avLst/>
          </a:prstGeom>
        </p:spPr>
      </p:pic>
    </p:spTree>
    <p:extLst>
      <p:ext uri="{BB962C8B-B14F-4D97-AF65-F5344CB8AC3E}">
        <p14:creationId xmlns:p14="http://schemas.microsoft.com/office/powerpoint/2010/main" val="38313244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18222"/>
            <a:ext cx="8229600" cy="35780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"Therefore do not worry about tomorrow, for tomorrow will worry about its own things. Sufficient for the day is its own trouble."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Matthew 6:34</a:t>
            </a:r>
          </a:p>
        </p:txBody>
      </p:sp>
    </p:spTree>
    <p:extLst>
      <p:ext uri="{BB962C8B-B14F-4D97-AF65-F5344CB8AC3E}">
        <p14:creationId xmlns:p14="http://schemas.microsoft.com/office/powerpoint/2010/main" val="1161021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10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267694" y="3918858"/>
            <a:ext cx="2980706"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6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Franklin Gothic Demi" panose="020B0703020102020204" pitchFamily="34" charset="0"/>
                <a:ea typeface="+mn-ea"/>
                <a:cs typeface="+mn-cs"/>
              </a:rPr>
              <a:t>13½</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rPr>
              <a:t>Presidential Quotes</a:t>
            </a:r>
            <a:endParaRPr kumimoji="0" lang="en-US" sz="8000" b="1" i="1" u="none" strike="noStrike" kern="1200" cap="none" spc="50" normalizeH="0" baseline="0" noProof="0" dirty="0">
              <a:ln w="11430"/>
              <a:blipFill>
                <a:blip r:embed="rId4"/>
                <a:stretch>
                  <a:fillRect/>
                </a:stretch>
              </a:blipFill>
              <a:effectLst>
                <a:glow rad="63500">
                  <a:srgbClr val="000000"/>
                </a:glow>
                <a:outerShdw blurRad="76200" dist="50800" dir="5400000" algn="tl" rotWithShape="0">
                  <a:srgbClr val="000000">
                    <a:alpha val="65000"/>
                  </a:srgbClr>
                </a:outerShdw>
              </a:effectLst>
              <a:uLnTx/>
              <a:uFillTx/>
              <a:latin typeface="Calibri" panose="020F0502020204030204" pitchFamily="34" charset="0"/>
              <a:ea typeface="+mn-ea"/>
              <a:cs typeface="+mn-cs"/>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Ron Bert</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
        <p:nvSpPr>
          <p:cNvPr id="6" name="Rectangle 12"/>
          <p:cNvSpPr>
            <a:spLocks noChangeArrowheads="1"/>
          </p:cNvSpPr>
          <p:nvPr/>
        </p:nvSpPr>
        <p:spPr bwMode="auto">
          <a:xfrm>
            <a:off x="3750196" y="4844143"/>
            <a:ext cx="5012803"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rPr>
              <a:t>December ??, 2018</a:t>
            </a:r>
            <a:endParaRPr kumimoji="0" lang="en-US" altLang="en-US" sz="4400" b="1" i="1" u="none" strike="noStrike" kern="1200" cap="none" spc="0" normalizeH="0" baseline="0" noProof="0" dirty="0">
              <a:ln w="10160">
                <a:solidFill>
                  <a:srgbClr val="DAEDEF"/>
                </a:solidFill>
                <a:prstDash val="solid"/>
              </a:ln>
              <a:solidFill>
                <a:srgbClr val="FFFFFF"/>
              </a:solidFill>
              <a:effectLst>
                <a:glow rad="63500">
                  <a:srgbClr val="000000"/>
                </a:glow>
                <a:outerShdw blurRad="38100" dist="22860" dir="5400000" algn="tl" rotWithShape="0">
                  <a:srgbClr val="000000">
                    <a:alpha val="30000"/>
                  </a:srgbClr>
                </a:outerShd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75221811"/>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39" presetClass="entr" presetSubtype="0" accel="100000" fill="hold" grpId="0" nodeType="after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25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1.38889E-6 2.22222E-6 L -0.1842 -0.14653 " pathEditMode="relative" rAng="0" ptsTypes="AA">
                                      <p:cBhvr>
                                        <p:cTn id="49" dur="1000" fill="hold"/>
                                        <p:tgtEl>
                                          <p:spTgt spid="6"/>
                                        </p:tgtEl>
                                        <p:attrNameLst>
                                          <p:attrName>ppt_x</p:attrName>
                                          <p:attrName>ppt_y</p:attrName>
                                        </p:attrNameLst>
                                      </p:cBhvr>
                                      <p:rCtr x="-9219" y="-7338"/>
                                    </p:animMotion>
                                  </p:childTnLst>
                                </p:cTn>
                              </p:par>
                              <p:par>
                                <p:cTn id="50" presetID="2" presetClass="exit" presetSubtype="4" fill="hold" grpId="1" nodeType="withEffect">
                                  <p:stCondLst>
                                    <p:cond delay="0"/>
                                  </p:stCondLst>
                                  <p:childTnLst>
                                    <p:anim calcmode="lin" valueType="num">
                                      <p:cBhvr additive="base">
                                        <p:cTn id="51" dur="1250"/>
                                        <p:tgtEl>
                                          <p:spTgt spid="7"/>
                                        </p:tgtEl>
                                        <p:attrNameLst>
                                          <p:attrName>ppt_x</p:attrName>
                                        </p:attrNameLst>
                                      </p:cBhvr>
                                      <p:tavLst>
                                        <p:tav tm="0">
                                          <p:val>
                                            <p:strVal val="ppt_x"/>
                                          </p:val>
                                        </p:tav>
                                        <p:tav tm="100000">
                                          <p:val>
                                            <p:strVal val="ppt_x"/>
                                          </p:val>
                                        </p:tav>
                                      </p:tavLst>
                                    </p:anim>
                                    <p:anim calcmode="lin" valueType="num">
                                      <p:cBhvr additive="base">
                                        <p:cTn id="52" dur="1250"/>
                                        <p:tgtEl>
                                          <p:spTgt spid="7"/>
                                        </p:tgtEl>
                                        <p:attrNameLst>
                                          <p:attrName>ppt_y</p:attrName>
                                        </p:attrNameLst>
                                      </p:cBhvr>
                                      <p:tavLst>
                                        <p:tav tm="0">
                                          <p:val>
                                            <p:strVal val="ppt_y"/>
                                          </p:val>
                                        </p:tav>
                                        <p:tav tm="100000">
                                          <p:val>
                                            <p:strVal val="1+ppt_h/2"/>
                                          </p:val>
                                        </p:tav>
                                      </p:tavLst>
                                    </p:anim>
                                    <p:set>
                                      <p:cBhvr>
                                        <p:cTn id="53" dur="1" fill="hold">
                                          <p:stCondLst>
                                            <p:cond delay="124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93776" y="5268606"/>
            <a:ext cx="8229600" cy="105294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16. Abraham Lincoln (1861-1865)</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AA285C46-B00C-46AE-803B-1618B31A8CD5}"/>
              </a:ext>
            </a:extLst>
          </p:cNvPr>
          <p:cNvSpPr txBox="1">
            <a:spLocks noChangeArrowheads="1"/>
          </p:cNvSpPr>
          <p:nvPr/>
        </p:nvSpPr>
        <p:spPr bwMode="auto">
          <a:xfrm>
            <a:off x="3540972" y="4579904"/>
            <a:ext cx="2062056" cy="846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rPr>
              <a:t>Part  12 </a:t>
            </a:r>
            <a:endParaRPr kumimoji="0" lang="en-US" altLang="en-US" sz="3200" b="1" i="0" u="none" strike="noStrike" kern="0" cap="none" spc="0" normalizeH="0" baseline="0" noProof="0" dirty="0">
              <a:ln w="17780" cmpd="sng">
                <a:solidFill>
                  <a:srgbClr val="FFFFFF"/>
                </a:solidFill>
                <a:prstDash val="solid"/>
                <a:miter lim="800000"/>
              </a:ln>
              <a:solidFill>
                <a:srgbClr val="0066FF"/>
              </a:solidFill>
              <a:effectLst>
                <a:glow rad="635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534309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2862A5B-DC2F-4CEA-AC67-E46A07578D87}"/>
              </a:ext>
            </a:extLst>
          </p:cNvPr>
          <p:cNvSpPr txBox="1">
            <a:spLocks/>
          </p:cNvSpPr>
          <p:nvPr/>
        </p:nvSpPr>
        <p:spPr>
          <a:xfrm>
            <a:off x="1948202" y="2067750"/>
            <a:ext cx="256902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Character</a:t>
            </a:r>
          </a:p>
        </p:txBody>
      </p:sp>
      <p:sp>
        <p:nvSpPr>
          <p:cNvPr id="3074" name="Rectangle 2"/>
          <p:cNvSpPr>
            <a:spLocks noGrp="1" noChangeArrowheads="1"/>
          </p:cNvSpPr>
          <p:nvPr>
            <p:ph type="title"/>
          </p:nvPr>
        </p:nvSpPr>
        <p:spPr>
          <a:xfrm>
            <a:off x="457200" y="2060607"/>
            <a:ext cx="8229600" cy="293185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“Character is like a tree               and reputation like a shadow.          The shadow is what we think of it; the tree is the real thing.”</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1697835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edge">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17935"/>
            <a:ext cx="8229600" cy="282213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 good name is better than precious ointment, And the day of death than the day of one's birth;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Ecclesiastes 7:1</a:t>
            </a:r>
          </a:p>
        </p:txBody>
      </p:sp>
    </p:spTree>
    <p:extLst>
      <p:ext uri="{BB962C8B-B14F-4D97-AF65-F5344CB8AC3E}">
        <p14:creationId xmlns:p14="http://schemas.microsoft.com/office/powerpoint/2010/main" val="3775631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28488"/>
            <a:ext cx="8229600" cy="280102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"Either make the tree good and its fruit good, or else make the tree bad and its fruit bad; for a tree is known by its fruit.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Matthew 12:33</a:t>
            </a:r>
          </a:p>
        </p:txBody>
      </p:sp>
    </p:spTree>
    <p:extLst>
      <p:ext uri="{BB962C8B-B14F-4D97-AF65-F5344CB8AC3E}">
        <p14:creationId xmlns:p14="http://schemas.microsoft.com/office/powerpoint/2010/main" val="3390997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051458"/>
            <a:ext cx="8229600" cy="475508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if anyone is a hearer of the word and not a doer, he is like a man observing his natural face in a mirror; for he observes himself, goes away, and immediately forgets what kind of man he was.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James 1:23-24</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81541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292511"/>
            <a:ext cx="8229600" cy="427297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Listen to counsel and receive instruction, That you may be wise in your latter days. There are many plans in a man's heart, Nevertheless the LORD'S counsel-that will stand.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19:20-21</a:t>
            </a:r>
          </a:p>
        </p:txBody>
      </p:sp>
    </p:spTree>
    <p:extLst>
      <p:ext uri="{BB962C8B-B14F-4D97-AF65-F5344CB8AC3E}">
        <p14:creationId xmlns:p14="http://schemas.microsoft.com/office/powerpoint/2010/main" val="4075063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042478"/>
            <a:ext cx="8229600" cy="371214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“You can fool all the people some of the time, and some of the people all the time, but you cannot fool all the people all      the time.”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66148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43427"/>
            <a:ext cx="8229600" cy="297114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Some men's sins are clearly evident, preceding them to judgment, but those of some men follow later.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Timothy 5:24</a:t>
            </a:r>
          </a:p>
        </p:txBody>
      </p:sp>
    </p:spTree>
    <p:extLst>
      <p:ext uri="{BB962C8B-B14F-4D97-AF65-F5344CB8AC3E}">
        <p14:creationId xmlns:p14="http://schemas.microsoft.com/office/powerpoint/2010/main" val="4015959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944942"/>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“Surely He intends some great good to follow this mighty convulsion which no mortal could make, and no mortal could stay.”</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70090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98382"/>
            <a:ext cx="8229600" cy="251733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could write shorter sermons  but when I get started I’m           too lazy to stop.”</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899573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E8280-36CF-40A9-8855-90D39C4FE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8358188"/>
          </a:xfrm>
          <a:prstGeom prst="rect">
            <a:avLst/>
          </a:prstGeom>
        </p:spPr>
      </p:pic>
      <p:sp>
        <p:nvSpPr>
          <p:cNvPr id="3074" name="Rectangle 2"/>
          <p:cNvSpPr>
            <a:spLocks noGrp="1" noChangeArrowheads="1"/>
          </p:cNvSpPr>
          <p:nvPr>
            <p:ph type="title"/>
          </p:nvPr>
        </p:nvSpPr>
        <p:spPr>
          <a:xfrm>
            <a:off x="457200" y="1052623"/>
            <a:ext cx="8229600" cy="426308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have endured a great deal         of ridicule without much malice, and have received a great deal    of kindness not quite free        from ridicule."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2566093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7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297F63-97BB-4F5F-96A6-1D9F2BF85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57199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80ED0-2ABE-4BDC-9646-C874402034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196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711E78-A8D5-4DBB-A1DF-F9DAE25D4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944331"/>
      </p:ext>
    </p:extLst>
  </p:cSld>
  <p:clrMapOvr>
    <a:masterClrMapping/>
  </p:clrMapOvr>
  <p:transition spd="slow">
    <p:cover dir="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B36CB5-12C7-49CD-B553-8B32DC6A0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2412"/>
            <a:ext cx="9143999" cy="7280412"/>
          </a:xfrm>
          <a:prstGeom prst="rect">
            <a:avLst/>
          </a:prstGeom>
        </p:spPr>
      </p:pic>
    </p:spTree>
    <p:extLst>
      <p:ext uri="{BB962C8B-B14F-4D97-AF65-F5344CB8AC3E}">
        <p14:creationId xmlns:p14="http://schemas.microsoft.com/office/powerpoint/2010/main" val="2356038496"/>
      </p:ext>
    </p:extLst>
  </p:cSld>
  <p:clrMapOvr>
    <a:masterClrMapping/>
  </p:clrMapOvr>
  <p:transition spd="slow">
    <p:cover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360DD9-2424-4D95-AF93-F0419CEC49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10287000" cy="6858000"/>
          </a:xfrm>
          <a:prstGeom prst="rect">
            <a:avLst/>
          </a:prstGeom>
        </p:spPr>
      </p:pic>
      <p:pic>
        <p:nvPicPr>
          <p:cNvPr id="3" name="Picture 2">
            <a:extLst>
              <a:ext uri="{FF2B5EF4-FFF2-40B4-BE49-F238E27FC236}">
                <a16:creationId xmlns:a16="http://schemas.microsoft.com/office/drawing/2014/main" id="{CE000C11-58ED-41B1-8E58-2ACA772F6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664" y="0"/>
            <a:ext cx="6879336" cy="6879336"/>
          </a:xfrm>
          <a:prstGeom prst="rect">
            <a:avLst/>
          </a:prstGeom>
        </p:spPr>
      </p:pic>
    </p:spTree>
    <p:extLst>
      <p:ext uri="{BB962C8B-B14F-4D97-AF65-F5344CB8AC3E}">
        <p14:creationId xmlns:p14="http://schemas.microsoft.com/office/powerpoint/2010/main" val="1371370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EB3447-9B00-43BF-98C1-62423FE206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04" y="0"/>
            <a:ext cx="9741408" cy="7266431"/>
          </a:xfrm>
          <a:prstGeom prst="rect">
            <a:avLst/>
          </a:prstGeom>
        </p:spPr>
      </p:pic>
    </p:spTree>
    <p:extLst>
      <p:ext uri="{BB962C8B-B14F-4D97-AF65-F5344CB8AC3E}">
        <p14:creationId xmlns:p14="http://schemas.microsoft.com/office/powerpoint/2010/main" val="16403110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1E732-DD77-469F-9D8C-DA27BD32D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528"/>
            <a:ext cx="9144000" cy="8199120"/>
          </a:xfrm>
          <a:prstGeom prst="rect">
            <a:avLst/>
          </a:prstGeom>
        </p:spPr>
      </p:pic>
    </p:spTree>
    <p:extLst>
      <p:ext uri="{BB962C8B-B14F-4D97-AF65-F5344CB8AC3E}">
        <p14:creationId xmlns:p14="http://schemas.microsoft.com/office/powerpoint/2010/main" val="320860679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C96BFAF-CE2A-4A17-BC75-553E5B25E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032" y="0"/>
            <a:ext cx="12192001" cy="6858000"/>
          </a:xfrm>
          <a:prstGeom prst="rect">
            <a:avLst/>
          </a:prstGeom>
        </p:spPr>
      </p:pic>
    </p:spTree>
    <p:extLst>
      <p:ext uri="{BB962C8B-B14F-4D97-AF65-F5344CB8AC3E}">
        <p14:creationId xmlns:p14="http://schemas.microsoft.com/office/powerpoint/2010/main" val="1181950545"/>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1545836-1139-4104-9DB1-D736D3AC3E9B}"/>
              </a:ext>
            </a:extLst>
          </p:cNvPr>
          <p:cNvSpPr txBox="1">
            <a:spLocks/>
          </p:cNvSpPr>
          <p:nvPr/>
        </p:nvSpPr>
        <p:spPr>
          <a:xfrm>
            <a:off x="2000029" y="2860157"/>
            <a:ext cx="6719777" cy="6384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1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would need to go out of the world</a:t>
            </a:r>
          </a:p>
        </p:txBody>
      </p:sp>
      <p:sp>
        <p:nvSpPr>
          <p:cNvPr id="3074" name="Rectangle 2"/>
          <p:cNvSpPr>
            <a:spLocks noGrp="1" noChangeArrowheads="1"/>
          </p:cNvSpPr>
          <p:nvPr>
            <p:ph type="title"/>
          </p:nvPr>
        </p:nvSpPr>
        <p:spPr>
          <a:xfrm>
            <a:off x="228600" y="289719"/>
            <a:ext cx="8686800"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 wrote to you in my epistle not to keep company with sexually immoral people. Yet I certainly did not mean with the sexually immoral people of this world, or with the covetous, or extortioners, or idolaters, since then you would need to go out of the world. But now I have written to you not to keep company with anyone named a brother, who is sexually immoral, or covetous, or an idolater, or a reviler, or a drunkard, or an extortioner - not even to eat with such a person.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5:9-11</a:t>
            </a:r>
            <a:r>
              <a:rPr lang="en-US" altLang="en-US" sz="34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2028583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EA4D92-0D95-4728-9541-6D640DF80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1" y="0"/>
            <a:ext cx="12192001" cy="6858000"/>
          </a:xfrm>
          <a:prstGeom prst="rect">
            <a:avLst/>
          </a:prstGeom>
        </p:spPr>
      </p:pic>
    </p:spTree>
    <p:extLst>
      <p:ext uri="{BB962C8B-B14F-4D97-AF65-F5344CB8AC3E}">
        <p14:creationId xmlns:p14="http://schemas.microsoft.com/office/powerpoint/2010/main" val="3187008275"/>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E5F7EF-1BA8-4BB3-BE17-C65C1D3CB7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343" y="0"/>
            <a:ext cx="12736286" cy="6858000"/>
          </a:xfrm>
          <a:prstGeom prst="rect">
            <a:avLst/>
          </a:prstGeom>
        </p:spPr>
      </p:pic>
    </p:spTree>
    <p:extLst>
      <p:ext uri="{BB962C8B-B14F-4D97-AF65-F5344CB8AC3E}">
        <p14:creationId xmlns:p14="http://schemas.microsoft.com/office/powerpoint/2010/main" val="282731377"/>
      </p:ext>
    </p:extLst>
  </p:cSld>
  <p:clrMapOvr>
    <a:masterClrMapping/>
  </p:clrMapOvr>
  <p:transition spd="slow">
    <p:cove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B4278A-EEF0-41A1-8302-C28E39D7D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896" y="0"/>
            <a:ext cx="10357806" cy="6858000"/>
          </a:xfrm>
          <a:prstGeom prst="rect">
            <a:avLst/>
          </a:prstGeom>
        </p:spPr>
      </p:pic>
    </p:spTree>
    <p:extLst>
      <p:ext uri="{BB962C8B-B14F-4D97-AF65-F5344CB8AC3E}">
        <p14:creationId xmlns:p14="http://schemas.microsoft.com/office/powerpoint/2010/main" val="2185864621"/>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F13960-CB07-472B-B600-E6DB1ABF1C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3669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44521B-289C-4C8B-8587-F617EA40D4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206821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46C209-595A-4E7F-A6E9-FF1867C742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Tree>
    <p:extLst>
      <p:ext uri="{BB962C8B-B14F-4D97-AF65-F5344CB8AC3E}">
        <p14:creationId xmlns:p14="http://schemas.microsoft.com/office/powerpoint/2010/main" val="3990162464"/>
      </p:ext>
    </p:extLst>
  </p:cSld>
  <p:clrMapOvr>
    <a:masterClrMapping/>
  </p:clrMapOvr>
  <p:transition spd="slow">
    <p:cover dir="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44EFC-09FF-4A10-A13A-0AD317A3FE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1" y="0"/>
            <a:ext cx="10287001" cy="6858000"/>
          </a:xfrm>
          <a:prstGeom prst="rect">
            <a:avLst/>
          </a:prstGeom>
        </p:spPr>
      </p:pic>
      <p:pic>
        <p:nvPicPr>
          <p:cNvPr id="4" name="Picture 3">
            <a:extLst>
              <a:ext uri="{FF2B5EF4-FFF2-40B4-BE49-F238E27FC236}">
                <a16:creationId xmlns:a16="http://schemas.microsoft.com/office/drawing/2014/main" id="{DE8E3BF3-DFD6-48BD-94F7-F7BBEF4C2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1" y="0"/>
            <a:ext cx="4560570" cy="6858000"/>
          </a:xfrm>
          <a:prstGeom prst="rect">
            <a:avLst/>
          </a:prstGeom>
        </p:spPr>
      </p:pic>
    </p:spTree>
    <p:extLst>
      <p:ext uri="{BB962C8B-B14F-4D97-AF65-F5344CB8AC3E}">
        <p14:creationId xmlns:p14="http://schemas.microsoft.com/office/powerpoint/2010/main" val="4186493377"/>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51F63-329A-4BF0-9156-8EF0228E2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333" cy="7049386"/>
          </a:xfrm>
          <a:prstGeom prst="rect">
            <a:avLst/>
          </a:prstGeom>
        </p:spPr>
      </p:pic>
      <p:pic>
        <p:nvPicPr>
          <p:cNvPr id="4" name="Picture 3">
            <a:extLst>
              <a:ext uri="{FF2B5EF4-FFF2-40B4-BE49-F238E27FC236}">
                <a16:creationId xmlns:a16="http://schemas.microsoft.com/office/drawing/2014/main" id="{1A8D49AA-FFE5-4772-877E-6DB02967DA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6358270" cy="7077031"/>
          </a:xfrm>
          <a:prstGeom prst="rect">
            <a:avLst/>
          </a:prstGeom>
        </p:spPr>
      </p:pic>
      <p:pic>
        <p:nvPicPr>
          <p:cNvPr id="5" name="Picture 4">
            <a:extLst>
              <a:ext uri="{FF2B5EF4-FFF2-40B4-BE49-F238E27FC236}">
                <a16:creationId xmlns:a16="http://schemas.microsoft.com/office/drawing/2014/main" id="{EE5ED5C9-6448-4CF3-B48B-327290DA7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58" y="-1"/>
            <a:ext cx="9289556" cy="7082137"/>
          </a:xfrm>
          <a:prstGeom prst="rect">
            <a:avLst/>
          </a:prstGeom>
        </p:spPr>
      </p:pic>
    </p:spTree>
    <p:extLst>
      <p:ext uri="{BB962C8B-B14F-4D97-AF65-F5344CB8AC3E}">
        <p14:creationId xmlns:p14="http://schemas.microsoft.com/office/powerpoint/2010/main" val="341558006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4604C8-09F4-4843-8DCA-AEEEF0B8E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483" y="-1"/>
            <a:ext cx="9824484" cy="6869463"/>
          </a:xfrm>
          <a:prstGeom prst="rect">
            <a:avLst/>
          </a:prstGeom>
        </p:spPr>
      </p:pic>
      <p:pic>
        <p:nvPicPr>
          <p:cNvPr id="4" name="Picture 3">
            <a:extLst>
              <a:ext uri="{FF2B5EF4-FFF2-40B4-BE49-F238E27FC236}">
                <a16:creationId xmlns:a16="http://schemas.microsoft.com/office/drawing/2014/main" id="{AB83FDA1-CDA9-4305-8CF0-653FD00C64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3661" y="0"/>
            <a:ext cx="4824547" cy="6897841"/>
          </a:xfrm>
          <a:prstGeom prst="rect">
            <a:avLst/>
          </a:prstGeom>
        </p:spPr>
      </p:pic>
    </p:spTree>
    <p:extLst>
      <p:ext uri="{BB962C8B-B14F-4D97-AF65-F5344CB8AC3E}">
        <p14:creationId xmlns:p14="http://schemas.microsoft.com/office/powerpoint/2010/main" val="22741155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73D7A9-F448-47CC-A5DA-223F41DE0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7362293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F07585F-0FC7-4DB1-B083-FF3BE068A104}"/>
              </a:ext>
            </a:extLst>
          </p:cNvPr>
          <p:cNvSpPr txBox="1">
            <a:spLocks/>
          </p:cNvSpPr>
          <p:nvPr/>
        </p:nvSpPr>
        <p:spPr>
          <a:xfrm>
            <a:off x="1804760" y="5456915"/>
            <a:ext cx="5138057"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no wrong hereafter</a:t>
            </a:r>
          </a:p>
        </p:txBody>
      </p:sp>
      <p:sp>
        <p:nvSpPr>
          <p:cNvPr id="3074" name="Rectangle 2"/>
          <p:cNvSpPr>
            <a:spLocks noGrp="1" noChangeArrowheads="1"/>
          </p:cNvSpPr>
          <p:nvPr>
            <p:ph type="title"/>
          </p:nvPr>
        </p:nvSpPr>
        <p:spPr>
          <a:xfrm>
            <a:off x="457200" y="762318"/>
            <a:ext cx="8229600" cy="560190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Submitted to the Sec. of War. -  “On principle I dislike an oath which requires a man to swear he has not done wrong. It rejects the Christian principle of forgiveness on terms of repentance. I think      it is enough if the man does         no wrong hereafter.”</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Rectangle 12">
            <a:extLst>
              <a:ext uri="{FF2B5EF4-FFF2-40B4-BE49-F238E27FC236}">
                <a16:creationId xmlns:a16="http://schemas.microsoft.com/office/drawing/2014/main" id="{E0AAD29E-03B1-48CF-BEE2-A6AB9DF86201}"/>
              </a:ext>
            </a:extLst>
          </p:cNvPr>
          <p:cNvSpPr>
            <a:spLocks noChangeArrowheads="1"/>
          </p:cNvSpPr>
          <p:nvPr/>
        </p:nvSpPr>
        <p:spPr bwMode="auto">
          <a:xfrm>
            <a:off x="5497032" y="3531372"/>
            <a:ext cx="3094074" cy="73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66FF33"/>
                </a:solidFill>
                <a:effectLst>
                  <a:glow rad="88900">
                    <a:schemeClr val="tx1"/>
                  </a:glow>
                </a:effectLst>
                <a:latin typeface="Calibri" panose="020F0502020204030204" pitchFamily="34" charset="0"/>
              </a:rPr>
              <a:t>forgiveness</a:t>
            </a:r>
            <a:endParaRPr lang="en-US" altLang="en-US" sz="4400" b="1" i="1" dirty="0">
              <a:solidFill>
                <a:srgbClr val="66FF33"/>
              </a:solidFill>
              <a:effectLst>
                <a:glow rad="88900">
                  <a:schemeClr val="tx1"/>
                </a:glow>
              </a:effectLst>
              <a:latin typeface="Calibri" panose="020F0502020204030204" pitchFamily="34" charset="0"/>
            </a:endParaRPr>
          </a:p>
        </p:txBody>
      </p:sp>
      <p:sp>
        <p:nvSpPr>
          <p:cNvPr id="5" name="Rectangle 12">
            <a:extLst>
              <a:ext uri="{FF2B5EF4-FFF2-40B4-BE49-F238E27FC236}">
                <a16:creationId xmlns:a16="http://schemas.microsoft.com/office/drawing/2014/main" id="{4AB7DDE2-AFC8-4DBF-AF87-F39109685477}"/>
              </a:ext>
            </a:extLst>
          </p:cNvPr>
          <p:cNvSpPr>
            <a:spLocks noChangeArrowheads="1"/>
          </p:cNvSpPr>
          <p:nvPr/>
        </p:nvSpPr>
        <p:spPr bwMode="auto">
          <a:xfrm>
            <a:off x="861237" y="4212266"/>
            <a:ext cx="5667152" cy="73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66FF33"/>
                </a:solidFill>
                <a:effectLst>
                  <a:glow rad="88900">
                    <a:schemeClr val="tx1"/>
                  </a:glow>
                </a:effectLst>
                <a:latin typeface="Calibri" panose="020F0502020204030204" pitchFamily="34" charset="0"/>
              </a:rPr>
              <a:t>on terms of repentance</a:t>
            </a:r>
            <a:endParaRPr lang="en-US" altLang="en-US" sz="4400" b="1" i="1" dirty="0">
              <a:solidFill>
                <a:srgbClr val="66FF33"/>
              </a:solidFill>
              <a:effectLst>
                <a:glow rad="88900">
                  <a:schemeClr val="tx1"/>
                </a:glow>
              </a:effectLst>
              <a:latin typeface="Calibri" panose="020F0502020204030204" pitchFamily="34" charset="0"/>
            </a:endParaRPr>
          </a:p>
        </p:txBody>
      </p:sp>
    </p:spTree>
    <p:extLst>
      <p:ext uri="{BB962C8B-B14F-4D97-AF65-F5344CB8AC3E}">
        <p14:creationId xmlns:p14="http://schemas.microsoft.com/office/powerpoint/2010/main" val="8399622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5"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6"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
                                          </p:val>
                                        </p:tav>
                                        <p:tav tm="100000">
                                          <p:val>
                                            <p:strVal val="#ppt_y"/>
                                          </p:val>
                                        </p:tav>
                                      </p:tavLst>
                                    </p:anim>
                                  </p:childTnLst>
                                </p:cTn>
                              </p:par>
                              <p:par>
                                <p:cTn id="18" presetID="39" presetClass="entr" presetSubtype="0" accel="100000" fill="hold" grpId="0" nodeType="withEffect">
                                  <p:stCondLst>
                                    <p:cond delay="75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left)">
                                      <p:cBhvr>
                                        <p:cTn id="28" dur="500"/>
                                        <p:tgtEl>
                                          <p:spTgt spid="3"/>
                                        </p:tgtEl>
                                      </p:cBhvr>
                                    </p:animEffect>
                                  </p:childTnLst>
                                </p:cTn>
                              </p:par>
                              <p:par>
                                <p:cTn id="29" presetID="18" presetClass="emph" presetSubtype="0" fill="hold" grpId="1" nodeType="withEffect">
                                  <p:stCondLst>
                                    <p:cond delay="0"/>
                                  </p:stCondLst>
                                  <p:childTnLst>
                                    <p:set>
                                      <p:cBhvr override="childStyle">
                                        <p:cTn id="30"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P spid="4" grpId="0"/>
      <p:bldP spid="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9E9A6-55C1-4FC9-83AA-E7368907B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4937254"/>
      </p:ext>
    </p:extLst>
  </p:cSld>
  <p:clrMapOvr>
    <a:masterClrMapping/>
  </p:clrMapOvr>
  <p:transition spd="slow">
    <p:pu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5660B6-061C-4666-96FE-04E66D521E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1248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989E95-1E02-4D0E-8ACC-736563F100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464281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7D17D7-A04A-4B58-B1E9-66AD1E3646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 y="0"/>
            <a:ext cx="9140307" cy="6858000"/>
          </a:xfrm>
          <a:prstGeom prst="rect">
            <a:avLst/>
          </a:prstGeom>
        </p:spPr>
      </p:pic>
      <p:pic>
        <p:nvPicPr>
          <p:cNvPr id="5" name="Picture 4">
            <a:extLst>
              <a:ext uri="{FF2B5EF4-FFF2-40B4-BE49-F238E27FC236}">
                <a16:creationId xmlns:a16="http://schemas.microsoft.com/office/drawing/2014/main" id="{FB0E9983-842E-4D9E-86DA-102551B1E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 y="-134585"/>
            <a:ext cx="9140307" cy="6992585"/>
          </a:xfrm>
          <a:prstGeom prst="rect">
            <a:avLst/>
          </a:prstGeom>
        </p:spPr>
      </p:pic>
    </p:spTree>
    <p:extLst>
      <p:ext uri="{BB962C8B-B14F-4D97-AF65-F5344CB8AC3E}">
        <p14:creationId xmlns:p14="http://schemas.microsoft.com/office/powerpoint/2010/main" val="12884723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5171607"/>
            <a:ext cx="8229600" cy="105181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17. Andrew Johnson (1865-1869)</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7074920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have been almost overwhelmed by the announcement of the sad event [Lincoln's assassination] which has so recently occurred.      I feel incompetent to perform duties so important and responsible as those which have been so unexpectedly thrown upon me.”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07081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out)">
                                      <p:cBhvr>
                                        <p:cTn id="7" dur="12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310446"/>
            <a:ext cx="8229600" cy="165169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I am shot at, I want no man to be in the way of the bullet."</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60083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28600" y="617299"/>
            <a:ext cx="8686800" cy="5916009"/>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“Let us look forward to the time when we can take the flag of our country and nail it below the Cross, and there let it wave as it waved in the olden times, and let us gather around it and inscribed for our motto: 'Liberty and Union, one and inseparable, now and forever,' and exclaim, 'Christ first, our country next!'”</a:t>
            </a:r>
          </a:p>
        </p:txBody>
      </p:sp>
    </p:spTree>
    <p:extLst>
      <p:ext uri="{BB962C8B-B14F-4D97-AF65-F5344CB8AC3E}">
        <p14:creationId xmlns:p14="http://schemas.microsoft.com/office/powerpoint/2010/main" val="313325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237294"/>
            <a:ext cx="8229600" cy="246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life of a republic lies certainly in the energy, virtue, and intelligence of its citizens.”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03053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01199"/>
            <a:ext cx="8229600" cy="54556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Do you have faith? Have it to yourself before God. Happy is he who does not condemn himself in what he approves. But he who doubts is condemned if he eats, because he does not eat from faith; for whatever is not from faith is sin.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Romans 14:22-23</a:t>
            </a:r>
          </a:p>
        </p:txBody>
      </p:sp>
    </p:spTree>
    <p:extLst>
      <p:ext uri="{BB962C8B-B14F-4D97-AF65-F5344CB8AC3E}">
        <p14:creationId xmlns:p14="http://schemas.microsoft.com/office/powerpoint/2010/main" val="4284959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17000" r="-17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94BF1C-167B-4F06-AB8F-9270204F7D8C}"/>
              </a:ext>
            </a:extLst>
          </p:cNvPr>
          <p:cNvSpPr txBox="1">
            <a:spLocks/>
          </p:cNvSpPr>
          <p:nvPr/>
        </p:nvSpPr>
        <p:spPr>
          <a:xfrm>
            <a:off x="655524" y="3643313"/>
            <a:ext cx="3454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Sin no more</a:t>
            </a:r>
          </a:p>
        </p:txBody>
      </p:sp>
      <p:sp>
        <p:nvSpPr>
          <p:cNvPr id="3074" name="Rectangle 2"/>
          <p:cNvSpPr>
            <a:spLocks noGrp="1" noChangeArrowheads="1"/>
          </p:cNvSpPr>
          <p:nvPr>
            <p:ph type="title"/>
          </p:nvPr>
        </p:nvSpPr>
        <p:spPr>
          <a:xfrm>
            <a:off x="758371" y="1505871"/>
            <a:ext cx="7627257" cy="384625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Afterward Jesus found him          in the temple, and said to him, "See, you have been made well. Sin no more, lest a worse thing come upon you."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John 5:14</a:t>
            </a:r>
          </a:p>
        </p:txBody>
      </p:sp>
    </p:spTree>
    <p:extLst>
      <p:ext uri="{BB962C8B-B14F-4D97-AF65-F5344CB8AC3E}">
        <p14:creationId xmlns:p14="http://schemas.microsoft.com/office/powerpoint/2010/main" val="1463524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18" presetClass="emph" presetSubtype="0" fill="hold" grpId="1" nodeType="withEffect">
                                  <p:stCondLst>
                                    <p:cond delay="0"/>
                                  </p:stCondLst>
                                  <p:childTnLst>
                                    <p:set>
                                      <p:cBhvr override="childStyle">
                                        <p:cTn id="1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408238"/>
            <a:ext cx="8229600" cy="24076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"My right side is paralyzed. I need no doctor. I can overcome my own troubles."</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81335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heckerboard(across)">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060863"/>
            <a:ext cx="8229600" cy="473627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And He said to me, "My grace is sufficient for you, for My strength is made perfect in weakness." Therefore most gladly I will rather boast in my infirmities, that the power of Christ may rest upon me.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12:9</a:t>
            </a:r>
          </a:p>
        </p:txBody>
      </p:sp>
    </p:spTree>
    <p:extLst>
      <p:ext uri="{BB962C8B-B14F-4D97-AF65-F5344CB8AC3E}">
        <p14:creationId xmlns:p14="http://schemas.microsoft.com/office/powerpoint/2010/main" val="33605030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39843" y="274638"/>
            <a:ext cx="8679305" cy="6278562"/>
          </a:xfrm>
        </p:spPr>
        <p:txBody>
          <a:bodyPr>
            <a:scene3d>
              <a:camera prst="orthographicFront"/>
              <a:lightRig rig="flat" dir="t"/>
            </a:scene3d>
            <a:sp3d extrusionH="57150" prstMaterial="plastic">
              <a:bevelT w="38100" h="38100"/>
            </a:sp3d>
          </a:bodyPr>
          <a:lstStyle/>
          <a:p>
            <a:pPr eaLnBrk="1" hangingPunct="1"/>
            <a:r>
              <a:rPr lang="en-US" altLang="en-US" sz="35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“There are some who lack confidence in the integrity and capacity of the people to govern themselves. To all who entertain such fears     I will most respectfully say that I entertain none . . . If man is not capable, and is not to be trusted with the government of himself, is he to be trusted with the government of others . . . Who, then, will govern? The answer must be, Man for we have no angels in the shape of men, as yet, who are willing to take charge of our political affairs.”</a:t>
            </a:r>
          </a:p>
        </p:txBody>
      </p:sp>
    </p:spTree>
    <p:extLst>
      <p:ext uri="{BB962C8B-B14F-4D97-AF65-F5344CB8AC3E}">
        <p14:creationId xmlns:p14="http://schemas.microsoft.com/office/powerpoint/2010/main" val="402233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12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1548543"/>
            <a:ext cx="8229600" cy="376091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is our sacred duty to transmit unimpaired to our posterity the blessings of liberty which were bequeathed to us by the founders of the Republic.”</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0787652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322894"/>
            <a:ext cx="8229600"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“Tyranny and despotism can be exercised by many, more rigorously, more vigorously, and more severely, than by one.”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913576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49224" y="2286159"/>
            <a:ext cx="7845552" cy="228568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If a ruler pays attention to lies, All his servants become wicked.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29:12 </a:t>
            </a:r>
            <a:r>
              <a:rPr lang="en-US" altLang="en-US" sz="40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044134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10896" y="2627535"/>
            <a:ext cx="8229600" cy="160293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"Slavery exists. It is black in the South, and white in the North."</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89774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014728" y="3429000"/>
            <a:ext cx="5114544" cy="173704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"Let them impeach and be damned."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539670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288560" y="289719"/>
            <a:ext cx="8566879" cy="6278562"/>
          </a:xfrm>
        </p:spPr>
        <p:txBody>
          <a:bodyPr>
            <a:scene3d>
              <a:camera prst="orthographicFront"/>
              <a:lightRig rig="flat" dir="t"/>
            </a:scene3d>
            <a:sp3d extrusionH="57150" prstMaterial="plastic">
              <a:bevelT w="38100" h="38100"/>
            </a:sp3d>
          </a:bodyPr>
          <a:lstStyle/>
          <a:p>
            <a:pPr eaLnBrk="1" hangingPunct="1"/>
            <a:r>
              <a:rPr lang="en-US" altLang="en-US" sz="38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have performed my duty to my God, my country, and my family. I have nothing to fear in approaching death.      To me it is the mere shadow of God's protecting wing . . . Here I will rest in quiet and peace beyond the reach of calumny's poisoned shaft, the influence of envy and jealous enemies, where treason and traitors or State backsliders and hypocrites in church can                 have no peace.”</a:t>
            </a:r>
          </a:p>
        </p:txBody>
      </p:sp>
      <p:sp>
        <p:nvSpPr>
          <p:cNvPr id="3" name="Title 1">
            <a:extLst>
              <a:ext uri="{FF2B5EF4-FFF2-40B4-BE49-F238E27FC236}">
                <a16:creationId xmlns:a16="http://schemas.microsoft.com/office/drawing/2014/main" id="{41B90061-7F76-4D2A-BB74-215FD860D102}"/>
              </a:ext>
            </a:extLst>
          </p:cNvPr>
          <p:cNvSpPr txBox="1">
            <a:spLocks/>
          </p:cNvSpPr>
          <p:nvPr/>
        </p:nvSpPr>
        <p:spPr>
          <a:xfrm>
            <a:off x="485554" y="3418367"/>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0000"/>
                </a:solidFill>
                <a:effectLst>
                  <a:glow rad="63500">
                    <a:srgbClr val="9966FF"/>
                  </a:glow>
                  <a:outerShdw blurRad="50800" algn="tl" rotWithShape="0">
                    <a:srgbClr val="000000"/>
                  </a:outerShdw>
                </a:effectLst>
                <a:latin typeface="Calibri" panose="020F0502020204030204" pitchFamily="34" charset="0"/>
              </a:rPr>
              <a:t>lies</a:t>
            </a:r>
          </a:p>
        </p:txBody>
      </p:sp>
      <p:sp>
        <p:nvSpPr>
          <p:cNvPr id="4" name="Title 1">
            <a:extLst>
              <a:ext uri="{FF2B5EF4-FFF2-40B4-BE49-F238E27FC236}">
                <a16:creationId xmlns:a16="http://schemas.microsoft.com/office/drawing/2014/main" id="{B02948CF-71B3-4E3A-9ED4-37DEF9C4D405}"/>
              </a:ext>
            </a:extLst>
          </p:cNvPr>
          <p:cNvSpPr txBox="1">
            <a:spLocks/>
          </p:cNvSpPr>
          <p:nvPr/>
        </p:nvSpPr>
        <p:spPr>
          <a:xfrm>
            <a:off x="2241003" y="5241852"/>
            <a:ext cx="246922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FFC000"/>
                </a:solidFill>
                <a:effectLst>
                  <a:glow rad="63500">
                    <a:srgbClr val="9966FF"/>
                  </a:glow>
                  <a:outerShdw blurRad="50800" algn="tl" rotWithShape="0">
                    <a:srgbClr val="000000"/>
                  </a:outerShdw>
                </a:effectLst>
                <a:latin typeface="Calibri" panose="020F0502020204030204" pitchFamily="34" charset="0"/>
              </a:rPr>
              <a:t>phonies</a:t>
            </a:r>
          </a:p>
        </p:txBody>
      </p:sp>
      <p:sp>
        <p:nvSpPr>
          <p:cNvPr id="5" name="Title 1">
            <a:extLst>
              <a:ext uri="{FF2B5EF4-FFF2-40B4-BE49-F238E27FC236}">
                <a16:creationId xmlns:a16="http://schemas.microsoft.com/office/drawing/2014/main" id="{59225F61-94FB-4A3E-AFC1-FDBB2474783B}"/>
              </a:ext>
            </a:extLst>
          </p:cNvPr>
          <p:cNvSpPr txBox="1">
            <a:spLocks/>
          </p:cNvSpPr>
          <p:nvPr/>
        </p:nvSpPr>
        <p:spPr>
          <a:xfrm>
            <a:off x="3613995" y="3964788"/>
            <a:ext cx="2810539"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66FF33"/>
                </a:solidFill>
                <a:effectLst>
                  <a:glow rad="63500">
                    <a:srgbClr val="9966FF"/>
                  </a:glow>
                  <a:outerShdw blurRad="50800" algn="tl" rotWithShape="0">
                    <a:srgbClr val="000000"/>
                  </a:outerShdw>
                </a:effectLst>
                <a:latin typeface="Calibri" panose="020F0502020204030204" pitchFamily="34" charset="0"/>
              </a:rPr>
              <a:t>schemers</a:t>
            </a:r>
          </a:p>
        </p:txBody>
      </p:sp>
    </p:spTree>
    <p:extLst>
      <p:ext uri="{BB962C8B-B14F-4D97-AF65-F5344CB8AC3E}">
        <p14:creationId xmlns:p14="http://schemas.microsoft.com/office/powerpoint/2010/main" val="1662703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strVal val="4*#ppt_w"/>
                                          </p:val>
                                        </p:tav>
                                        <p:tav tm="100000">
                                          <p:val>
                                            <p:strVal val="#ppt_w"/>
                                          </p:val>
                                        </p:tav>
                                      </p:tavLst>
                                    </p:anim>
                                    <p:anim calcmode="lin" valueType="num">
                                      <p:cBhvr>
                                        <p:cTn id="8" dur="500" fill="hold"/>
                                        <p:tgtEl>
                                          <p:spTgt spid="3074"/>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stCondLst>
                                            <p:cond delay="0"/>
                                          </p:stCondLst>
                                        </p:cTn>
                                        <p:tgtEl>
                                          <p:spTgt spid="3"/>
                                        </p:tgtEl>
                                      </p:cBhvr>
                                    </p:animEffect>
                                    <p:anim to="" calcmode="lin" valueType="num">
                                      <p:cBhvr>
                                        <p:cTn id="14"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dissolve">
                                      <p:cBhvr>
                                        <p:cTn id="20" dur="500">
                                          <p:stCondLst>
                                            <p:cond delay="0"/>
                                          </p:stCondLst>
                                        </p:cTn>
                                        <p:tgtEl>
                                          <p:spTgt spid="5"/>
                                        </p:tgtEl>
                                      </p:cBhvr>
                                    </p:animEffect>
                                    <p:anim to="" calcmode="lin" valueType="num">
                                      <p:cBhvr>
                                        <p:cTn id="21"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stCondLst>
                                            <p:cond delay="0"/>
                                          </p:stCondLst>
                                        </p:cTn>
                                        <p:tgtEl>
                                          <p:spTgt spid="4"/>
                                        </p:tgtEl>
                                      </p:cBhvr>
                                    </p:animEffect>
                                    <p:anim to="" calcmode="lin" valueType="num">
                                      <p:cBhvr>
                                        <p:cTn id="2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4" grpId="0"/>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6000" b="-6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65814"/>
            <a:ext cx="8229600" cy="641143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"And then many will be offended, will betray one another, and will hate one another. Then many false prophets will rise up and deceive many. And because lawlessness will abound, the love of many will grow cold. But he who endures to the end shall      be saved."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Matthew 24:10-13</a:t>
            </a:r>
          </a:p>
        </p:txBody>
      </p:sp>
    </p:spTree>
    <p:extLst>
      <p:ext uri="{BB962C8B-B14F-4D97-AF65-F5344CB8AC3E}">
        <p14:creationId xmlns:p14="http://schemas.microsoft.com/office/powerpoint/2010/main" val="2920609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4520</TotalTime>
  <Words>2414</Words>
  <Application>Microsoft Office PowerPoint</Application>
  <PresentationFormat>On-screen Show (4:3)</PresentationFormat>
  <Paragraphs>172</Paragraphs>
  <Slides>107</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107</vt:i4>
      </vt:variant>
    </vt:vector>
  </HeadingPairs>
  <TitlesOfParts>
    <vt:vector size="111" baseType="lpstr">
      <vt:lpstr>Arial</vt:lpstr>
      <vt:lpstr>Calibri</vt:lpstr>
      <vt:lpstr>Franklin Gothic Demi</vt:lpstr>
      <vt:lpstr>Default Design</vt:lpstr>
      <vt:lpstr>PowerPoint Presentation</vt:lpstr>
      <vt:lpstr>PowerPoint Presentation</vt:lpstr>
      <vt:lpstr>16. Abraham Lincoln (1861-1865)</vt:lpstr>
      <vt:lpstr>“The best thing about the future is that it comes one day at a time.”</vt:lpstr>
      <vt:lpstr>"Therefore do not worry about tomorrow, for tomorrow will worry about its own things. Sufficient for the day is its own trouble." — Matthew 6:34</vt:lpstr>
      <vt:lpstr>“Surely He intends some great good to follow this mighty convulsion which no mortal could make, and no mortal could stay.”</vt:lpstr>
      <vt:lpstr>I wrote to you in my epistle not to keep company with sexually immoral people. Yet I certainly did not mean with the sexually immoral people of this world, or with the covetous, or extortioners, or idolaters, since then you would need to go out of the world. But now I have written to you not to keep company with anyone named a brother, who is sexually immoral, or covetous, or an idolater, or a reviler, or a drunkard, or an extortioner - not even to eat with such a person.                    — 1st Corinthians 5:9-11 </vt:lpstr>
      <vt:lpstr>Submitted to the Sec. of War. -  “On principle I dislike an oath which requires a man to swear he has not done wrong. It rejects the Christian principle of forgiveness on terms of repentance. I think      it is enough if the man does         no wrong hereafter.”</vt:lpstr>
      <vt:lpstr>Afterward Jesus found him          in the temple, and said to him, "See, you have been made well. Sin no more, lest a worse thing come upon you." — John 5:14</vt:lpstr>
      <vt:lpstr>“The Union is much older than the Constitution. It was formed in fact, by the Articles of Association in 1774. It was matured and continued by the Declaration of Independence in 1776.”</vt:lpstr>
      <vt:lpstr>Two are better than one, Because they have a good reward for their labor. For if they fall, one will lift up his companion. But woe to him who is alone when he falls, For he has no one to help him up. Again, if two lie down together, they will keep warm; But how can one be warm alone? Though one may be overpowered by another, two can withstand him. And a threefold cord is not quickly broken.    — Ecclesiastes 4:9-12 </vt:lpstr>
      <vt:lpstr>“Do I not destroy my enemies when I make them my friends?”</vt:lpstr>
      <vt:lpstr>Therefore if your enemy is  hungry, feed him; If he is thirsty, give him drink; For in so doing you will heap coals of fire on his head.  — Romans 12:20 </vt:lpstr>
      <vt:lpstr>"We are not enemies, but friends. We must not be enemies. Though passion may have strained, it must not break our bonds of affection. The mystic chords of memory, stretching from every battle-field, and patriot grave, to every living heart and hearth-stone, all over this broad land, will yet swell the chorus of the Union, when again touched, as surely they will be, by the better angels of our nature.”</vt:lpstr>
      <vt:lpstr>“I do the very best I can, I mean to keep going. If the end brings me out all right, then what is said against me won't matter. If I'm wrong, ten angels swearing I was right won't make a difference.”</vt:lpstr>
      <vt:lpstr>“With the fearful strain that is on me night and day, if I did not laugh I should die.”</vt:lpstr>
      <vt:lpstr>A merry heart does good, like medicine, But a broken spirit dries the bones. — Proverbs 17:22</vt:lpstr>
      <vt:lpstr>Even in laughter the heart may sorrow, And the end of mirth may be grief. — Proverbs 14:13</vt:lpstr>
      <vt:lpstr>Sorrow is better than laughter, For by a sad countenance the heart is made better.  — Ecclesiastes 7:3</vt:lpstr>
      <vt:lpstr>For in much wisdom is much grief, And he who increases knowledge increases sorrow.  — Ecclesiastes 1:18</vt:lpstr>
      <vt:lpstr>“In this sad world of ours sorrow comes to all and it often comes with bitter agony. Perfect relief is not possible except with time. You cannot now believe that you will ever feel better. But this is not true. You are sure to be happy again. Knowing this, truly believing it will make you less miserable now. I have had enough experience to make this statement.” </vt:lpstr>
      <vt:lpstr>“In order to win a man to          your cause, you must first reach his heart, the great high road         to his reason.”</vt:lpstr>
      <vt:lpstr>Every way of a man is right in his own eyes, But the Lord weighs the hearts.  — Proverbs 21:2</vt:lpstr>
      <vt:lpstr>Trust in the LORD with all your heart, And lean not on your own understanding; In all your ways acknowledge Him, And He shall direct your paths. — Proverbs 3:5-6</vt:lpstr>
      <vt:lpstr>For it is the God who commanded light to shine out of darkness, who has shone in our hearts to give the light of the knowledge of the glory of God in the face of Jesus Christ. — 2nd Corinthians 4:6 </vt:lpstr>
      <vt:lpstr>But sanctify the Lord God in your hearts, and always be ready to give a defense to everyone who asks you a reason for the hope that is in you, with meekness and fear; ...  — 1st Peter 3:15</vt:lpstr>
      <vt:lpstr>Jesus answered and said to him, "Most assuredly, I say to you, unless one is born again,                he cannot see the                                 kingdom of God."                              — John 3:3 </vt:lpstr>
      <vt:lpstr>“He has a right to criticize,           who has a heart to help.”</vt:lpstr>
      <vt:lpstr>“Here in my heart, my happiness, my house. Here inside the lighted window is my love, my hope, my life. Peace is my companion on the pathway winding to the threshold. Inside this portal dwells new strength in the security, serenity, and radiance of those I love above life itself. Here two will build new dreams -- dreams that tomorrow will come true.         The world over, these are the thoughts           at eventide when footsteps turn ever homeward. In the haven of the hearthside     is rest and peace and comfort.”</vt:lpstr>
      <vt:lpstr>"Behold, I stand at the door and knock. If anyone hears My voice and opens the door, I will come in to him and dine with him, and he with Me."  — Revelation 3:20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16. Abraham Lincoln (1861-1865)</vt:lpstr>
      <vt:lpstr>“Character is like a tree               and reputation like a shadow.          The shadow is what we think of it; the tree is the real thing.”</vt:lpstr>
      <vt:lpstr>A good name is better than precious ointment, And the day of death than the day of one's birth;  — Ecclesiastes 7:1</vt:lpstr>
      <vt:lpstr>"Either make the tree good and its fruit good, or else make the tree bad and its fruit bad; for a tree is known by its fruit. — Matthew 12:33</vt:lpstr>
      <vt:lpstr>For if anyone is a hearer of the word and not a doer, he is like a man observing his natural face in a mirror; for he observes himself, goes away, and immediately forgets what kind of man he was. — James 1:23-24 </vt:lpstr>
      <vt:lpstr>Listen to counsel and receive instruction, That you may be wise in your latter days. There are many plans in a man's heart, Nevertheless the LORD'S counsel-that will stand.  — Proverbs 19:20-21</vt:lpstr>
      <vt:lpstr>“You can fool all the people some of the time, and some of the people all the time, but you cannot fool all the people all      the time.”</vt:lpstr>
      <vt:lpstr>Some men's sins are clearly evident, preceding them to judgment, but those of some men follow later.  — 1st Timothy 5:24</vt:lpstr>
      <vt:lpstr>“I could write shorter sermons  but when I get started I’m           too lazy to stop.”</vt:lpstr>
      <vt:lpstr>“I have endured a great deal         of ridicule without much malice, and have received a great deal    of kindness not quite free        from ridicule."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17. Andrew Johnson (1865-1869)</vt:lpstr>
      <vt:lpstr>“I have been almost overwhelmed by the announcement of the sad event [Lincoln's assassination] which has so recently occurred.      I feel incompetent to perform duties so important and responsible as those which have been so unexpectedly thrown upon me.”</vt:lpstr>
      <vt:lpstr>"If I am shot at, I want no man to be in the way of the bullet."</vt:lpstr>
      <vt:lpstr>“Let us look forward to the time when we can take the flag of our country and nail it below the Cross, and there let it wave as it waved in the olden times, and let us gather around it and inscribed for our motto: 'Liberty and Union, one and inseparable, now and forever,' and exclaim, 'Christ first, our country next!'”</vt:lpstr>
      <vt:lpstr>“The life of a republic lies certainly in the energy, virtue, and intelligence of its citizens.”</vt:lpstr>
      <vt:lpstr>Do you have faith? Have it to yourself before God. Happy is he who does not condemn himself in what he approves. But he who doubts is condemned if he eats, because he does not eat from faith; for whatever is not from faith is sin.  — Romans 14:22-23</vt:lpstr>
      <vt:lpstr>"My right side is paralyzed. I need no doctor. I can overcome my own troubles."</vt:lpstr>
      <vt:lpstr>And He said to me, "My grace is sufficient for you, for My strength is made perfect in weakness." Therefore most gladly I will rather boast in my infirmities, that the power of Christ may rest upon me.  — 2nd Corinthians 12:9</vt:lpstr>
      <vt:lpstr>“There are some who lack confidence in the integrity and capacity of the people to govern themselves. To all who entertain such fears     I will most respectfully say that I entertain none . . . If man is not capable, and is not to be trusted with the government of himself, is he to be trusted with the government of others . . . Who, then, will govern? The answer must be, Man for we have no angels in the shape of men, as yet, who are willing to take charge of our political affairs.”</vt:lpstr>
      <vt:lpstr>“It is our sacred duty to transmit unimpaired to our posterity the blessings of liberty which were bequeathed to us by the founders of the Republic.”</vt:lpstr>
      <vt:lpstr>“Tyranny and despotism can be exercised by many, more rigorously, more vigorously, and more severely, than by one.”</vt:lpstr>
      <vt:lpstr>If a ruler pays attention to lies, All his servants become wicked.  — Proverbs 29:12  </vt:lpstr>
      <vt:lpstr>"Slavery exists. It is black in the South, and white in the North."</vt:lpstr>
      <vt:lpstr>"Let them impeach and be damned."</vt:lpstr>
      <vt:lpstr>“I have performed my duty to my God, my country, and my family. I have nothing to fear in approaching death.      To me it is the mere shadow of God's protecting wing . . . Here I will rest in quiet and peace beyond the reach of calumny's poisoned shaft, the influence of envy and jealous enemies, where treason and traitors or State backsliders and hypocrites in church can                 have no peace.”</vt:lpstr>
      <vt:lpstr>"And then many will be offended, will betray one another, and will hate one another. Then many false prophets will rise up and deceive many. And because lawlessness will abound, the love of many will grow cold. But he who endures to the end shall      be saved." — Matthew 24:10-13</vt:lpstr>
      <vt:lpstr>And let the peace of God rule in your hearts, to which also you were called in one body; and be thankful.  — Colossians 3:15</vt:lpstr>
      <vt:lpstr>... and the peace of God, which surpasses all understanding, will guard your hearts and minds through Christ Jesus.  — Philippians 4:7</vt:lpstr>
      <vt:lpstr>PowerPoint Presentation</vt:lpstr>
      <vt:lpstr>PowerPoint Presentation</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382</cp:revision>
  <dcterms:created xsi:type="dcterms:W3CDTF">2014-04-12T23:55:49Z</dcterms:created>
  <dcterms:modified xsi:type="dcterms:W3CDTF">2018-11-26T06:26:00Z</dcterms:modified>
</cp:coreProperties>
</file>